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24"/>
  </p:notesMasterIdLst>
  <p:handoutMasterIdLst>
    <p:handoutMasterId r:id="rId25"/>
  </p:handoutMasterIdLst>
  <p:sldIdLst>
    <p:sldId id="256" r:id="rId2"/>
    <p:sldId id="366" r:id="rId3"/>
    <p:sldId id="374" r:id="rId4"/>
    <p:sldId id="407" r:id="rId5"/>
    <p:sldId id="378" r:id="rId6"/>
    <p:sldId id="376" r:id="rId7"/>
    <p:sldId id="386" r:id="rId8"/>
    <p:sldId id="410" r:id="rId9"/>
    <p:sldId id="416" r:id="rId10"/>
    <p:sldId id="413" r:id="rId11"/>
    <p:sldId id="415" r:id="rId12"/>
    <p:sldId id="414" r:id="rId13"/>
    <p:sldId id="394" r:id="rId14"/>
    <p:sldId id="385" r:id="rId15"/>
    <p:sldId id="411" r:id="rId16"/>
    <p:sldId id="412" r:id="rId17"/>
    <p:sldId id="395" r:id="rId18"/>
    <p:sldId id="402" r:id="rId19"/>
    <p:sldId id="404" r:id="rId20"/>
    <p:sldId id="408" r:id="rId21"/>
    <p:sldId id="406" r:id="rId22"/>
    <p:sldId id="338"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eleine Cantrel" initials="M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7770"/>
    <a:srgbClr val="70ACE2"/>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4" autoAdjust="0"/>
    <p:restoredTop sz="86410" autoAdjust="0"/>
  </p:normalViewPr>
  <p:slideViewPr>
    <p:cSldViewPr>
      <p:cViewPr varScale="1">
        <p:scale>
          <a:sx n="89" d="100"/>
          <a:sy n="89" d="100"/>
        </p:scale>
        <p:origin x="1278" y="89"/>
      </p:cViewPr>
      <p:guideLst>
        <p:guide orient="horz" pos="2160"/>
        <p:guide pos="2880"/>
      </p:guideLst>
    </p:cSldViewPr>
  </p:slideViewPr>
  <p:outlineViewPr>
    <p:cViewPr>
      <p:scale>
        <a:sx n="33" d="100"/>
        <a:sy n="33" d="100"/>
      </p:scale>
      <p:origin x="0" y="-1386"/>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7" d="100"/>
          <a:sy n="87" d="100"/>
        </p:scale>
        <p:origin x="3804" y="96"/>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9" y="1"/>
            <a:ext cx="3037840" cy="464820"/>
          </a:xfrm>
          <a:prstGeom prst="rect">
            <a:avLst/>
          </a:prstGeom>
        </p:spPr>
        <p:txBody>
          <a:bodyPr vert="horz" lIns="92446" tIns="46223" rIns="92446" bIns="46223" rtlCol="0"/>
          <a:lstStyle>
            <a:lvl1pPr algn="r">
              <a:defRPr sz="1200"/>
            </a:lvl1pPr>
          </a:lstStyle>
          <a:p>
            <a:fld id="{D6B0E52B-B010-4227-94BA-98158B60C9C9}" type="datetimeFigureOut">
              <a:rPr lang="en-US" smtClean="0"/>
              <a:t>7/20/2018</a:t>
            </a:fld>
            <a:endParaRPr lang="en-US"/>
          </a:p>
        </p:txBody>
      </p:sp>
      <p:sp>
        <p:nvSpPr>
          <p:cNvPr id="4" name="Footer Placeholder 3"/>
          <p:cNvSpPr>
            <a:spLocks noGrp="1"/>
          </p:cNvSpPr>
          <p:nvPr>
            <p:ph type="ftr" sz="quarter" idx="2"/>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2446" tIns="46223" rIns="92446" bIns="46223" rtlCol="0" anchor="b"/>
          <a:lstStyle>
            <a:lvl1pPr algn="r">
              <a:defRPr sz="1200"/>
            </a:lvl1pPr>
          </a:lstStyle>
          <a:p>
            <a:fld id="{1E380217-4CE7-41FC-8ADE-FF7A11D4CFF1}" type="slidenum">
              <a:rPr lang="en-US" smtClean="0"/>
              <a:t>‹#›</a:t>
            </a:fld>
            <a:endParaRPr lang="en-US"/>
          </a:p>
        </p:txBody>
      </p:sp>
    </p:spTree>
    <p:extLst>
      <p:ext uri="{BB962C8B-B14F-4D97-AF65-F5344CB8AC3E}">
        <p14:creationId xmlns:p14="http://schemas.microsoft.com/office/powerpoint/2010/main" val="16294530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2"/>
            <a:ext cx="3037840" cy="466726"/>
          </a:xfrm>
          <a:prstGeom prst="rect">
            <a:avLst/>
          </a:prstGeom>
        </p:spPr>
        <p:txBody>
          <a:bodyPr vert="horz" lIns="91440" tIns="45720" rIns="91440" bIns="45720" rtlCol="0"/>
          <a:lstStyle>
            <a:lvl1pPr algn="r">
              <a:defRPr sz="1200"/>
            </a:lvl1pPr>
          </a:lstStyle>
          <a:p>
            <a:fld id="{DF2DB728-531E-487A-9CC3-8D6BD23AF773}" type="datetimeFigureOut">
              <a:rPr lang="en-US" smtClean="0"/>
              <a:t>7/20/2018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73577"/>
            <a:ext cx="5608320" cy="366077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6"/>
            <a:ext cx="3037840" cy="4667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676"/>
            <a:ext cx="3037840" cy="466726"/>
          </a:xfrm>
          <a:prstGeom prst="rect">
            <a:avLst/>
          </a:prstGeom>
        </p:spPr>
        <p:txBody>
          <a:bodyPr vert="horz" lIns="91440" tIns="45720" rIns="91440" bIns="45720" rtlCol="0" anchor="b"/>
          <a:lstStyle>
            <a:lvl1pPr algn="r">
              <a:defRPr sz="1200"/>
            </a:lvl1pPr>
          </a:lstStyle>
          <a:p>
            <a:fld id="{558D2606-F9EF-48F9-A625-98AA31E41F59}" type="slidenum">
              <a:rPr lang="en-US" smtClean="0"/>
              <a:t>‹#›</a:t>
            </a:fld>
            <a:endParaRPr lang="en-US"/>
          </a:p>
        </p:txBody>
      </p:sp>
    </p:spTree>
    <p:extLst>
      <p:ext uri="{BB962C8B-B14F-4D97-AF65-F5344CB8AC3E}">
        <p14:creationId xmlns:p14="http://schemas.microsoft.com/office/powerpoint/2010/main" val="1989535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8D2606-F9EF-48F9-A625-98AA31E41F59}" type="slidenum">
              <a:rPr lang="en-US" smtClean="0"/>
              <a:t>1</a:t>
            </a:fld>
            <a:endParaRPr lang="en-US"/>
          </a:p>
        </p:txBody>
      </p:sp>
    </p:spTree>
    <p:extLst>
      <p:ext uri="{BB962C8B-B14F-4D97-AF65-F5344CB8AC3E}">
        <p14:creationId xmlns:p14="http://schemas.microsoft.com/office/powerpoint/2010/main" val="3141929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8D2606-F9EF-48F9-A625-98AA31E41F59}" type="slidenum">
              <a:rPr lang="en-US" smtClean="0"/>
              <a:t>22</a:t>
            </a:fld>
            <a:endParaRPr lang="en-US"/>
          </a:p>
        </p:txBody>
      </p:sp>
    </p:spTree>
    <p:extLst>
      <p:ext uri="{BB962C8B-B14F-4D97-AF65-F5344CB8AC3E}">
        <p14:creationId xmlns:p14="http://schemas.microsoft.com/office/powerpoint/2010/main" val="404946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8D2606-F9EF-48F9-A625-98AA31E41F59}" type="slidenum">
              <a:rPr lang="en-US" smtClean="0"/>
              <a:t>2</a:t>
            </a:fld>
            <a:endParaRPr lang="en-US"/>
          </a:p>
        </p:txBody>
      </p:sp>
    </p:spTree>
    <p:extLst>
      <p:ext uri="{BB962C8B-B14F-4D97-AF65-F5344CB8AC3E}">
        <p14:creationId xmlns:p14="http://schemas.microsoft.com/office/powerpoint/2010/main" val="39273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8D2606-F9EF-48F9-A625-98AA31E41F59}" type="slidenum">
              <a:rPr lang="en-US" smtClean="0"/>
              <a:t>3</a:t>
            </a:fld>
            <a:endParaRPr lang="en-US"/>
          </a:p>
        </p:txBody>
      </p:sp>
    </p:spTree>
    <p:extLst>
      <p:ext uri="{BB962C8B-B14F-4D97-AF65-F5344CB8AC3E}">
        <p14:creationId xmlns:p14="http://schemas.microsoft.com/office/powerpoint/2010/main" val="1121787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8D2606-F9EF-48F9-A625-98AA31E41F59}" type="slidenum">
              <a:rPr lang="en-US" smtClean="0"/>
              <a:t>6</a:t>
            </a:fld>
            <a:endParaRPr lang="en-US"/>
          </a:p>
        </p:txBody>
      </p:sp>
    </p:spTree>
    <p:extLst>
      <p:ext uri="{BB962C8B-B14F-4D97-AF65-F5344CB8AC3E}">
        <p14:creationId xmlns:p14="http://schemas.microsoft.com/office/powerpoint/2010/main" val="2721385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8D2606-F9EF-48F9-A625-98AA31E41F59}" type="slidenum">
              <a:rPr lang="en-US" smtClean="0"/>
              <a:t>10</a:t>
            </a:fld>
            <a:endParaRPr lang="en-US"/>
          </a:p>
        </p:txBody>
      </p:sp>
    </p:spTree>
    <p:extLst>
      <p:ext uri="{BB962C8B-B14F-4D97-AF65-F5344CB8AC3E}">
        <p14:creationId xmlns:p14="http://schemas.microsoft.com/office/powerpoint/2010/main" val="393953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8D2606-F9EF-48F9-A625-98AA31E41F59}" type="slidenum">
              <a:rPr lang="en-US" smtClean="0"/>
              <a:t>11</a:t>
            </a:fld>
            <a:endParaRPr lang="en-US"/>
          </a:p>
        </p:txBody>
      </p:sp>
    </p:spTree>
    <p:extLst>
      <p:ext uri="{BB962C8B-B14F-4D97-AF65-F5344CB8AC3E}">
        <p14:creationId xmlns:p14="http://schemas.microsoft.com/office/powerpoint/2010/main" val="1168259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8D2606-F9EF-48F9-A625-98AA31E41F59}" type="slidenum">
              <a:rPr lang="en-US" smtClean="0"/>
              <a:t>12</a:t>
            </a:fld>
            <a:endParaRPr lang="en-US"/>
          </a:p>
        </p:txBody>
      </p:sp>
    </p:spTree>
    <p:extLst>
      <p:ext uri="{BB962C8B-B14F-4D97-AF65-F5344CB8AC3E}">
        <p14:creationId xmlns:p14="http://schemas.microsoft.com/office/powerpoint/2010/main" val="2420304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8D2606-F9EF-48F9-A625-98AA31E41F59}" type="slidenum">
              <a:rPr lang="en-US" smtClean="0"/>
              <a:t>13</a:t>
            </a:fld>
            <a:endParaRPr lang="en-US"/>
          </a:p>
        </p:txBody>
      </p:sp>
    </p:spTree>
    <p:extLst>
      <p:ext uri="{BB962C8B-B14F-4D97-AF65-F5344CB8AC3E}">
        <p14:creationId xmlns:p14="http://schemas.microsoft.com/office/powerpoint/2010/main" val="691734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8D2606-F9EF-48F9-A625-98AA31E41F59}" type="slidenum">
              <a:rPr lang="en-US" smtClean="0"/>
              <a:t>17</a:t>
            </a:fld>
            <a:endParaRPr lang="en-US"/>
          </a:p>
        </p:txBody>
      </p:sp>
    </p:spTree>
    <p:extLst>
      <p:ext uri="{BB962C8B-B14F-4D97-AF65-F5344CB8AC3E}">
        <p14:creationId xmlns:p14="http://schemas.microsoft.com/office/powerpoint/2010/main" val="34941989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Georgia" panose="02040502050405020303" pitchFamily="18"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Georgia" panose="02040502050405020303"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193E5A17-F239-48E7-9FE8-2638A441811B}" type="datetimeFigureOut">
              <a:rPr lang="en-US" smtClean="0"/>
              <a:t>7/20/2018</a:t>
            </a:fld>
            <a:endParaRPr lang="en-US"/>
          </a:p>
        </p:txBody>
      </p:sp>
      <p:sp>
        <p:nvSpPr>
          <p:cNvPr id="6" name="Slide Number Placeholder 5"/>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13681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3E5A17-F239-48E7-9FE8-2638A441811B}"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2632852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3E5A17-F239-48E7-9FE8-2638A441811B}"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15222281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Rectangle 2"/>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lstStyle>
            <a:lvl1pPr>
              <a:defRPr sz="2200" b="1"/>
            </a:lvl1pPr>
          </a:lstStyle>
          <a:p>
            <a:r>
              <a:rPr lang="en-US" dirty="0"/>
              <a:t>Click to edit Master title style</a:t>
            </a:r>
          </a:p>
        </p:txBody>
      </p:sp>
      <p:sp>
        <p:nvSpPr>
          <p:cNvPr id="4"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8E689EB2-AF84-45B0-8DD9-D75F94F4A70E}" type="slidenum">
              <a:rPr lang="en-US" altLang="en-US"/>
              <a:pPr>
                <a:defRPr/>
              </a:pPr>
              <a:t>‹#›</a:t>
            </a:fld>
            <a:endParaRPr lang="en-US" altLang="en-US"/>
          </a:p>
        </p:txBody>
      </p:sp>
    </p:spTree>
    <p:extLst>
      <p:ext uri="{BB962C8B-B14F-4D97-AF65-F5344CB8AC3E}">
        <p14:creationId xmlns:p14="http://schemas.microsoft.com/office/powerpoint/2010/main" val="622406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0776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79608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5153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55797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1085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wo Content">
    <p:spTree>
      <p:nvGrpSpPr>
        <p:cNvPr id="1" name=""/>
        <p:cNvGrpSpPr/>
        <p:nvPr/>
      </p:nvGrpSpPr>
      <p:grpSpPr>
        <a:xfrm>
          <a:off x="0" y="0"/>
          <a:ext cx="0" cy="0"/>
          <a:chOff x="0" y="0"/>
          <a:chExt cx="0" cy="0"/>
        </a:xfrm>
      </p:grpSpPr>
      <p:sp>
        <p:nvSpPr>
          <p:cNvPr id="3" name="Rectangle 2"/>
          <p:cNvSpPr/>
          <p:nvPr userDrawn="1"/>
        </p:nvSpPr>
        <p:spPr>
          <a:xfrm>
            <a:off x="0" y="6581775"/>
            <a:ext cx="9144000" cy="46038"/>
          </a:xfrm>
          <a:prstGeom prst="rect">
            <a:avLst/>
          </a:prstGeom>
          <a:solidFill>
            <a:srgbClr val="7F7F7F"/>
          </a:solidFill>
          <a:ln w="12700">
            <a:noFill/>
          </a:ln>
          <a:effectLst/>
        </p:spPr>
        <p:style>
          <a:lnRef idx="2">
            <a:schemeClr val="accent1"/>
          </a:lnRef>
          <a:fillRef idx="0">
            <a:schemeClr val="accent1"/>
          </a:fillRef>
          <a:effectRef idx="1">
            <a:schemeClr val="accent1"/>
          </a:effectRef>
          <a:fontRef idx="minor">
            <a:schemeClr val="tx1"/>
          </a:fontRef>
        </p:style>
        <p:txBody>
          <a:bodyPr anchor="ctr"/>
          <a:lstStyle/>
          <a:p>
            <a:pPr algn="ctr" eaLnBrk="1" fontAlgn="auto" hangingPunct="1">
              <a:spcBef>
                <a:spcPts val="0"/>
              </a:spcBef>
              <a:spcAft>
                <a:spcPts val="0"/>
              </a:spcAft>
              <a:defRPr/>
            </a:pPr>
            <a:endParaRPr lang="en-US" sz="2400" b="1" dirty="0">
              <a:solidFill>
                <a:schemeClr val="bg1"/>
              </a:solidFill>
              <a:latin typeface="FreightSans Pro Book" pitchFamily="50" charset="0"/>
            </a:endParaRPr>
          </a:p>
        </p:txBody>
      </p:sp>
      <p:sp>
        <p:nvSpPr>
          <p:cNvPr id="2" name="Title 1"/>
          <p:cNvSpPr>
            <a:spLocks noGrp="1"/>
          </p:cNvSpPr>
          <p:nvPr>
            <p:ph type="title"/>
          </p:nvPr>
        </p:nvSpPr>
        <p:spPr/>
        <p:txBody>
          <a:bodyPr anchor="t"/>
          <a:lstStyle>
            <a:lvl1pPr>
              <a:defRPr sz="2200" b="1"/>
            </a:lvl1pPr>
          </a:lstStyle>
          <a:p>
            <a:r>
              <a:rPr lang="en-US" dirty="0"/>
              <a:t>Click to edit Master title style</a:t>
            </a:r>
          </a:p>
        </p:txBody>
      </p:sp>
      <p:sp>
        <p:nvSpPr>
          <p:cNvPr id="4" name="Slide Number Placeholder 6"/>
          <p:cNvSpPr>
            <a:spLocks noGrp="1"/>
          </p:cNvSpPr>
          <p:nvPr>
            <p:ph type="sldNum" sz="quarter" idx="10"/>
          </p:nvPr>
        </p:nvSpPr>
        <p:spPr>
          <a:xfrm>
            <a:off x="8382000" y="6610350"/>
            <a:ext cx="533400" cy="247650"/>
          </a:xfrm>
        </p:spPr>
        <p:txBody>
          <a:bodyPr/>
          <a:lstStyle>
            <a:lvl1pPr>
              <a:defRPr>
                <a:solidFill>
                  <a:srgbClr val="3B3838"/>
                </a:solidFill>
              </a:defRPr>
            </a:lvl1pPr>
          </a:lstStyle>
          <a:p>
            <a:pPr>
              <a:defRPr/>
            </a:pPr>
            <a:fld id="{8E689EB2-AF84-45B0-8DD9-D75F94F4A70E}" type="slidenum">
              <a:rPr lang="en-US" altLang="en-US"/>
              <a:pPr>
                <a:defRPr/>
              </a:pPr>
              <a:t>‹#›</a:t>
            </a:fld>
            <a:endParaRPr lang="en-US" altLang="en-US"/>
          </a:p>
        </p:txBody>
      </p:sp>
    </p:spTree>
    <p:extLst>
      <p:ext uri="{BB962C8B-B14F-4D97-AF65-F5344CB8AC3E}">
        <p14:creationId xmlns:p14="http://schemas.microsoft.com/office/powerpoint/2010/main" val="25310327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7691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3E5A17-F239-48E7-9FE8-2638A441811B}"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12685583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00284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65308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4264460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223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93E5A17-F239-48E7-9FE8-2638A441811B}"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5985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3E5A17-F239-48E7-9FE8-2638A441811B}"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821824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3E5A17-F239-48E7-9FE8-2638A441811B}" type="datetimeFigureOut">
              <a:rPr lang="en-US" smtClean="0"/>
              <a:t>7/20/2018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1061872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3E5A17-F239-48E7-9FE8-2638A441811B}" type="datetimeFigureOut">
              <a:rPr lang="en-US" smtClean="0"/>
              <a:t>7/20/2018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3743208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3E5A17-F239-48E7-9FE8-2638A441811B}" type="datetimeFigureOut">
              <a:rPr lang="en-US" smtClean="0"/>
              <a:t>7/20/2018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3780206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3E5A17-F239-48E7-9FE8-2638A441811B}"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57606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3E5A17-F239-48E7-9FE8-2638A441811B}"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F2E9CD-7019-4BAE-A125-76190875AC3F}" type="slidenum">
              <a:rPr lang="en-US" smtClean="0"/>
              <a:t>‹#›</a:t>
            </a:fld>
            <a:endParaRPr lang="en-US"/>
          </a:p>
        </p:txBody>
      </p:sp>
    </p:spTree>
    <p:extLst>
      <p:ext uri="{BB962C8B-B14F-4D97-AF65-F5344CB8AC3E}">
        <p14:creationId xmlns:p14="http://schemas.microsoft.com/office/powerpoint/2010/main" val="1509024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48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3E5A17-F239-48E7-9FE8-2638A441811B}" type="datetimeFigureOut">
              <a:rPr lang="en-US" smtClean="0"/>
              <a:t>7/20/2018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2E9CD-7019-4BAE-A125-76190875AC3F}" type="slidenum">
              <a:rPr lang="en-US" smtClean="0"/>
              <a:t>‹#›</a:t>
            </a:fld>
            <a:endParaRPr lang="en-US"/>
          </a:p>
        </p:txBody>
      </p:sp>
      <p:sp>
        <p:nvSpPr>
          <p:cNvPr id="10" name="Rectangle 9"/>
          <p:cNvSpPr/>
          <p:nvPr userDrawn="1"/>
        </p:nvSpPr>
        <p:spPr>
          <a:xfrm>
            <a:off x="0" y="0"/>
            <a:ext cx="9144000" cy="6858000"/>
          </a:xfrm>
          <a:prstGeom prst="rect">
            <a:avLst/>
          </a:prstGeom>
          <a:noFill/>
          <a:ln w="101600">
            <a:solidFill>
              <a:srgbClr val="003A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152400" y="152400"/>
            <a:ext cx="8839200" cy="6553200"/>
          </a:xfrm>
          <a:prstGeom prst="rect">
            <a:avLst/>
          </a:prstGeom>
          <a:noFill/>
          <a:ln w="34925">
            <a:solidFill>
              <a:srgbClr val="003A6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25">
            <a:extLst>
              <a:ext uri="{28A0092B-C50C-407E-A947-70E740481C1C}">
                <a14:useLocalDpi xmlns:a14="http://schemas.microsoft.com/office/drawing/2010/main" val="0"/>
              </a:ext>
            </a:extLst>
          </a:blip>
          <a:srcRect r="84346"/>
          <a:stretch/>
        </p:blipFill>
        <p:spPr>
          <a:xfrm>
            <a:off x="8375495" y="5990652"/>
            <a:ext cx="566854" cy="646176"/>
          </a:xfrm>
          <a:prstGeom prst="rect">
            <a:avLst/>
          </a:prstGeom>
        </p:spPr>
      </p:pic>
    </p:spTree>
    <p:extLst>
      <p:ext uri="{BB962C8B-B14F-4D97-AF65-F5344CB8AC3E}">
        <p14:creationId xmlns:p14="http://schemas.microsoft.com/office/powerpoint/2010/main" val="80725166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60" r:id="rId18"/>
    <p:sldLayoutId id="2147483661" r:id="rId19"/>
    <p:sldLayoutId id="2147483663" r:id="rId20"/>
    <p:sldLayoutId id="2147483665" r:id="rId21"/>
    <p:sldLayoutId id="2147483666" r:id="rId22"/>
    <p:sldLayoutId id="2147483667" r:id="rId23"/>
  </p:sldLayoutIdLst>
  <p:txStyles>
    <p:titleStyle>
      <a:lvl1pPr algn="ctr" defTabSz="914400" rtl="0" eaLnBrk="1" latinLnBrk="0" hangingPunct="1">
        <a:spcBef>
          <a:spcPct val="0"/>
        </a:spcBef>
        <a:buNone/>
        <a:defRPr sz="4200" b="1" kern="1200">
          <a:solidFill>
            <a:srgbClr val="003A62"/>
          </a:solidFill>
          <a:latin typeface="Georgia" panose="02040502050405020303" pitchFamily="18" charset="0"/>
          <a:ea typeface="+mj-ea"/>
          <a:cs typeface="Kalinga" panose="020B0502040204020203"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003A62"/>
          </a:solidFill>
          <a:latin typeface="Georgia" panose="02040502050405020303" pitchFamily="18" charset="0"/>
          <a:ea typeface="+mn-ea"/>
          <a:cs typeface="Kalinga" panose="020B0502040204020203" pitchFamily="34" charset="0"/>
        </a:defRPr>
      </a:lvl1pPr>
      <a:lvl2pPr marL="742950" indent="-285750" algn="l" defTabSz="914400" rtl="0" eaLnBrk="1" latinLnBrk="0" hangingPunct="1">
        <a:spcBef>
          <a:spcPct val="20000"/>
        </a:spcBef>
        <a:buFont typeface="Courier New" panose="02070309020205020404" pitchFamily="49" charset="0"/>
        <a:buChar char="o"/>
        <a:defRPr sz="2800" kern="1200">
          <a:solidFill>
            <a:srgbClr val="003A62"/>
          </a:solidFill>
          <a:latin typeface="Georgia" panose="02040502050405020303" pitchFamily="18" charset="0"/>
          <a:ea typeface="+mn-ea"/>
          <a:cs typeface="Kalinga" panose="020B0502040204020203" pitchFamily="34" charset="0"/>
        </a:defRPr>
      </a:lvl2pPr>
      <a:lvl3pPr marL="1143000" indent="-228600" algn="l" defTabSz="914400" rtl="0" eaLnBrk="1" latinLnBrk="0" hangingPunct="1">
        <a:spcBef>
          <a:spcPct val="20000"/>
        </a:spcBef>
        <a:buFont typeface="Wingdings" panose="05000000000000000000" pitchFamily="2" charset="2"/>
        <a:buChar char="v"/>
        <a:defRPr sz="2400" kern="1200">
          <a:solidFill>
            <a:srgbClr val="003A62"/>
          </a:solidFill>
          <a:latin typeface="Georgia" panose="02040502050405020303" pitchFamily="18" charset="0"/>
          <a:ea typeface="+mn-ea"/>
          <a:cs typeface="Kalinga" panose="020B0502040204020203"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rgbClr val="003A62"/>
          </a:solidFill>
          <a:latin typeface="Georgia" panose="02040502050405020303" pitchFamily="18" charset="0"/>
          <a:ea typeface="+mn-ea"/>
          <a:cs typeface="Kalinga" panose="020B0502040204020203"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3A62"/>
          </a:solidFill>
          <a:latin typeface="Georgia" panose="02040502050405020303" pitchFamily="18" charset="0"/>
          <a:ea typeface="+mn-ea"/>
          <a:cs typeface="Kalinga" panose="020B0502040204020203"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agisamerica.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p:cNvSpPr>
            <a:spLocks noGrp="1"/>
          </p:cNvSpPr>
          <p:nvPr>
            <p:ph type="subTitle" idx="1"/>
          </p:nvPr>
        </p:nvSpPr>
        <p:spPr>
          <a:xfrm>
            <a:off x="155574" y="2570164"/>
            <a:ext cx="8836025" cy="2611436"/>
          </a:xfrm>
        </p:spPr>
        <p:txBody>
          <a:bodyPr>
            <a:noAutofit/>
          </a:bodyPr>
          <a:lstStyle/>
          <a:p>
            <a:r>
              <a:rPr lang="en-US" sz="7200" b="1" dirty="0">
                <a:solidFill>
                  <a:schemeClr val="tx2">
                    <a:lumMod val="75000"/>
                  </a:schemeClr>
                </a:solidFill>
              </a:rPr>
              <a:t> </a:t>
            </a:r>
            <a:r>
              <a:rPr lang="en-US" sz="6000" b="1" dirty="0">
                <a:solidFill>
                  <a:schemeClr val="tx2"/>
                </a:solidFill>
              </a:rPr>
              <a:t>BAC, CLP, and CMC </a:t>
            </a:r>
          </a:p>
          <a:p>
            <a:r>
              <a:rPr lang="en-US" sz="6000" b="1" dirty="0">
                <a:solidFill>
                  <a:schemeClr val="tx2"/>
                </a:solidFill>
              </a:rPr>
              <a:t>Updates</a:t>
            </a:r>
            <a:endParaRPr lang="en-US" sz="7200" b="1" dirty="0">
              <a:solidFill>
                <a:schemeClr val="tx2"/>
              </a:solidFill>
            </a:endParaRPr>
          </a:p>
          <a:p>
            <a:endParaRPr lang="en-US" sz="5400" b="1" dirty="0">
              <a:solidFill>
                <a:schemeClr val="tx2">
                  <a:lumMod val="75000"/>
                </a:schemeClr>
              </a:solidFill>
            </a:endParaRPr>
          </a:p>
        </p:txBody>
      </p:sp>
      <p:sp>
        <p:nvSpPr>
          <p:cNvPr id="9" name="AutoShape 2" descr="data:image/jpeg;base64,/9j/4AAQSkZJRgABAQAAAQABAAD/2wCEAAkGBhASEBIREhAQDxAQEA8OEBEQDxAQEhAQExQWFRUQFxIYHSgfGBklGhIWKzAjIzMpLSwtFR4xNTArNScuLS4BCQoKDgwOGg8PGjUlHyQpLSwsKjAtKiksLC8sLDUqKSkuLCwsLCksMiwsLC0pKiwpLywpKS0sLCwsKTUuLCwsLf/AABEIALcBEwMBIgACEQEDEQH/xAAcAAEAAgIDAQAAAAAAAAAAAAAABgcBBQMECAL/xABJEAACAgECAwUBDAUJBwUAAAAAAQIDEQQSBSExBgcTIkFRFBc1VGFxc3SBkZOzMjNysbIVIyVCUpSh0dIkNGKSwcLiFkNTY2X/xAAaAQEAAgMBAAAAAAAAAAAAAAAAAwQBAgUG/8QAMBEAAgIBAgMGBQMFAAAAAAAAAAECAxEEEhMhMUFhgZGxwUJRYnHwBTLhFCIzNNH/2gAMAwEAAhEDEQA/ALxAAAAAAAAAAAAAAAAAAAAAAAAAAAAAAAAAAAAAAAAAAAAAAAAAAAAAAAAAAAAAAAAAAAAAAAAAAAAAAAAAAAAAAAAAAAAAAAAAAAAAAAAAAAAAAAAAAAAAAAAAAAAAAAAAAAAAAAAAAAAAAAAAAAAAAAAAAAAAAAAAAAAAAAAAAAAAAAAAAAAAAAAAAAAAAAAAAAAAAAAAAAAAAAAAAAAAAAABjIyAZBjIyAZBgZAMgwmZAAMZMgAGMhMAyDGRkAyDG4ZGQZBjIyAZBjIyYyDIMZMmQAY3DJjIMgxkyjIBFu3HbuHDVS50zu8Z2JbJRjt2beuf2iUkL7xuDae/3O78tQlZt80ow823c5OPPpHl0WXzaJqFB2JT6Gljaj/b1NB7/FHxO78Wse/xR8Tv/ErOj/6L0OV/srUXJpNSvkpN4jGtznZCKk5PGYymvlXU6V3d5prmo1KdM0m7FDV6bUKKy1GShv8ANl4zFSTWfXlnpKGj7U14/wAlTdd8zd+/xR8Tv/ErHv8AFHxO/wDErK1452Q1OlW+cN9TSathzjhvC3f2ef8Ajy68jRlyOh001mPPxIXqLVyZc3v80fE7/wASv/InPZPtJHXaWOpjXKqMpWR2yak1sk45yvmPMB6C7nfgqr6XUfmMp67SVU17oLtJ9PdKcsMm4AOOXSkO9jtDq6eJShVqr6oeBRLZXbOEcvdl4T6lodhdTOzh2knOUpznRCUpzblKT9rb6sp/vm+FZfV9P/3Ft93nwXo/q8P+p1dVGK0tbS/MFSpviyPjvJ1dlXC9TZVOdVkY17Zwk4yWbIJ4a5rkyAdz3HtVfrrIXam+6C005KNls5xUlOCzhvrzZOe9N/0Rqv2avzYFcdx3whb9Un+ZWKIxekm2u3/gsb40UXmUV3odo9ZTxO6urVaiqtQoahXdOEVmtN4SZep5573fha/6Oj8qJH+mxTtw12G2qbUOXzJ93Zd5PulR0upklqorFdj5e6EvR/8A2JL7epJO8TV2V8L1Vlc5V2RhBxnCTjKL8SC5NdOpTna3sLbo66NXS5S09ldFm5N79PbKMZYbXpl8pfZ7M7yfeMtXwfVabUSS1caY7ZPCWojGyGWv+NLqvXqvUmnpoynG2rnHKyvlzNI2tJwn1wd7uZ45qr9VqI3ai66MaIyirbZzSfiJZSb6lvFJ9xP+96n6vH8xF2FbXpK9pd3oSadt1rJVffVxnUUS0ngX20bo6jd4VkobsOGM4fPqzcdzvErr9DZO62y6a1NkVKycptRUK2ll+nN/eRvv6/S0X7Op/fWbvuP+DrPrdn8FZPOK/oovHPPuyNN8domvHlY9LqFVu8V0XeHseJeJse3a/bnBR3uHtL7OJ/iz/wBR6AwfNnR/Mynp9S6U1tTz8yeyrf2nmbT9qOJznGuGs1k7JyUIxV9mZSbworn1yb+jQdo98c/yljdHdm2eMZWf6xHuyXwlpPrlH5iPTiR1tbfwGoqK5oqUV78ttmEVZ308a1NFmkVF91G+F7l4VkobmnDGcPn1ZajRT3f1+s0X7Go/irOZoEnfFPv9CzqHit4I1wp8f1Nfi0W6+6vc4bo6mWNy6rnL5TufyT2m/wD0f7z/AOZ0ey/briOjo8HTVwnVvnPL087HuljPmT+Q2/vscZ/+Gv8Aulv+Z158VSe2McFOLg1zbLM7vKNXHQwWs8X3R4lrl40t89rm9vPL5YN/r5NVWNPDVc2mvRqL5nLB8l8yOHiP6mz6Oz+FnnpS3ScvmzopYWDzbo+0vFLZxqr1esssm1GEI6izMpP0XM3UtL2lit39J8ufKycv8E2afu++FNF9Yh+5npdI7ms1HAkoqKaaKNNfETbbKG4B3ua/TWKOpzqq09s42RULo8+eJ4XNeyX+BePC+JV6imu+qW6u2KnB/I/Rr0f+RTXfloa4auiyKSnbTLxMct2yWIyfy4k1n/hXsJh3K3ylwzD5qGpujD5IvbLH3ykVtVXXOmN8VjPUlplKM3W3kn5De8PURiqE2t8ncq47oqU5YitsU5x3Pn0Tzz6EyIR3nWWxrqlTCu+UPGsnp7N0vFoUVGyUIJrMoqfVc0pSa9ShQs2Ins/ayN8R8j2zruqnPbVC6fDNLZVZJJR3LWJtxTxnc8NdcZ5Hb0sq9TOPgW8J4ipeJil6Raax+SUoqzm/JlLm49VE0HBtHbsnbwuU67VCm9cN1F0bHBPc5WwrfKaxhR3YlibfrFtXqdBq/Lq4Q4Rq74utWUwcIynCxPxLIvlWnOCWHhtwl5lyOm4de7zXh18mVtxu7dTRQ5LU0XcL2LbVWrfG0k3bGzfFrDr8OW1/pJYbZCe3XY33K43VeaiajnEWlCUkmmll+SWfseY8+TJN/LWs4ZHbqq3xPTXTnppXSzOMqq3iuuMpeu6VvKec9E/U7d/DKZwk9PYr6LI1fyhS5bvClBSos8JPnCe6alj12ZXUzXN1S3Lp5p+68TEkprBT56C7nfgqr6XUfmMoPWaV12TrfWEnFvGM46PHyrn9pfnc78FVfS6j8xk/6m80J969GRaVYs8CbgA88dMqLvq7KWylDXVwc4xrVOo2ptwUW3Cxr+z5mm/TCND2N72LdFRHTzpWoqhnw2p7JwTbbjnDUllvHQvpoj+v7v8Aht0nKeiocn1cYutv59jWToVauDrVV0cpdCtKmW7dB4Kh7bd6Vuup8CNK09DlGU8z3znteUm8JJZw/sRLO5XsrbVG3WWxcPGhGqmMk1J1p7pWY9E2o4/Zz7CacO7B8NokpV6OlSXSUouxr5nNvBvsC3Vw4fCpjhCFL3b5vLB5573fhbUfR0flRPQxp+Idj9DfY7btJRbZJJSnOCcmksLL+Yi0l6os3tZ5G91bsjhHJwnTQs0NEJxjOE9LTGcZJNSi645TRSXeL3eT0M/FqTno5y8r6uiT6Vyfs9kvsfPrf1NKjGMYpRjFKMYroopYSX2HzqtJCyEq7IRshNOM4SSlGUX1TTMafVSonuXR9ULKlOOGUz3E/wC96n6tH8xF2Gr4V2Y0emk5afTVUSktspVx2txznD+02hrqbldY5pGaobI7Sn+/pebRfs6n99Zu+4/4Os+t2fwVkz4t2d0uq2vUaeq/ZuUPEipbd2M4+5fccvC+DUaaDroqhTByc3GuO1OTSTlj28l9xLLUp6dU45rtNVU1ZvO6fFnR/Mz7MNFInPMXZJf0lpPrlH5iPTqNHp+w/Dq5xshotPCcJKcZKtJxknlST9uTeIu6zUq+SaWMIgprdaeQyne/n9Zo/wBjUfxVlxM1vFezml1Ti9Rp6r3BNQdkd21SxnH3L7iLTXKm1TfYb2w3x2lMdie9FcP0vuf3K7v52yzerlD9LHLG1+w33v8AK+IS/vK/0E6977hfxDTfhoe99wv4hpvw0W5X6WTcnB5ff/JCq7UsKRydjO03u/SrUeF4OZ2V7HPf+g8ZzhG14j+ps+js/hZ8cN4VTp6/DoqhTWm5bILCy+rwdqcE001lNNNP1T6o50nFybiuRYSeOZ5Y7P8AFfcupp1GzxPBnGzZu27sLpnDx1LHt7+LMeXQwUvRy1EmvuUEWB73vC/iGm/DR9Q7AcMTytBpvwov951bdZp7XmcG/wA+5VhTZBYjIofV6rXcX1m7Y7rpJQUa44rqgnyWekYrLeW/Uv3sf2eWi0dWnTUpQTlZJdJWSeZP5svC+RI2Wk4fVVHbVXXVH+zXCMF9yR2SpqNVxUoRWIrsJa6tjy3lgrXvn1E6Y6S+FalKuy2EZyy4VynGLWYf1sqLXPl15PkWUQfvH1lW/Saa5pVat31bpbXXXdFQdNkoNYklNrryw3nJHpXi1PGevpzN7f2sr3X6OFijxnTRvoUY+Nqqqt0XDUOWM12dVVJ5bkspLPq8LuaCGm41XCuVK0+vpddbsqxCq6lJva28+bbF4XNp8+aTxouCcV1eh1Nl900ovxKL42/zi1MY5jshWmt6T6PlFdM88Hc7Udn/AApaa7SaiK0MoLU02p7Hp5JrfZJLm5uWMeuVsSW07LjzSzz+GXt+epRT5Zx917nd4R2o1Wkst02vi69HXdUp1bNzpxNShVT7YbYZ9fLFtc3z7dvD3oLFqNJKU+G6jUTtusypb6Ka1b4efVbo3bZP1S+3k0/gcb0+zZd7totc5WSko+LU0suUsbY7lBRUV+i8Pmss6PZfic3v0mtj5L3eq6JpKvSQjiuybT5qKUHGCX9aL9uSJ9rxh/FH3Xrk3X3+zI12+lGWtdkf/epotkvZNw2zXzqUGvsLf7nfgqr6XUfmMp7tzJe6tvrXRTCXLD3vNksr052Mt3uj1MI8Kp3SjHddqEt0ksvxHyWTOt/1YrvXozFH+Vk7ABwjoAAAAAAAAAAAAAAAAAAAAAAAAAAAAAAAAAAAAAAAA0naTspRrfD8XcnVv2Siq2478Jtb4tJ+Vc8ZN2DaMnF5RhpNYZC+Nd1Wi1VkbbJXqyNVdMpQnXHxFWtsZSW3G7GFywuS5He0PYHSVae3SqMpae6KUoT2NprPnU0t27Lzlt4a5YJMDd3WNKO7kjXZHOcEN0fdhpqZ0zpu1dLoT2Ku2CWZLE5S8nmlL1b9iSwkjs67u60dlvi4srm/B3eHNJS8H9XlNPOHtb9rhFvOCUgcazOdw4ccYwQHW9zWhtslZO3VuU3ul/Ow6/8AJ8hvOGdiNPRRXp4OxwqlZJOcoyk973NZx+72skQMyvsksSkFXFc0jCQMghNwAAAAAAAAAAAAAAAAAAAAAAAAAAAAAAAAAAAAAAAAAAAAAAAAAAAAAAAAAAAAAAAAAAAAAAAAAAAAAAAAAAAAAAAAAAAAAAAAAAAAAAAAAAAAAAAAAAAAAAAAAAAAAAAAAAAAAAAAAAAAAAAAAAAAAAAAAAAAAAAAADWyr1GJc8tThJJOPmirE3GPTGYJrm+r9Dq2Q12xpNZxPD8m6L2xcebeH5pSXPl5V9uATRux8K8jGDl/2xySaUYeMn5dufDVkXze7o4bunPPLoYhDWb5dFGVm5PcpbK3OK2Y5c1CLfrzk/mAM8b6V5DB8VrXRguUHJJLEmm+rzLdnm8JYXTLOd2avb+hFz8aK/qqPhYW57cv1yuufX5ADDuz8K8hg+alq3Ovft2JqU3Has5rllSWc4U3HGPY8+h8L3YopRj5tvndkoTTsx5pLzco5xtSS9cqIA430ryGDLjrdz5rGWotqGFHyJPCfV4m+fTKx7Apa55yq483hJRfLdBLnn+y5Pp1j6oAzxvpXkMGaJazdmUeUa3tTlBOdm3o9rx+kl825nHXRrVFRck9qinNSTdjVmevLHkfPlz2mAON9K8hg5IvXLYsVtNx3tpNxWZJr9LnyUefXL+7ZaJ2eHHxFizHmxjr9nL7OfzsA0nZu7Ehg5wARmQAAAAAAAAAAAAAAAAAAAAAAAAAAAAAD//Z"/>
          <p:cNvSpPr>
            <a:spLocks noChangeAspect="1" noChangeArrowheads="1"/>
          </p:cNvSpPr>
          <p:nvPr/>
        </p:nvSpPr>
        <p:spPr bwMode="auto">
          <a:xfrm>
            <a:off x="63500" y="-839788"/>
            <a:ext cx="2619375" cy="17430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TextBox 10"/>
          <p:cNvSpPr txBox="1"/>
          <p:nvPr/>
        </p:nvSpPr>
        <p:spPr>
          <a:xfrm>
            <a:off x="2638423" y="5977000"/>
            <a:ext cx="3870325" cy="584775"/>
          </a:xfrm>
          <a:prstGeom prst="rect">
            <a:avLst/>
          </a:prstGeom>
          <a:noFill/>
        </p:spPr>
        <p:txBody>
          <a:bodyPr wrap="square" rtlCol="0">
            <a:spAutoFit/>
          </a:bodyPr>
          <a:lstStyle/>
          <a:p>
            <a:pPr algn="ctr"/>
            <a:r>
              <a:rPr lang="en-US" sz="3200" b="1" dirty="0">
                <a:solidFill>
                  <a:schemeClr val="tx2"/>
                </a:solidFill>
                <a:latin typeface="Georgia" panose="02040502050405020303" pitchFamily="18" charset="0"/>
              </a:rPr>
              <a:t>July 18, 2018</a:t>
            </a:r>
          </a:p>
        </p:txBody>
      </p:sp>
      <p:sp>
        <p:nvSpPr>
          <p:cNvPr id="12" name="AutoShape 2" descr="data:image/png;base64,iVBORw0KGgoAAAANSUhEUgAAAgIAAABiCAMAAAAV8EuNAAAAkFBMVEXOESf////MABTomaDNABvLAADMABj++PnNCiP87/HTL0DLAAfMAAzNCCLNAB3fc3zcdXzvub7ig4vWQVD0y8/SGzLefYPTOUbdbHbWPEzcYm3ywsfqp63ih4/55uj99Pbon6X3297YTVr009b33N/ttLnPGy7kkpjXSlfbZG7YV2LsrrTSLDzvxsjXU13hjZJ0zTJCAAAOPElEQVR4nO2d22KyvBKGIRIIEqi2bqui1tZdbb3/u1tsFdCZhE2B/1u8Jz1oDCR5SCaTZKIoudQ/nlfLham2Tq868tZ8eE9oWkhC7aW5EjSmfAQojNka4XQ8W7pNv3laHQKFlROBmASHa+ehOPf61CFQWMUQ8OVY/Z+m3/6uDoHCKo6Aoth0ZjT9/rE6BAqrDAKKQqbrpgsQqUOgsMohoGhtYaBDoLBKIqDo56ZLEKpDoLDKIqDQZdNFCNQhUFilEWBKKxxFHQKFVRoBhfeaLoOvDoHCKo8AY02XwVeHQGGVR0Cho6YLoXYIlFAFCJBD04VQOwRKSNS+tuOLoUmOcPaGux2Nfn5+vjebxc/PaPf5V26EtiDgldcr7tdmM/wJylvEVjbcXZSJX2ejQnnkkICA/a+vcx9jgO2f5jz6GhzHzNEJtyyLE/8PJxobHydfu+rL0TwC5nBz7ithecPiWoRotnI5X4fSy6ru1+r3wpKZcKLbynS2+fkzXzxOgD0PU20Ilsp5KOG2N6eUazZ7QMdfbeaUn74TaBuYslkDqV41DIGv289yILAebQ4vs9lp0vtyBfVv7K59yonzrLxeg3KqvSyETWgMBw7l+mMmwQq9RaeHZ58OWnn3Z5rD3uoUFOZ7l+mJsaa9I9BDESDpVzOWb5TYeMYO10+xFWkqfVCX7Ge5fnuecI89jV3i7K6yCHwejoQSXfNGQX+DxHT1CbedeehTHS8w0+h4hfYF2wmzNHzAJXR6fchjcnleIaHCNG7vjVpEd6LCaOdNMhv0xWURSE0Jvi+WoP3jSvmIfverMUjOJfPxbKn9NKHgYZHIqxwCi1+ShtgmZAa0oDlxiODxURbOK9gTbE9El8jEy2OSeY0BASuP2bafwni104VhDtFnd6QFj5RCwErsGzCPXAaAQI4VLjZ/cTgNz3x9+JuIpEshsHvjzpP/ka9njbfUpADwxcge2GGx4tg4lspD56s0AsgvmeIlGLFnL6jxyR8hsHtWebDI2G/htQJXItmkK+ucK/+sZBAwJvQ5xIw+zn7NdyoLAJSFN+hckG/gUfyS/CxECBygFyR99y8QGEl/EfEDnB1eDG2Wqq11qU5ABoFdH34ETX+AXuP1sYnI0ywe5xwjTbrfDOU4iRmOAIEBhbPZbytDgMe2wBZ3IDx9guMhPYK/ArZPjZ8LrAHFEiIwGKJ2nfWdJoDl75P4IEPAgueuNMbvYxKKwPiE9S/O2KwKgduMoF+gl7Y9g8/ow/VOt8n6Qqf/YokQUPa4Uc60pDFmOjk/30A0PbTtZMzAh/egCxkEvFZGs9HmVSEQ+wVWuYa0WMTrGldw/mljQGT6CyREQCTt/f4uxrSYXUKTc2iTFcHIM+pjFnEEBOKHahCIvYMmPOyg8qrkE4bHSW5Lcgs+IlZpBJKd0qCgXWL3EyU6F2xBJ/bKl0KAOWYlCNhvYaJrwSrxG3kKfwtWosK+C/Uzd5VH4G6eYgYM7qrg941WX4XfJs6kFAIKuVaCQLxSeAGbUdN9gXXi2RJLuD6T/Wa5KWEVCCh67NmGixsJLC+7+bsMOBNGuCd4hsX0dQUIsL1ZBQJRG+3ANPvBxNMruNakT9Q13MMnjAFjX84UqAKBeMlpCebDF1Hzgi9rxQb9BiSf9Ue+dmP4w7lWgIBiDStAIB7awKUkdgkTnKBP2J8UgP9MGgNI3yunChCIRwK4bSJITDiFExmVyEzInooew3gVCDizChCI5ycz6F3YOOyy3sFW9vqRBdgNJDwDRa2NmypAIGqbIUyjGAGmhaPJCO777KkhQEDh3xUgwJTyi8V6PE36gIgWI+D19cYY/CDuC5HgI2RVAQLMDqZjiFUiRiBqPfUFbj4JBMKtOiURUOgn/n926QWCC+z0o290DQ71YgT8zhV2+tyMAbekMVgJAorlE+naSPuKEYhWJBF3ugQCoW+gLAL8S5CAkUAwAePYRbEGrR8xAr45AVuT8cipDpHWk7MTq0AgmI2hi5tiBNhYMA7IIKAEbmIcAT1oPqzz1HvY78XSLzeHqbl37Ody9iIEFF1FXAP2JdrmgpR2j48RhEaaCBBwwmRYZsEcGDR8FCkEFGoKLCwZBALLFEfg4Kt3RMrjvGC/F4nx98TOpOkc0tEQIUANzN6wtuEj4FmWMztgiwektxuFcnEEnJnpejLnSJ15U1jPlMc+TgkELN+GxlpGBoEgjXC/gKcJksY+w/8TytHyHSfEEPA6ExfsW0l4XukT7jf5aFXp9tE3pHH8b8/FMpFBgPj2IDZ6ySAQuKlkEEB7ihImtv2bM9yQAAHY3ndOwe/hbsIrarU7iFEEXnCrRAoBfeVxhL2yFAK+U640AiXELpkNPWUQ8HccgCYWU4Lq+IAnlYeaEUB3VMfeQaz1fH8X6uiSQoAsm0XAMwX2CxWS+TlapDVCLDbLR8AA50ihCxoeBzzjql4E0Kex+YevI5IkcDAh3iVZBK4NI+DvXJioD1rvDqcLp9TKCqnWAAH4TQPPALxhCHcrKH+AAL5cxcKZEJrkIlp+lUFAmzSOgFe52SAj28GFktz7x0IEwHlysEwANzL9qRsBbMYgJ13wylII+EZS4wgo5JQEwH3ngjMVzxUiAE+1qIr5DXwHZb0ISHqisCfhvgU5BPydGs0jkAo0s6QFnxUiAC8D+RuLwKz5Bu0jlD9AAHEPS0pHzWNZBKatQIAptyNqyIZlgSIEtlA7esYAuGGIMbN2BEruX/NEzH8HgfAj9PVavGIiBMCqd37VE1SMcAH//xIBf6nh7xEQn9iLF5ThbTRixQgsgZGAjU1wi1X42/8aApUMBMyuA4F9IDQJDUaCT2Q/fDhJwlzmEQIm1Ns7G6iJoz1J/zUEtEoQqKEX8AZ6Xwa2zhAueagzpA3eAiGliREAq4WBP4520rYJAVsTSrf+K+ZgHE0MreBgyQPZ4e+9aBDtAFnJuSEA+n/gnXrrBhBAh0b7dyLWoJJJYVsQ8Jc8sG198U5IGQRU/EDXo7SBxBtWjgDutk0fPARVgWvo3BYEXlX0u8iFALro+0Tx6Z56EcD+HyzeyAhda5JzEL+0BAF/Yxeylp8PgV2+ecUt2lm9CMBb3hV5BMovE/n9b2sQwIqTC4Gc7vfb2ax6EUD7KlkERqV7AX/5rDUIYHWSD4FckWTYPnZNtmi/gCwCbmlz0J+LtQYBbIKTDwG0YrLSb4vV9SKARrqIEDBnqNQKNo7xKjaOCSSNAFZn+RBQf3OcFrgf9a4XAVOiF3A55hjwT4Nhuw5kEGD+1urWIIAcDs+LALZFH8i5dgQMLEGMAFbvgU8TG05kEAgOWLQGASRSTF4EDHkErHvInXoRQCtVBoEgJsOu7FGSZYsQWOPb3XMhgHvNUm+n3H9UMwILhFMZBEKPFrJsIoOA/tkiBAQDwdr0tEYWGlIIYOesUtITMeBqRsBEIh3IIBCmmcAvLXOsdC5q3tYgoChjf7VxjKw3phDAreCEkpFJa0YA3r4gh0C4JxoZCSQQCI/btgYB3IwXbjpIIyAZRiAViKpuBEZwNtEagYlUCdNEz5FAIFykbw0CJeMBphH4lHMSJxu2dgQQA5hdgrXxOTaKR/4MePZjT01/+ETOowRLMy1CAPV3i5VGQC6UhD1OxiWtHQE4LIrEOYLbdU7wAGqHZ5yRMAZmuxAoGRAwgwASf+wukgoIXDsC6rF4wAvnI36b4gF1+VXcvLUigC+fCpVBwJUJMkpTp1rrRwAJlylSInT7ueAI6kS2QosQQPpFCWUQwPdURU/9Tf2ifgSQiHECkUQ0ciTGEiamb9W2IYD6B+MXApVFAPO8RKLpI60NIKC+FwuAlr5pZZc/ersnevOLtgiBoagbcGS2j8YS3muQvRatCQTUeZFe3M7c5rXIdalFqEQ08xYhoM7wb4JMkQijDwggfrMou8xNyY0gYHzk7wc0ZZsp60j+Kp9QzEpEdmgTAgZ2GwHjM2zr9QMC2ApKkJ+WCXHSCAIe91bOT5gfHy+e3F5ykaQpSYdImxBQXfgCBCdwmuZAQOBxVrRTJn1DCKhLkqd6tShwcEbrgdSlboEY/UjR3yoEVHf8PBmz5oE3Pw8Cgv1jPBvfpCkEVPdMJR0ETKMz6LbD0RwNdHfPw9pn7klrFwKq8f6EZka0aOjKg4CLIpC61aFZBLx+/MyJ8LS5rXFtgMXnWhy56H5PW+fjhzMKFSBAcEV5UCQJTSzXLKZW6mwhc7iyikc/OBP6gADuGsheXefZj+gbJr4cE00YhRmfcnGahNzN0bF0aHbnX9HLL7Oh6Mba7bVP/Et+nze/l0f/9bGa1BesPEQmjdLDFbUsmibVNY0GF8qJfwUFIZzuZ4nLiQ9gDofH7wO/AuHBplrAmXvZb+8JDSxhL75sQLq4sdzF5Dym/iXTWhyF1XGCKqDj42S5lbux/XP58uZ41edfLpvKRHt7WW6fMjREm0YmjfIs23Iy3OHm6umwGbrF76rH9lY+GIPt0Nocffeug9MxDLr6fvKq4GuXsw6MtbtYHq6n01uQyey0OiwX7l/eX/8HCFQiOBapklho61SB2orAAdtdO2/67f4ptRUBOOR0IrRNpyrUUgSwLaRM+cuR8f9PLUUA20iuZ2/97VRK7UTAQM/s7cQZdJJXOxHADpV1xmDFaicC2J50LhnHpZOkWokAHGxWSd9h3KkCtRIBzCmgPYl/36mM2oiAgQWbSdwe36kStREBbMvQfQt+p4rURgSwjYPW03W6TiXUQgQMJPxkfPNpp+rUQgSwG+Cis5SdKlQLEYAvo/MQ2Db9dv+e2ocAdkK1Mwb/QO1DAIvDZQ3Fv++UU+1DADlBwHjTL/cvqnUI7LBYXoem3+5f1P8AUoxQwvi9svI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0094" y="580652"/>
            <a:ext cx="5994508" cy="1069727"/>
          </a:xfrm>
          <a:prstGeom prst="rect">
            <a:avLst/>
          </a:prstGeom>
        </p:spPr>
      </p:pic>
    </p:spTree>
    <p:extLst>
      <p:ext uri="{BB962C8B-B14F-4D97-AF65-F5344CB8AC3E}">
        <p14:creationId xmlns:p14="http://schemas.microsoft.com/office/powerpoint/2010/main" val="2856410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AF00BF8-235A-4245-A8D0-0C46793EA051}"/>
              </a:ext>
            </a:extLst>
          </p:cNvPr>
          <p:cNvSpPr txBox="1"/>
          <p:nvPr/>
        </p:nvSpPr>
        <p:spPr>
          <a:xfrm>
            <a:off x="152400" y="336113"/>
            <a:ext cx="8915400" cy="6047809"/>
          </a:xfrm>
          <a:prstGeom prst="rect">
            <a:avLst/>
          </a:prstGeom>
          <a:noFill/>
        </p:spPr>
        <p:txBody>
          <a:bodyPr wrap="square" rtlCol="0">
            <a:spAutoFit/>
          </a:bodyPr>
          <a:lstStyle/>
          <a:p>
            <a:pPr algn="ctr">
              <a:spcAft>
                <a:spcPts val="600"/>
              </a:spcAft>
            </a:pPr>
            <a:r>
              <a:rPr lang="en-US" sz="1600" dirty="0">
                <a:solidFill>
                  <a:schemeClr val="accent1">
                    <a:lumMod val="50000"/>
                  </a:schemeClr>
                </a:solidFill>
                <a:latin typeface="Georgia" panose="02040502050405020303" pitchFamily="18" charset="0"/>
              </a:rPr>
              <a:t>NATIONAL INSTITUTE OF FOOD AND AGRICULTURE</a:t>
            </a:r>
          </a:p>
          <a:p>
            <a:pPr algn="ctr"/>
            <a:r>
              <a:rPr lang="en-US" sz="1600" dirty="0">
                <a:solidFill>
                  <a:schemeClr val="accent1">
                    <a:lumMod val="50000"/>
                  </a:schemeClr>
                </a:solidFill>
                <a:latin typeface="Georgia" panose="02040502050405020303" pitchFamily="18" charset="0"/>
              </a:rPr>
              <a:t>RESEARCH AND EDUCATION ACTIVITIES</a:t>
            </a:r>
          </a:p>
          <a:p>
            <a:pPr algn="ctr"/>
            <a:r>
              <a:rPr lang="en-US" sz="1500" dirty="0">
                <a:solidFill>
                  <a:schemeClr val="accent1">
                    <a:lumMod val="50000"/>
                  </a:schemeClr>
                </a:solidFill>
                <a:latin typeface="Georgia" panose="02040502050405020303" pitchFamily="18" charset="0"/>
              </a:rPr>
              <a:t>            2018 appropriation ................................................................887,171,000</a:t>
            </a:r>
          </a:p>
          <a:p>
            <a:pPr algn="ctr"/>
            <a:r>
              <a:rPr lang="en-US" sz="1500" dirty="0">
                <a:solidFill>
                  <a:schemeClr val="accent1">
                    <a:lumMod val="50000"/>
                  </a:schemeClr>
                </a:solidFill>
                <a:latin typeface="Georgia" panose="02040502050405020303" pitchFamily="18" charset="0"/>
              </a:rPr>
              <a:t>          2019 budget estimate .......................................................... 794,479,000</a:t>
            </a:r>
          </a:p>
          <a:p>
            <a:pPr algn="ctr"/>
            <a:r>
              <a:rPr lang="en-US" sz="1500" dirty="0">
                <a:solidFill>
                  <a:schemeClr val="accent1">
                    <a:lumMod val="50000"/>
                  </a:schemeClr>
                </a:solidFill>
                <a:latin typeface="Georgia" panose="02040502050405020303" pitchFamily="18" charset="0"/>
              </a:rPr>
              <a:t>            Provided in the bill ............................................................... 920,012,000</a:t>
            </a:r>
          </a:p>
          <a:p>
            <a:r>
              <a:rPr lang="en-US" sz="1500" dirty="0">
                <a:solidFill>
                  <a:schemeClr val="accent1">
                    <a:lumMod val="50000"/>
                  </a:schemeClr>
                </a:solidFill>
                <a:latin typeface="Georgia" panose="02040502050405020303" pitchFamily="18" charset="0"/>
              </a:rPr>
              <a:t>		Comparison:</a:t>
            </a:r>
          </a:p>
          <a:p>
            <a:r>
              <a:rPr lang="en-US" sz="1500" dirty="0">
                <a:solidFill>
                  <a:schemeClr val="accent1">
                    <a:lumMod val="50000"/>
                  </a:schemeClr>
                </a:solidFill>
                <a:latin typeface="Georgia" panose="02040502050405020303" pitchFamily="18" charset="0"/>
              </a:rPr>
              <a:t>		    2018 appropriation ................................................ +32,841,000</a:t>
            </a:r>
          </a:p>
          <a:p>
            <a:pPr>
              <a:spcAft>
                <a:spcPts val="600"/>
              </a:spcAft>
            </a:pPr>
            <a:r>
              <a:rPr lang="en-US" sz="1500" dirty="0">
                <a:solidFill>
                  <a:schemeClr val="accent1">
                    <a:lumMod val="50000"/>
                  </a:schemeClr>
                </a:solidFill>
                <a:latin typeface="Georgia" panose="02040502050405020303" pitchFamily="18" charset="0"/>
              </a:rPr>
              <a:t>		    2019 budget estimate ............................................ +125,533,000</a:t>
            </a:r>
          </a:p>
          <a:p>
            <a:r>
              <a:rPr lang="en-US" sz="1500" dirty="0">
                <a:solidFill>
                  <a:schemeClr val="accent1">
                    <a:lumMod val="50000"/>
                  </a:schemeClr>
                </a:solidFill>
                <a:latin typeface="Georgia" panose="02040502050405020303" pitchFamily="18" charset="0"/>
              </a:rPr>
              <a:t>COMMITTEE PROVISIONS</a:t>
            </a:r>
          </a:p>
          <a:p>
            <a:r>
              <a:rPr lang="en-US" sz="1500" dirty="0">
                <a:solidFill>
                  <a:schemeClr val="accent1">
                    <a:lumMod val="50000"/>
                  </a:schemeClr>
                </a:solidFill>
                <a:latin typeface="Georgia" panose="02040502050405020303" pitchFamily="18" charset="0"/>
              </a:rPr>
              <a:t>For Research and Education Activities, the Committee provides an appropriation of $920,012,000……</a:t>
            </a:r>
          </a:p>
          <a:p>
            <a:endParaRPr lang="en-US" sz="1500" i="1" dirty="0">
              <a:solidFill>
                <a:schemeClr val="accent1">
                  <a:lumMod val="50000"/>
                </a:schemeClr>
              </a:solidFill>
              <a:latin typeface="Georgia" panose="02040502050405020303" pitchFamily="18" charset="0"/>
            </a:endParaRPr>
          </a:p>
          <a:p>
            <a:r>
              <a:rPr lang="en-US" sz="1500" i="1" dirty="0">
                <a:solidFill>
                  <a:schemeClr val="accent1">
                    <a:lumMod val="50000"/>
                  </a:schemeClr>
                </a:solidFill>
                <a:latin typeface="Georgia" panose="02040502050405020303" pitchFamily="18" charset="0"/>
              </a:rPr>
              <a:t>NIFA Program Authorities and Consolidation Report.</a:t>
            </a:r>
            <a:r>
              <a:rPr lang="en-US" sz="1500" dirty="0">
                <a:solidFill>
                  <a:schemeClr val="accent1">
                    <a:lumMod val="50000"/>
                  </a:schemeClr>
                </a:solidFill>
                <a:latin typeface="Georgia" panose="02040502050405020303" pitchFamily="18" charset="0"/>
              </a:rPr>
              <a:t> —The Committee notes that the FY18 Consolidated Appropriations Act and report contains fifty appropriated lines covering the entirety of the agricultural research, education and extension realm. In addition, NIFA administers the Specialty Crop Research Initiative and Beginning Farmers and Ranchers Program. The Committee is concerned that some of these programs are duplicative or can be executed under the broad authorities of the Agriculture and Food Research Initiative, Evans-Allen Program, 1890’s Extension, and Hatch and Smith-Lever Acts. In addition, the Committee notes that USDA’s annual budget submission routinely proposes the elimination of many of the smaller NIFA programs. Accordingly, the Committee directs NIFA to provide a report by September 30, 2019 that details the authority under which each funded NIFA program is administered and whether that program (its goals or priorities), or the challenges each program is intended to address, can be achieved under the authorities of the Agriculture and Food Research Initiative, Evans-Allen Program, 1890’s Extension, and Hatch and Smith-Lever Acts or other appropriate programs.</a:t>
            </a:r>
          </a:p>
          <a:p>
            <a:endParaRPr lang="en-US" sz="1500" dirty="0">
              <a:solidFill>
                <a:schemeClr val="accent1">
                  <a:lumMod val="50000"/>
                </a:schemeClr>
              </a:solidFill>
              <a:latin typeface="Georgia" panose="02040502050405020303" pitchFamily="18" charset="0"/>
            </a:endParaRPr>
          </a:p>
        </p:txBody>
      </p:sp>
    </p:spTree>
    <p:extLst>
      <p:ext uri="{BB962C8B-B14F-4D97-AF65-F5344CB8AC3E}">
        <p14:creationId xmlns:p14="http://schemas.microsoft.com/office/powerpoint/2010/main" val="2814890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95853FFE-1313-4AD8-ADA2-3D7A465FBF32}"/>
              </a:ext>
            </a:extLst>
          </p:cNvPr>
          <p:cNvGraphicFramePr>
            <a:graphicFrameLocks noGrp="1"/>
          </p:cNvGraphicFramePr>
          <p:nvPr>
            <p:extLst>
              <p:ext uri="{D42A27DB-BD31-4B8C-83A1-F6EECF244321}">
                <p14:modId xmlns:p14="http://schemas.microsoft.com/office/powerpoint/2010/main" val="1378254434"/>
              </p:ext>
            </p:extLst>
          </p:nvPr>
        </p:nvGraphicFramePr>
        <p:xfrm>
          <a:off x="196780" y="452176"/>
          <a:ext cx="8305800" cy="6181744"/>
        </p:xfrm>
        <a:graphic>
          <a:graphicData uri="http://schemas.openxmlformats.org/drawingml/2006/table">
            <a:tbl>
              <a:tblPr firstRow="1" firstCol="1" bandRow="1">
                <a:tableStyleId>{2D5ABB26-0587-4C30-8999-92F81FD0307C}</a:tableStyleId>
              </a:tblPr>
              <a:tblGrid>
                <a:gridCol w="4424585">
                  <a:extLst>
                    <a:ext uri="{9D8B030D-6E8A-4147-A177-3AD203B41FA5}">
                      <a16:colId xmlns:a16="http://schemas.microsoft.com/office/drawing/2014/main" val="1029952377"/>
                    </a:ext>
                  </a:extLst>
                </a:gridCol>
                <a:gridCol w="1630110">
                  <a:extLst>
                    <a:ext uri="{9D8B030D-6E8A-4147-A177-3AD203B41FA5}">
                      <a16:colId xmlns:a16="http://schemas.microsoft.com/office/drawing/2014/main" val="3519859511"/>
                    </a:ext>
                  </a:extLst>
                </a:gridCol>
                <a:gridCol w="776243">
                  <a:extLst>
                    <a:ext uri="{9D8B030D-6E8A-4147-A177-3AD203B41FA5}">
                      <a16:colId xmlns:a16="http://schemas.microsoft.com/office/drawing/2014/main" val="2407378646"/>
                    </a:ext>
                  </a:extLst>
                </a:gridCol>
                <a:gridCol w="698619">
                  <a:extLst>
                    <a:ext uri="{9D8B030D-6E8A-4147-A177-3AD203B41FA5}">
                      <a16:colId xmlns:a16="http://schemas.microsoft.com/office/drawing/2014/main" val="1354112184"/>
                    </a:ext>
                  </a:extLst>
                </a:gridCol>
                <a:gridCol w="776243">
                  <a:extLst>
                    <a:ext uri="{9D8B030D-6E8A-4147-A177-3AD203B41FA5}">
                      <a16:colId xmlns:a16="http://schemas.microsoft.com/office/drawing/2014/main" val="2005998374"/>
                    </a:ext>
                  </a:extLst>
                </a:gridCol>
              </a:tblGrid>
              <a:tr h="342289">
                <a:tc>
                  <a:txBody>
                    <a:bodyPr/>
                    <a:lstStyle/>
                    <a:p>
                      <a:pPr marL="0" marR="0" algn="ctr">
                        <a:lnSpc>
                          <a:spcPct val="107000"/>
                        </a:lnSpc>
                        <a:spcBef>
                          <a:spcPts val="0"/>
                        </a:spcBef>
                        <a:spcAft>
                          <a:spcPts val="0"/>
                        </a:spcAft>
                      </a:pPr>
                      <a:r>
                        <a:rPr lang="en-US" sz="1100" dirty="0">
                          <a:solidFill>
                            <a:schemeClr val="accent1">
                              <a:lumMod val="50000"/>
                            </a:schemeClr>
                          </a:solidFill>
                          <a:effectLst/>
                        </a:rPr>
                        <a:t>Program/activity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050" dirty="0">
                          <a:solidFill>
                            <a:schemeClr val="accent1">
                              <a:lumMod val="50000"/>
                            </a:schemeClr>
                          </a:solidFill>
                        </a:rPr>
                        <a:t>[Dollars in Thousands]</a:t>
                      </a:r>
                      <a:endParaRPr lang="en-US" sz="1050" dirty="0">
                        <a:solidFill>
                          <a:schemeClr val="accent1">
                            <a:lumMod val="50000"/>
                          </a:schemeClr>
                        </a:solidFill>
                        <a:latin typeface="Georgia" panose="02040502050405020303" pitchFamily="18" charset="0"/>
                      </a:endParaRPr>
                    </a:p>
                  </a:txBody>
                  <a:tcPr marL="45709" marR="45709"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chemeClr val="accent1">
                              <a:lumMod val="50000"/>
                            </a:schemeClr>
                          </a:solidFill>
                          <a:effectLst/>
                        </a:rPr>
                        <a:t>Authorization</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chemeClr val="accent1">
                              <a:lumMod val="50000"/>
                            </a:schemeClr>
                          </a:solidFill>
                          <a:effectLst/>
                        </a:rPr>
                        <a:t>2018</a:t>
                      </a:r>
                    </a:p>
                    <a:p>
                      <a:pPr marL="0" marR="0" algn="ctr">
                        <a:lnSpc>
                          <a:spcPct val="107000"/>
                        </a:lnSpc>
                        <a:spcBef>
                          <a:spcPts val="0"/>
                        </a:spcBef>
                        <a:spcAft>
                          <a:spcPts val="0"/>
                        </a:spcAft>
                      </a:pPr>
                      <a:r>
                        <a:rPr lang="en-US" sz="1050" dirty="0">
                          <a:solidFill>
                            <a:schemeClr val="accent1">
                              <a:lumMod val="50000"/>
                            </a:schemeClr>
                          </a:solidFill>
                          <a:effectLst/>
                        </a:rPr>
                        <a:t>Enacted</a:t>
                      </a:r>
                      <a:endParaRPr lang="en-US" sz="105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chemeClr val="accent1">
                              <a:lumMod val="50000"/>
                            </a:schemeClr>
                          </a:solidFill>
                          <a:effectLst/>
                        </a:rPr>
                        <a:t>2019</a:t>
                      </a:r>
                    </a:p>
                    <a:p>
                      <a:pPr marL="0" marR="0" algn="ctr">
                        <a:lnSpc>
                          <a:spcPct val="107000"/>
                        </a:lnSpc>
                        <a:spcBef>
                          <a:spcPts val="0"/>
                        </a:spcBef>
                        <a:spcAft>
                          <a:spcPts val="0"/>
                        </a:spcAft>
                      </a:pPr>
                      <a:r>
                        <a:rPr lang="en-US" sz="1050" dirty="0">
                          <a:solidFill>
                            <a:schemeClr val="accent1">
                              <a:lumMod val="50000"/>
                            </a:schemeClr>
                          </a:solidFill>
                          <a:effectLst/>
                        </a:rPr>
                        <a:t>Estimate</a:t>
                      </a:r>
                      <a:endParaRPr lang="en-US" sz="105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100" dirty="0">
                          <a:solidFill>
                            <a:schemeClr val="accent1">
                              <a:lumMod val="50000"/>
                            </a:schemeClr>
                          </a:solidFill>
                          <a:effectLst/>
                        </a:rPr>
                        <a:t>Committee</a:t>
                      </a:r>
                    </a:p>
                    <a:p>
                      <a:pPr marL="0" marR="0" algn="ctr">
                        <a:lnSpc>
                          <a:spcPct val="107000"/>
                        </a:lnSpc>
                        <a:spcBef>
                          <a:spcPts val="0"/>
                        </a:spcBef>
                        <a:spcAft>
                          <a:spcPts val="0"/>
                        </a:spcAft>
                      </a:pPr>
                      <a:r>
                        <a:rPr lang="en-US" sz="1050" dirty="0">
                          <a:solidFill>
                            <a:schemeClr val="accent1">
                              <a:lumMod val="50000"/>
                            </a:schemeClr>
                          </a:solidFill>
                          <a:effectLst/>
                        </a:rPr>
                        <a:t>Provision</a:t>
                      </a:r>
                      <a:endParaRPr lang="en-US" sz="105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9575596"/>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Hatch Act</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900">
                          <a:solidFill>
                            <a:schemeClr val="accent1">
                              <a:lumMod val="50000"/>
                            </a:schemeClr>
                          </a:solidFill>
                          <a:effectLst/>
                        </a:rPr>
                        <a:t>7 U.S.C. 361a–i</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100" dirty="0">
                          <a:solidFill>
                            <a:schemeClr val="accent1">
                              <a:lumMod val="50000"/>
                            </a:schemeClr>
                          </a:solidFill>
                          <a:effectLst/>
                        </a:rPr>
                        <a:t>$243,701</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100">
                          <a:solidFill>
                            <a:schemeClr val="accent1">
                              <a:lumMod val="50000"/>
                            </a:schemeClr>
                          </a:solidFill>
                          <a:effectLst/>
                        </a:rPr>
                        <a:t>$243,238</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1100" dirty="0">
                          <a:solidFill>
                            <a:schemeClr val="accent1">
                              <a:lumMod val="50000"/>
                            </a:schemeClr>
                          </a:solidFill>
                          <a:effectLst/>
                        </a:rPr>
                        <a:t>$259,000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677864780"/>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McIntire-Stennis Cooperative Forestry Act</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dirty="0">
                          <a:solidFill>
                            <a:schemeClr val="accent1">
                              <a:lumMod val="50000"/>
                            </a:schemeClr>
                          </a:solidFill>
                          <a:effectLst/>
                        </a:rPr>
                        <a:t>16 U.S.C. 582a through a–7</a:t>
                      </a:r>
                      <a:endParaRPr lang="en-US" sz="9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33,961</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28,867</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36,000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4223622039"/>
                  </a:ext>
                </a:extLst>
              </a:tr>
              <a:tr h="170637">
                <a:tc>
                  <a:txBody>
                    <a:bodyPr/>
                    <a:lstStyle/>
                    <a:p>
                      <a:pPr marL="0" marR="0">
                        <a:lnSpc>
                          <a:spcPct val="107000"/>
                        </a:lnSpc>
                        <a:spcBef>
                          <a:spcPts val="0"/>
                        </a:spcBef>
                        <a:spcAft>
                          <a:spcPts val="0"/>
                        </a:spcAft>
                      </a:pPr>
                      <a:r>
                        <a:rPr lang="en-US" sz="1100" dirty="0">
                          <a:solidFill>
                            <a:schemeClr val="accent1">
                              <a:lumMod val="50000"/>
                            </a:schemeClr>
                          </a:solidFill>
                          <a:effectLst/>
                        </a:rPr>
                        <a:t>Research at 1890 Institutions (Evans-Allen Program)</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3222</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54,185</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53,817</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60,000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1721297136"/>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Payments to the 1994 Institutions</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301 note</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3,439</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3,416</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3,439</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4221812049"/>
                  </a:ext>
                </a:extLst>
              </a:tr>
              <a:tr h="170637">
                <a:tc>
                  <a:txBody>
                    <a:bodyPr/>
                    <a:lstStyle/>
                    <a:p>
                      <a:pPr marL="0" marR="0">
                        <a:lnSpc>
                          <a:spcPct val="107000"/>
                        </a:lnSpc>
                        <a:spcBef>
                          <a:spcPts val="0"/>
                        </a:spcBef>
                        <a:spcAft>
                          <a:spcPts val="0"/>
                        </a:spcAft>
                      </a:pPr>
                      <a:r>
                        <a:rPr lang="en-US" sz="1100" dirty="0">
                          <a:solidFill>
                            <a:schemeClr val="accent1">
                              <a:lumMod val="50000"/>
                            </a:schemeClr>
                          </a:solidFill>
                          <a:effectLst/>
                        </a:rPr>
                        <a:t>Education Grants for 1890 Institutions</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dirty="0">
                          <a:solidFill>
                            <a:schemeClr val="accent1">
                              <a:lumMod val="50000"/>
                            </a:schemeClr>
                          </a:solidFill>
                          <a:effectLst/>
                        </a:rPr>
                        <a:t>7 U.S.C. 3152(b)</a:t>
                      </a:r>
                      <a:endParaRPr lang="en-US" sz="9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19,336</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19,205</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19,336</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2551493210"/>
                  </a:ext>
                </a:extLst>
              </a:tr>
              <a:tr h="170637">
                <a:tc>
                  <a:txBody>
                    <a:bodyPr/>
                    <a:lstStyle/>
                    <a:p>
                      <a:pPr marL="0" marR="0">
                        <a:lnSpc>
                          <a:spcPct val="107000"/>
                        </a:lnSpc>
                        <a:spcBef>
                          <a:spcPts val="0"/>
                        </a:spcBef>
                        <a:spcAft>
                          <a:spcPts val="0"/>
                        </a:spcAft>
                      </a:pPr>
                      <a:r>
                        <a:rPr lang="en-US" sz="1100" dirty="0">
                          <a:solidFill>
                            <a:schemeClr val="accent1">
                              <a:lumMod val="50000"/>
                            </a:schemeClr>
                          </a:solidFill>
                          <a:effectLst/>
                        </a:rPr>
                        <a:t>Education Grants for Hispanic-Serving Institutions</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dirty="0">
                          <a:solidFill>
                            <a:schemeClr val="accent1">
                              <a:lumMod val="50000"/>
                            </a:schemeClr>
                          </a:solidFill>
                          <a:effectLst/>
                        </a:rPr>
                        <a:t>7 U.S.C. 3241</a:t>
                      </a:r>
                      <a:endParaRPr lang="en-US" sz="9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9,219</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9,156</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9,219</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2236024481"/>
                  </a:ext>
                </a:extLst>
              </a:tr>
              <a:tr h="170637">
                <a:tc>
                  <a:txBody>
                    <a:bodyPr/>
                    <a:lstStyle/>
                    <a:p>
                      <a:pPr marL="0" marR="0">
                        <a:lnSpc>
                          <a:spcPct val="107000"/>
                        </a:lnSpc>
                        <a:spcBef>
                          <a:spcPts val="0"/>
                        </a:spcBef>
                        <a:spcAft>
                          <a:spcPts val="0"/>
                        </a:spcAft>
                      </a:pPr>
                      <a:r>
                        <a:rPr lang="en-US" sz="1100" dirty="0">
                          <a:solidFill>
                            <a:schemeClr val="accent1">
                              <a:lumMod val="50000"/>
                            </a:schemeClr>
                          </a:solidFill>
                          <a:effectLst/>
                        </a:rPr>
                        <a:t>Education Grants for Alaska Native/Native Hawaiian-Serving Institutions</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3156</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3,194</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3,172</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3,172</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432841296"/>
                  </a:ext>
                </a:extLst>
              </a:tr>
              <a:tr h="170637">
                <a:tc>
                  <a:txBody>
                    <a:bodyPr/>
                    <a:lstStyle/>
                    <a:p>
                      <a:pPr marL="0" marR="0">
                        <a:lnSpc>
                          <a:spcPct val="107000"/>
                        </a:lnSpc>
                        <a:spcBef>
                          <a:spcPts val="0"/>
                        </a:spcBef>
                        <a:spcAft>
                          <a:spcPts val="0"/>
                        </a:spcAft>
                      </a:pPr>
                      <a:r>
                        <a:rPr lang="en-US" sz="1100" dirty="0">
                          <a:solidFill>
                            <a:schemeClr val="accent1">
                              <a:lumMod val="50000"/>
                            </a:schemeClr>
                          </a:solidFill>
                          <a:effectLst/>
                        </a:rPr>
                        <a:t>Research Grants for 1994 Institutions</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dirty="0">
                          <a:solidFill>
                            <a:schemeClr val="accent1">
                              <a:lumMod val="50000"/>
                            </a:schemeClr>
                          </a:solidFill>
                          <a:effectLst/>
                        </a:rPr>
                        <a:t>7 U.S.C. 301 note</a:t>
                      </a:r>
                      <a:endParaRPr lang="en-US" sz="9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3,801</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1,789</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3,801</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443301815"/>
                  </a:ext>
                </a:extLst>
              </a:tr>
              <a:tr h="170637">
                <a:tc>
                  <a:txBody>
                    <a:bodyPr/>
                    <a:lstStyle/>
                    <a:p>
                      <a:pPr marL="0" marR="0">
                        <a:lnSpc>
                          <a:spcPct val="107000"/>
                        </a:lnSpc>
                        <a:spcBef>
                          <a:spcPts val="0"/>
                        </a:spcBef>
                        <a:spcAft>
                          <a:spcPts val="0"/>
                        </a:spcAft>
                      </a:pPr>
                      <a:r>
                        <a:rPr lang="en-US" sz="1100" dirty="0">
                          <a:solidFill>
                            <a:schemeClr val="accent1">
                              <a:lumMod val="50000"/>
                            </a:schemeClr>
                          </a:solidFill>
                          <a:effectLst/>
                        </a:rPr>
                        <a:t>Capacity Building for Non Land-Grant Colleges of Agriculture</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dirty="0">
                          <a:solidFill>
                            <a:schemeClr val="accent1">
                              <a:lumMod val="50000"/>
                            </a:schemeClr>
                          </a:solidFill>
                          <a:effectLst/>
                        </a:rPr>
                        <a:t>7 U.S.C. 3319i</a:t>
                      </a:r>
                      <a:endParaRPr lang="en-US" sz="9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5,000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 – –</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5,000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1397567352"/>
                  </a:ext>
                </a:extLst>
              </a:tr>
              <a:tr h="170637">
                <a:tc>
                  <a:txBody>
                    <a:bodyPr/>
                    <a:lstStyle/>
                    <a:p>
                      <a:pPr marL="0" marR="0">
                        <a:lnSpc>
                          <a:spcPct val="107000"/>
                        </a:lnSpc>
                        <a:spcBef>
                          <a:spcPts val="0"/>
                        </a:spcBef>
                        <a:spcAft>
                          <a:spcPts val="0"/>
                        </a:spcAft>
                      </a:pPr>
                      <a:r>
                        <a:rPr lang="en-US" sz="1100" dirty="0">
                          <a:solidFill>
                            <a:schemeClr val="accent1">
                              <a:lumMod val="50000"/>
                            </a:schemeClr>
                          </a:solidFill>
                          <a:effectLst/>
                        </a:rPr>
                        <a:t>Grants for Insular Areas</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dirty="0">
                          <a:solidFill>
                            <a:schemeClr val="accent1">
                              <a:lumMod val="50000"/>
                            </a:schemeClr>
                          </a:solidFill>
                          <a:effectLst/>
                        </a:rPr>
                        <a:t>7 U.S.C. 3222b–2, 3362, 3363</a:t>
                      </a:r>
                      <a:endParaRPr lang="en-US" sz="9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2,000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1,986</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2,000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1010951991"/>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Agriculture and Food Research Initiative</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450i(b)</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400,000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375,000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415,000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1785520069"/>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Veterinary Medicine Loan Repayment</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3151a</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8,000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4,991</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8,000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264068555"/>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Veterinary Services Grant Program</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3151b</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2,500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2,500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475396980"/>
                  </a:ext>
                </a:extLst>
              </a:tr>
              <a:tr h="170637">
                <a:tc>
                  <a:txBody>
                    <a:bodyPr/>
                    <a:lstStyle/>
                    <a:p>
                      <a:pPr marL="0" marR="0">
                        <a:lnSpc>
                          <a:spcPct val="107000"/>
                        </a:lnSpc>
                        <a:spcBef>
                          <a:spcPts val="0"/>
                        </a:spcBef>
                        <a:spcAft>
                          <a:spcPts val="0"/>
                        </a:spcAft>
                      </a:pPr>
                      <a:r>
                        <a:rPr lang="en-US" sz="1100" dirty="0">
                          <a:solidFill>
                            <a:schemeClr val="accent1">
                              <a:lumMod val="50000"/>
                            </a:schemeClr>
                          </a:solidFill>
                          <a:effectLst/>
                        </a:rPr>
                        <a:t>Continuing Animal Health and Disease Research Program</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dirty="0">
                          <a:solidFill>
                            <a:schemeClr val="accent1">
                              <a:lumMod val="50000"/>
                            </a:schemeClr>
                          </a:solidFill>
                          <a:effectLst/>
                        </a:rPr>
                        <a:t>7 U.S.C. 3195</a:t>
                      </a:r>
                      <a:endParaRPr lang="en-US" sz="9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4,000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 – –</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4,000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3942992354"/>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Supplemental and Alternative Crops</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3319d</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825</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825</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4098613133"/>
                  </a:ext>
                </a:extLst>
              </a:tr>
              <a:tr h="208434">
                <a:tc>
                  <a:txBody>
                    <a:bodyPr/>
                    <a:lstStyle/>
                    <a:p>
                      <a:pPr marL="0" marR="0">
                        <a:lnSpc>
                          <a:spcPct val="107000"/>
                        </a:lnSpc>
                        <a:spcBef>
                          <a:spcPts val="0"/>
                        </a:spcBef>
                        <a:spcAft>
                          <a:spcPts val="0"/>
                        </a:spcAft>
                      </a:pPr>
                      <a:r>
                        <a:rPr lang="en-US" sz="1100" dirty="0">
                          <a:solidFill>
                            <a:schemeClr val="accent1">
                              <a:lumMod val="50000"/>
                            </a:schemeClr>
                          </a:solidFill>
                          <a:effectLst/>
                        </a:rPr>
                        <a:t>Multicultural Scholars, Graduate Fellowship, Institution Challenge Grants</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3152(b)</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9,000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9,000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2925739647"/>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Secondary and 2-year Post-Secondary Education</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3152(j)</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900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900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3677593364"/>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Aquaculture Centers</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3322</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5,000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5,000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1218346648"/>
                  </a:ext>
                </a:extLst>
              </a:tr>
              <a:tr h="170637">
                <a:tc>
                  <a:txBody>
                    <a:bodyPr/>
                    <a:lstStyle/>
                    <a:p>
                      <a:pPr marL="0" marR="0">
                        <a:lnSpc>
                          <a:spcPct val="107000"/>
                        </a:lnSpc>
                        <a:spcBef>
                          <a:spcPts val="0"/>
                        </a:spcBef>
                        <a:spcAft>
                          <a:spcPts val="0"/>
                        </a:spcAft>
                      </a:pPr>
                      <a:r>
                        <a:rPr lang="en-US" sz="1100" dirty="0">
                          <a:solidFill>
                            <a:schemeClr val="accent1">
                              <a:lumMod val="50000"/>
                            </a:schemeClr>
                          </a:solidFill>
                          <a:effectLst/>
                        </a:rPr>
                        <a:t>Sustainable Agriculture Research and Education</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dirty="0">
                          <a:solidFill>
                            <a:schemeClr val="accent1">
                              <a:lumMod val="50000"/>
                            </a:schemeClr>
                          </a:solidFill>
                          <a:effectLst/>
                        </a:rPr>
                        <a:t>7 U.S.C. 5811, 5812, 5831, 5832</a:t>
                      </a:r>
                      <a:endParaRPr lang="en-US" sz="9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35,000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19,009</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30,000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1483146628"/>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Farm Business Management</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5925f</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2,000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 – –</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2,000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3036213563"/>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Sun Grant Program</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8114</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3,000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3,000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3300421979"/>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Alfalfa and Forage Research Program</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5925</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2,250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2,250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1753955559"/>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Minor Crop Pest Management (IR–4)</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450i(c)</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11,913</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11,832</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11,913</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417710449"/>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Special Research Grants:</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450i(c).</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2174044529"/>
                  </a:ext>
                </a:extLst>
              </a:tr>
              <a:tr h="170637">
                <a:tc>
                  <a:txBody>
                    <a:bodyPr/>
                    <a:lstStyle/>
                    <a:p>
                      <a:pPr marL="0" marR="0" algn="ctr">
                        <a:lnSpc>
                          <a:spcPct val="107000"/>
                        </a:lnSpc>
                        <a:spcBef>
                          <a:spcPts val="0"/>
                        </a:spcBef>
                        <a:spcAft>
                          <a:spcPts val="0"/>
                        </a:spcAft>
                      </a:pPr>
                      <a:r>
                        <a:rPr lang="en-US" sz="1100" dirty="0">
                          <a:solidFill>
                            <a:schemeClr val="accent1">
                              <a:lumMod val="50000"/>
                            </a:schemeClr>
                          </a:solidFill>
                          <a:effectLst/>
                        </a:rPr>
                        <a:t>Global Change/UV Monitoring</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 </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1,405</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1,400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2444413648"/>
                  </a:ext>
                </a:extLst>
              </a:tr>
              <a:tr h="170637">
                <a:tc>
                  <a:txBody>
                    <a:bodyPr/>
                    <a:lstStyle/>
                    <a:p>
                      <a:pPr marL="0" marR="0" algn="ctr">
                        <a:lnSpc>
                          <a:spcPct val="107000"/>
                        </a:lnSpc>
                        <a:spcBef>
                          <a:spcPts val="0"/>
                        </a:spcBef>
                        <a:spcAft>
                          <a:spcPts val="0"/>
                        </a:spcAft>
                      </a:pPr>
                      <a:r>
                        <a:rPr lang="en-US" sz="1100">
                          <a:solidFill>
                            <a:schemeClr val="accent1">
                              <a:lumMod val="50000"/>
                            </a:schemeClr>
                          </a:solidFill>
                          <a:effectLst/>
                        </a:rPr>
                        <a:t>Potato Research</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a:solidFill>
                            <a:schemeClr val="accent1">
                              <a:lumMod val="50000"/>
                            </a:schemeClr>
                          </a:solidFill>
                          <a:effectLst/>
                        </a:rPr>
                        <a:t>7 U.S.C. 450i(c)</a:t>
                      </a:r>
                      <a:endParaRPr lang="en-US" sz="9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2,500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 – –</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2,500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312595829"/>
                  </a:ext>
                </a:extLst>
              </a:tr>
              <a:tr h="170637">
                <a:tc>
                  <a:txBody>
                    <a:bodyPr/>
                    <a:lstStyle/>
                    <a:p>
                      <a:pPr marL="0" marR="0" algn="ctr">
                        <a:lnSpc>
                          <a:spcPct val="107000"/>
                        </a:lnSpc>
                        <a:spcBef>
                          <a:spcPts val="0"/>
                        </a:spcBef>
                        <a:spcAft>
                          <a:spcPts val="0"/>
                        </a:spcAft>
                      </a:pPr>
                      <a:r>
                        <a:rPr lang="en-US" sz="1100">
                          <a:solidFill>
                            <a:schemeClr val="accent1">
                              <a:lumMod val="50000"/>
                            </a:schemeClr>
                          </a:solidFill>
                          <a:effectLst/>
                        </a:rPr>
                        <a:t>Aquaculture Research</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900" dirty="0">
                          <a:solidFill>
                            <a:schemeClr val="accent1">
                              <a:lumMod val="50000"/>
                            </a:schemeClr>
                          </a:solidFill>
                          <a:effectLst/>
                        </a:rPr>
                        <a:t>7 U.S.C. 450i(c)</a:t>
                      </a:r>
                      <a:endParaRPr lang="en-US" sz="9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1,350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1,350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3932826836"/>
                  </a:ext>
                </a:extLst>
              </a:tr>
              <a:tr h="170637">
                <a:tc>
                  <a:txBody>
                    <a:bodyPr/>
                    <a:lstStyle/>
                    <a:p>
                      <a:pPr marL="0" marR="0" algn="ctr">
                        <a:lnSpc>
                          <a:spcPct val="107000"/>
                        </a:lnSpc>
                        <a:spcBef>
                          <a:spcPts val="0"/>
                        </a:spcBef>
                        <a:spcAft>
                          <a:spcPts val="0"/>
                        </a:spcAft>
                      </a:pPr>
                      <a:r>
                        <a:rPr lang="en-US" sz="1100">
                          <a:solidFill>
                            <a:schemeClr val="accent1">
                              <a:lumMod val="50000"/>
                            </a:schemeClr>
                          </a:solidFill>
                          <a:effectLst/>
                        </a:rPr>
                        <a:t>Total, Special Research Grants</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5,255</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5,250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3485351207"/>
                  </a:ext>
                </a:extLst>
              </a:tr>
              <a:tr h="170637">
                <a:tc>
                  <a:txBody>
                    <a:bodyPr/>
                    <a:lstStyle/>
                    <a:p>
                      <a:pPr marL="0" marR="0">
                        <a:lnSpc>
                          <a:spcPct val="107000"/>
                        </a:lnSpc>
                        <a:spcBef>
                          <a:spcPts val="0"/>
                        </a:spcBef>
                        <a:spcAft>
                          <a:spcPts val="0"/>
                        </a:spcAft>
                      </a:pPr>
                      <a:r>
                        <a:rPr lang="en-US" sz="1100">
                          <a:solidFill>
                            <a:schemeClr val="accent1">
                              <a:lumMod val="50000"/>
                            </a:schemeClr>
                          </a:solidFill>
                          <a:effectLst/>
                        </a:rPr>
                        <a:t>Necessary Expenses of Research and Education Activities:</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2300992967"/>
                  </a:ext>
                </a:extLst>
              </a:tr>
              <a:tr h="170637">
                <a:tc>
                  <a:txBody>
                    <a:bodyPr/>
                    <a:lstStyle/>
                    <a:p>
                      <a:pPr marL="0" marR="0" algn="ctr">
                        <a:lnSpc>
                          <a:spcPct val="107000"/>
                        </a:lnSpc>
                        <a:spcBef>
                          <a:spcPts val="0"/>
                        </a:spcBef>
                        <a:spcAft>
                          <a:spcPts val="0"/>
                        </a:spcAft>
                      </a:pPr>
                      <a:r>
                        <a:rPr lang="en-US" sz="1100">
                          <a:solidFill>
                            <a:schemeClr val="accent1">
                              <a:lumMod val="50000"/>
                            </a:schemeClr>
                          </a:solidFill>
                          <a:effectLst/>
                        </a:rPr>
                        <a:t>Grants Management Systems</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 </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7,830</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7,424</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7,830</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517393786"/>
                  </a:ext>
                </a:extLst>
              </a:tr>
              <a:tr h="170637">
                <a:tc>
                  <a:txBody>
                    <a:bodyPr/>
                    <a:lstStyle/>
                    <a:p>
                      <a:pPr marL="0" marR="0" algn="ctr">
                        <a:lnSpc>
                          <a:spcPct val="107000"/>
                        </a:lnSpc>
                        <a:spcBef>
                          <a:spcPts val="0"/>
                        </a:spcBef>
                        <a:spcAft>
                          <a:spcPts val="0"/>
                        </a:spcAft>
                      </a:pPr>
                      <a:r>
                        <a:rPr lang="en-US" sz="1100">
                          <a:solidFill>
                            <a:schemeClr val="accent1">
                              <a:lumMod val="50000"/>
                            </a:schemeClr>
                          </a:solidFill>
                          <a:effectLst/>
                        </a:rPr>
                        <a:t>GSA Rent and DHS Security Expenses</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 – –</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1819523629"/>
                  </a:ext>
                </a:extLst>
              </a:tr>
              <a:tr h="170637">
                <a:tc>
                  <a:txBody>
                    <a:bodyPr/>
                    <a:lstStyle/>
                    <a:p>
                      <a:pPr marL="0" marR="0" algn="ctr">
                        <a:lnSpc>
                          <a:spcPct val="107000"/>
                        </a:lnSpc>
                        <a:spcBef>
                          <a:spcPts val="0"/>
                        </a:spcBef>
                        <a:spcAft>
                          <a:spcPts val="0"/>
                        </a:spcAft>
                      </a:pPr>
                      <a:r>
                        <a:rPr lang="en-US" sz="1100">
                          <a:solidFill>
                            <a:schemeClr val="accent1">
                              <a:lumMod val="50000"/>
                            </a:schemeClr>
                          </a:solidFill>
                          <a:effectLst/>
                        </a:rPr>
                        <a:t>Federal Administration—Other Necessary Expenses.</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11,862</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11,577</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11,577</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303107629"/>
                  </a:ext>
                </a:extLst>
              </a:tr>
              <a:tr h="170637">
                <a:tc>
                  <a:txBody>
                    <a:bodyPr/>
                    <a:lstStyle/>
                    <a:p>
                      <a:pPr marL="0" marR="0" algn="ctr">
                        <a:lnSpc>
                          <a:spcPct val="107000"/>
                        </a:lnSpc>
                        <a:spcBef>
                          <a:spcPts val="0"/>
                        </a:spcBef>
                        <a:spcAft>
                          <a:spcPts val="0"/>
                        </a:spcAft>
                      </a:pPr>
                      <a:r>
                        <a:rPr lang="en-US" sz="1100">
                          <a:solidFill>
                            <a:schemeClr val="accent1">
                              <a:lumMod val="50000"/>
                            </a:schemeClr>
                          </a:solidFill>
                          <a:effectLst/>
                        </a:rPr>
                        <a:t>Total, Necessary Expenses</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 </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19,692</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19,001</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19,407</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636637687"/>
                  </a:ext>
                </a:extLst>
              </a:tr>
              <a:tr h="170637">
                <a:tc>
                  <a:txBody>
                    <a:bodyPr/>
                    <a:lstStyle/>
                    <a:p>
                      <a:pPr marL="0" marR="0" algn="ctr">
                        <a:lnSpc>
                          <a:spcPct val="107000"/>
                        </a:lnSpc>
                        <a:spcBef>
                          <a:spcPts val="0"/>
                        </a:spcBef>
                        <a:spcAft>
                          <a:spcPts val="0"/>
                        </a:spcAft>
                      </a:pPr>
                      <a:r>
                        <a:rPr lang="en-US" sz="1100" dirty="0">
                          <a:solidFill>
                            <a:schemeClr val="accent1">
                              <a:lumMod val="50000"/>
                            </a:schemeClr>
                          </a:solidFill>
                          <a:effectLst/>
                        </a:rPr>
                        <a:t>Total, Research and Education Activities.</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 </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$887,171</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a:solidFill>
                            <a:schemeClr val="accent1">
                              <a:lumMod val="50000"/>
                            </a:schemeClr>
                          </a:solidFill>
                          <a:effectLst/>
                        </a:rPr>
                        <a:t>$794,479</a:t>
                      </a:r>
                      <a:endParaRPr lang="en-US" sz="110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tc>
                  <a:txBody>
                    <a:bodyPr/>
                    <a:lstStyle/>
                    <a:p>
                      <a:pPr marL="0" marR="0" algn="ctr">
                        <a:lnSpc>
                          <a:spcPct val="107000"/>
                        </a:lnSpc>
                        <a:spcBef>
                          <a:spcPts val="0"/>
                        </a:spcBef>
                        <a:spcAft>
                          <a:spcPts val="0"/>
                        </a:spcAft>
                      </a:pPr>
                      <a:r>
                        <a:rPr lang="en-US" sz="1100" dirty="0">
                          <a:solidFill>
                            <a:schemeClr val="accent1">
                              <a:lumMod val="50000"/>
                            </a:schemeClr>
                          </a:solidFill>
                          <a:effectLst/>
                        </a:rPr>
                        <a:t>$920,012</a:t>
                      </a:r>
                      <a:endParaRPr lang="en-US" sz="1100" dirty="0">
                        <a:solidFill>
                          <a:schemeClr val="accent1">
                            <a:lumMod val="50000"/>
                          </a:schemeClr>
                        </a:solidFill>
                        <a:effectLst/>
                        <a:latin typeface="Georgia" panose="02040502050405020303" pitchFamily="18" charset="0"/>
                        <a:ea typeface="Calibri" panose="020F0502020204030204" pitchFamily="34" charset="0"/>
                      </a:endParaRPr>
                    </a:p>
                  </a:txBody>
                  <a:tcPr marL="45709" marR="45709" marT="0" marB="0"/>
                </a:tc>
                <a:extLst>
                  <a:ext uri="{0D108BD9-81ED-4DB2-BD59-A6C34878D82A}">
                    <a16:rowId xmlns:a16="http://schemas.microsoft.com/office/drawing/2014/main" val="124544018"/>
                  </a:ext>
                </a:extLst>
              </a:tr>
            </a:tbl>
          </a:graphicData>
        </a:graphic>
      </p:graphicFrame>
      <p:sp>
        <p:nvSpPr>
          <p:cNvPr id="2" name="Rectangle 1">
            <a:extLst>
              <a:ext uri="{FF2B5EF4-FFF2-40B4-BE49-F238E27FC236}">
                <a16:creationId xmlns:a16="http://schemas.microsoft.com/office/drawing/2014/main" id="{520F0903-249C-4160-B8C6-03EFC785B57A}"/>
              </a:ext>
            </a:extLst>
          </p:cNvPr>
          <p:cNvSpPr/>
          <p:nvPr/>
        </p:nvSpPr>
        <p:spPr>
          <a:xfrm>
            <a:off x="-20934" y="175562"/>
            <a:ext cx="8991600" cy="276614"/>
          </a:xfrm>
          <a:prstGeom prst="rect">
            <a:avLst/>
          </a:prstGeom>
        </p:spPr>
        <p:txBody>
          <a:bodyPr wrap="square">
            <a:spAutoFit/>
          </a:bodyPr>
          <a:lstStyle/>
          <a:p>
            <a:pPr algn="ctr">
              <a:lnSpc>
                <a:spcPct val="107000"/>
              </a:lnSpc>
              <a:spcAft>
                <a:spcPts val="800"/>
              </a:spcAft>
            </a:pPr>
            <a:r>
              <a:rPr lang="en-US" sz="1200" b="1" dirty="0">
                <a:solidFill>
                  <a:schemeClr val="accent1">
                    <a:lumMod val="50000"/>
                  </a:schemeClr>
                </a:solidFill>
                <a:latin typeface="Georgia" panose="02040502050405020303" pitchFamily="18" charset="0"/>
                <a:ea typeface="Calibri" panose="020F0502020204030204" pitchFamily="34" charset="0"/>
              </a:rPr>
              <a:t>NATIONAL INSTITUTE OF FOOD AND AGRICULTURE—RESEARCH AND EDUCATION ACTIVITIES</a:t>
            </a:r>
          </a:p>
        </p:txBody>
      </p:sp>
    </p:spTree>
    <p:extLst>
      <p:ext uri="{BB962C8B-B14F-4D97-AF65-F5344CB8AC3E}">
        <p14:creationId xmlns:p14="http://schemas.microsoft.com/office/powerpoint/2010/main" val="3681614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DC9A519-A14F-4B27-A217-AB4499E3D5AB}"/>
              </a:ext>
            </a:extLst>
          </p:cNvPr>
          <p:cNvSpPr/>
          <p:nvPr/>
        </p:nvSpPr>
        <p:spPr>
          <a:xfrm>
            <a:off x="419100" y="381000"/>
            <a:ext cx="8305800" cy="5812040"/>
          </a:xfrm>
          <a:prstGeom prst="rect">
            <a:avLst/>
          </a:prstGeom>
        </p:spPr>
        <p:txBody>
          <a:bodyPr wrap="square">
            <a:spAutoFit/>
          </a:bodyPr>
          <a:lstStyle/>
          <a:p>
            <a:pPr algn="ctr">
              <a:lnSpc>
                <a:spcPct val="107000"/>
              </a:lnSpc>
              <a:spcAft>
                <a:spcPts val="800"/>
              </a:spcAft>
            </a:pPr>
            <a:r>
              <a:rPr lang="en-US" sz="1600" dirty="0">
                <a:solidFill>
                  <a:schemeClr val="accent1">
                    <a:lumMod val="50000"/>
                  </a:schemeClr>
                </a:solidFill>
                <a:latin typeface="Georgia" panose="02040502050405020303" pitchFamily="18" charset="0"/>
                <a:ea typeface="Calibri" panose="020F0502020204030204" pitchFamily="34" charset="0"/>
              </a:rPr>
              <a:t>NATIONAL INSTITUTE OF FOOD AND AGRICULTURE</a:t>
            </a:r>
          </a:p>
          <a:p>
            <a:pPr algn="ctr">
              <a:lnSpc>
                <a:spcPct val="107000"/>
              </a:lnSpc>
              <a:spcAft>
                <a:spcPts val="800"/>
              </a:spcAft>
            </a:pPr>
            <a:r>
              <a:rPr lang="en-US" sz="1600" dirty="0">
                <a:solidFill>
                  <a:schemeClr val="accent1">
                    <a:lumMod val="50000"/>
                  </a:schemeClr>
                </a:solidFill>
                <a:latin typeface="Georgia" panose="02040502050405020303" pitchFamily="18" charset="0"/>
                <a:ea typeface="Calibri" panose="020F0502020204030204" pitchFamily="34" charset="0"/>
              </a:rPr>
              <a:t>RESEARCH AND EDUCATION ACTIVITIES</a:t>
            </a:r>
          </a:p>
          <a:p>
            <a:pPr>
              <a:lnSpc>
                <a:spcPct val="107000"/>
              </a:lnSpc>
              <a:spcAft>
                <a:spcPts val="800"/>
              </a:spcAft>
            </a:pPr>
            <a:r>
              <a:rPr lang="en-US" sz="1600" dirty="0">
                <a:solidFill>
                  <a:schemeClr val="accent1">
                    <a:lumMod val="50000"/>
                  </a:schemeClr>
                </a:solidFill>
                <a:latin typeface="Georgia" panose="02040502050405020303" pitchFamily="18" charset="0"/>
                <a:ea typeface="Calibri" panose="020F0502020204030204" pitchFamily="34" charset="0"/>
              </a:rPr>
              <a:t>For payments to agricultural experiment stations, for cooperative forestry and other research, for facilities, and for other expenses, $920,012,000, which shall be for the purposes, and in the amounts, specified in the table titled ‘‘National Institute of Food and Agriculture, Research and Education Activities’’ in the report accompanying this Act: </a:t>
            </a:r>
            <a:r>
              <a:rPr lang="en-US" sz="1600" i="1" dirty="0">
                <a:solidFill>
                  <a:schemeClr val="accent1">
                    <a:lumMod val="50000"/>
                  </a:schemeClr>
                </a:solidFill>
                <a:latin typeface="Georgia" panose="02040502050405020303" pitchFamily="18" charset="0"/>
                <a:ea typeface="Calibri" panose="020F0502020204030204" pitchFamily="34" charset="0"/>
              </a:rPr>
              <a:t>Provided</a:t>
            </a:r>
            <a:r>
              <a:rPr lang="en-US" sz="1600" dirty="0">
                <a:solidFill>
                  <a:schemeClr val="accent1">
                    <a:lumMod val="50000"/>
                  </a:schemeClr>
                </a:solidFill>
                <a:latin typeface="Georgia" panose="02040502050405020303" pitchFamily="18" charset="0"/>
                <a:ea typeface="Calibri" panose="020F0502020204030204" pitchFamily="34" charset="0"/>
              </a:rPr>
              <a:t>, That funds for research grants for 1994 institutions, education grants for 1890 institutions, capacity building for non-land-grant colleges of agriculture, the agriculture and food research initiative, veterinary medicine loan repayment, multicultural scholars, graduate fellowship and institution challenge grants, and grants management systems shall remain available until expended: </a:t>
            </a:r>
            <a:r>
              <a:rPr lang="en-US" sz="1600" i="1" dirty="0">
                <a:solidFill>
                  <a:schemeClr val="accent1">
                    <a:lumMod val="50000"/>
                  </a:schemeClr>
                </a:solidFill>
                <a:latin typeface="Georgia" panose="02040502050405020303" pitchFamily="18" charset="0"/>
                <a:ea typeface="Calibri" panose="020F0502020204030204" pitchFamily="34" charset="0"/>
              </a:rPr>
              <a:t>Provided further</a:t>
            </a:r>
            <a:r>
              <a:rPr lang="en-US" sz="1600" dirty="0">
                <a:solidFill>
                  <a:schemeClr val="accent1">
                    <a:lumMod val="50000"/>
                  </a:schemeClr>
                </a:solidFill>
                <a:latin typeface="Georgia" panose="02040502050405020303" pitchFamily="18" charset="0"/>
                <a:ea typeface="Calibri" panose="020F0502020204030204" pitchFamily="34" charset="0"/>
              </a:rPr>
              <a:t>, That each institution eligible to receive funds under the Evans-Allen program receives no less than $1,000,000: Provided further, That funds for education grants for Alaska Native and Native Hawaiian serving institutions be made available to individual eligible institutions or consortia of eligible institutions with funds awarded equally to each of the States of Alaska and Hawaii: </a:t>
            </a:r>
            <a:r>
              <a:rPr lang="en-US" sz="1600" i="1" dirty="0">
                <a:solidFill>
                  <a:schemeClr val="accent1">
                    <a:lumMod val="50000"/>
                  </a:schemeClr>
                </a:solidFill>
                <a:latin typeface="Georgia" panose="02040502050405020303" pitchFamily="18" charset="0"/>
                <a:ea typeface="Calibri" panose="020F0502020204030204" pitchFamily="34" charset="0"/>
              </a:rPr>
              <a:t>Provided further</a:t>
            </a:r>
            <a:r>
              <a:rPr lang="en-US" sz="1600" dirty="0">
                <a:solidFill>
                  <a:schemeClr val="accent1">
                    <a:lumMod val="50000"/>
                  </a:schemeClr>
                </a:solidFill>
                <a:latin typeface="Georgia" panose="02040502050405020303" pitchFamily="18" charset="0"/>
                <a:ea typeface="Calibri" panose="020F0502020204030204" pitchFamily="34" charset="0"/>
              </a:rPr>
              <a:t>, That funds for education grants for 1890 institutions shall be made available to institutions eligible to receive funds under 7 U.S.C. 3221 and 3222: </a:t>
            </a:r>
            <a:r>
              <a:rPr lang="en-US" sz="1600" i="1" dirty="0">
                <a:solidFill>
                  <a:schemeClr val="accent1">
                    <a:lumMod val="50000"/>
                  </a:schemeClr>
                </a:solidFill>
                <a:latin typeface="Georgia" panose="02040502050405020303" pitchFamily="18" charset="0"/>
                <a:ea typeface="Calibri" panose="020F0502020204030204" pitchFamily="34" charset="0"/>
              </a:rPr>
              <a:t>Provided further</a:t>
            </a:r>
            <a:r>
              <a:rPr lang="en-US" sz="1600" dirty="0">
                <a:solidFill>
                  <a:schemeClr val="accent1">
                    <a:lumMod val="50000"/>
                  </a:schemeClr>
                </a:solidFill>
                <a:latin typeface="Georgia" panose="02040502050405020303" pitchFamily="18" charset="0"/>
                <a:ea typeface="Calibri" panose="020F0502020204030204" pitchFamily="34" charset="0"/>
              </a:rPr>
              <a:t>, That not more than 5 percent of the amounts made available by this or any other Act to carry out the Agriculture and Food Research Initiative under 7 U.S.C. 450i(b) may be retained by the Secretary of Agriculture to pay administrative costs incurred by the Secretary in carrying out that authority.</a:t>
            </a:r>
          </a:p>
        </p:txBody>
      </p:sp>
    </p:spTree>
    <p:extLst>
      <p:ext uri="{BB962C8B-B14F-4D97-AF65-F5344CB8AC3E}">
        <p14:creationId xmlns:p14="http://schemas.microsoft.com/office/powerpoint/2010/main" val="400915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CLP Priorities Update</a:t>
            </a:r>
          </a:p>
        </p:txBody>
      </p:sp>
      <p:sp>
        <p:nvSpPr>
          <p:cNvPr id="5" name="Subtitle 4"/>
          <p:cNvSpPr>
            <a:spLocks noGrp="1"/>
          </p:cNvSpPr>
          <p:nvPr>
            <p:ph type="subTitle" idx="1"/>
          </p:nvPr>
        </p:nvSpPr>
        <p:spPr/>
        <p:txBody>
          <a:bodyPr/>
          <a:lstStyle/>
          <a:p>
            <a:endParaRPr lang="en-US" dirty="0"/>
          </a:p>
          <a:p>
            <a:r>
              <a:rPr lang="en-US" dirty="0"/>
              <a:t>Greg </a:t>
            </a:r>
            <a:r>
              <a:rPr lang="en-US" dirty="0" err="1"/>
              <a:t>Bohach</a:t>
            </a:r>
            <a:r>
              <a:rPr lang="en-US" dirty="0"/>
              <a:t>, CLP Chair</a:t>
            </a:r>
          </a:p>
          <a:p>
            <a:r>
              <a:rPr lang="en-US" dirty="0"/>
              <a:t>Vernie Hubert, Cornerstone</a:t>
            </a:r>
          </a:p>
        </p:txBody>
      </p:sp>
    </p:spTree>
    <p:extLst>
      <p:ext uri="{BB962C8B-B14F-4D97-AF65-F5344CB8AC3E}">
        <p14:creationId xmlns:p14="http://schemas.microsoft.com/office/powerpoint/2010/main" val="544856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Farm Bill</a:t>
            </a:r>
          </a:p>
        </p:txBody>
      </p:sp>
      <p:sp>
        <p:nvSpPr>
          <p:cNvPr id="4" name="Content Placeholder 3"/>
          <p:cNvSpPr>
            <a:spLocks noGrp="1"/>
          </p:cNvSpPr>
          <p:nvPr>
            <p:ph idx="1"/>
          </p:nvPr>
        </p:nvSpPr>
        <p:spPr>
          <a:xfrm>
            <a:off x="450273" y="1454727"/>
            <a:ext cx="8229600" cy="5022273"/>
          </a:xfrm>
        </p:spPr>
        <p:txBody>
          <a:bodyPr>
            <a:normAutofit/>
          </a:bodyPr>
          <a:lstStyle/>
          <a:p>
            <a:r>
              <a:rPr lang="en-US" dirty="0"/>
              <a:t>Current farm bill generally expires in September 2018</a:t>
            </a:r>
          </a:p>
          <a:p>
            <a:r>
              <a:rPr lang="en-US" dirty="0">
                <a:solidFill>
                  <a:schemeClr val="tx2"/>
                </a:solidFill>
              </a:rPr>
              <a:t>House passed bill 213-211 on June 21</a:t>
            </a:r>
          </a:p>
          <a:p>
            <a:pPr lvl="1"/>
            <a:r>
              <a:rPr lang="en-US" dirty="0"/>
              <a:t>Republicans only supporting the bill</a:t>
            </a:r>
          </a:p>
          <a:p>
            <a:r>
              <a:rPr lang="en-US" dirty="0"/>
              <a:t>Senate passed bill 86-11 on June 28</a:t>
            </a:r>
          </a:p>
          <a:p>
            <a:pPr lvl="1"/>
            <a:r>
              <a:rPr lang="en-US" dirty="0"/>
              <a:t>Bipartisan Bill</a:t>
            </a:r>
          </a:p>
          <a:p>
            <a:pPr marL="457200" lvl="1" indent="0">
              <a:buNone/>
            </a:pPr>
            <a:endParaRPr lang="en-US" dirty="0"/>
          </a:p>
        </p:txBody>
      </p:sp>
    </p:spTree>
    <p:extLst>
      <p:ext uri="{BB962C8B-B14F-4D97-AF65-F5344CB8AC3E}">
        <p14:creationId xmlns:p14="http://schemas.microsoft.com/office/powerpoint/2010/main" val="1331695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48C10-38FB-484E-9AD3-59C8E621A80E}"/>
              </a:ext>
            </a:extLst>
          </p:cNvPr>
          <p:cNvSpPr>
            <a:spLocks noGrp="1"/>
          </p:cNvSpPr>
          <p:nvPr>
            <p:ph type="title"/>
          </p:nvPr>
        </p:nvSpPr>
        <p:spPr/>
        <p:txBody>
          <a:bodyPr/>
          <a:lstStyle/>
          <a:p>
            <a:r>
              <a:rPr lang="en-US" dirty="0"/>
              <a:t>Farm Bill</a:t>
            </a:r>
          </a:p>
        </p:txBody>
      </p:sp>
      <p:sp>
        <p:nvSpPr>
          <p:cNvPr id="3" name="Content Placeholder 2">
            <a:extLst>
              <a:ext uri="{FF2B5EF4-FFF2-40B4-BE49-F238E27FC236}">
                <a16:creationId xmlns:a16="http://schemas.microsoft.com/office/drawing/2014/main" id="{9711A13E-CC84-42BC-9D01-1F26DDAF0E55}"/>
              </a:ext>
            </a:extLst>
          </p:cNvPr>
          <p:cNvSpPr>
            <a:spLocks noGrp="1"/>
          </p:cNvSpPr>
          <p:nvPr>
            <p:ph idx="1"/>
          </p:nvPr>
        </p:nvSpPr>
        <p:spPr/>
        <p:txBody>
          <a:bodyPr/>
          <a:lstStyle/>
          <a:p>
            <a:r>
              <a:rPr lang="en-US" dirty="0"/>
              <a:t>Conference </a:t>
            </a:r>
          </a:p>
          <a:p>
            <a:pPr lvl="1"/>
            <a:r>
              <a:rPr lang="en-US" dirty="0"/>
              <a:t>Staff will need 2-3 weeks to prepare</a:t>
            </a:r>
          </a:p>
          <a:p>
            <a:pPr lvl="1"/>
            <a:r>
              <a:rPr lang="en-US" dirty="0"/>
              <a:t>Both House and Senate Leadership want to start ASAP—name conferees soon—this week?</a:t>
            </a:r>
          </a:p>
          <a:p>
            <a:pPr lvl="1"/>
            <a:r>
              <a:rPr lang="en-US" dirty="0"/>
              <a:t>Biggest issue for conferees to tackle is SNAP reforms/changes</a:t>
            </a:r>
          </a:p>
          <a:p>
            <a:pPr lvl="1"/>
            <a:r>
              <a:rPr lang="en-US" dirty="0"/>
              <a:t>Commodity Program differences</a:t>
            </a:r>
          </a:p>
          <a:p>
            <a:pPr lvl="1"/>
            <a:r>
              <a:rPr lang="en-US" dirty="0"/>
              <a:t>Conservation Programs major differences </a:t>
            </a:r>
          </a:p>
          <a:p>
            <a:pPr lvl="1"/>
            <a:endParaRPr lang="en-US" dirty="0"/>
          </a:p>
          <a:p>
            <a:endParaRPr lang="en-US" dirty="0"/>
          </a:p>
        </p:txBody>
      </p:sp>
    </p:spTree>
    <p:extLst>
      <p:ext uri="{BB962C8B-B14F-4D97-AF65-F5344CB8AC3E}">
        <p14:creationId xmlns:p14="http://schemas.microsoft.com/office/powerpoint/2010/main" val="24642952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CE31E-EF1E-435F-9462-16A90987DBF3}"/>
              </a:ext>
            </a:extLst>
          </p:cNvPr>
          <p:cNvSpPr>
            <a:spLocks noGrp="1"/>
          </p:cNvSpPr>
          <p:nvPr>
            <p:ph type="title"/>
          </p:nvPr>
        </p:nvSpPr>
        <p:spPr/>
        <p:txBody>
          <a:bodyPr/>
          <a:lstStyle/>
          <a:p>
            <a:r>
              <a:rPr lang="en-US" dirty="0"/>
              <a:t>Farm Bill</a:t>
            </a:r>
          </a:p>
        </p:txBody>
      </p:sp>
      <p:sp>
        <p:nvSpPr>
          <p:cNvPr id="3" name="Content Placeholder 2">
            <a:extLst>
              <a:ext uri="{FF2B5EF4-FFF2-40B4-BE49-F238E27FC236}">
                <a16:creationId xmlns:a16="http://schemas.microsoft.com/office/drawing/2014/main" id="{E07AEB1B-366F-45AE-83E9-DBD14E7AF06D}"/>
              </a:ext>
            </a:extLst>
          </p:cNvPr>
          <p:cNvSpPr>
            <a:spLocks noGrp="1"/>
          </p:cNvSpPr>
          <p:nvPr>
            <p:ph idx="1"/>
          </p:nvPr>
        </p:nvSpPr>
        <p:spPr/>
        <p:txBody>
          <a:bodyPr>
            <a:normAutofit lnSpcReduction="10000"/>
          </a:bodyPr>
          <a:lstStyle/>
          <a:p>
            <a:r>
              <a:rPr lang="en-US" dirty="0"/>
              <a:t>Research Education and Extension CLP issues</a:t>
            </a:r>
          </a:p>
          <a:p>
            <a:pPr lvl="1"/>
            <a:r>
              <a:rPr lang="en-US" dirty="0"/>
              <a:t>Challenge of Change</a:t>
            </a:r>
          </a:p>
          <a:p>
            <a:pPr lvl="1"/>
            <a:r>
              <a:rPr lang="en-US" dirty="0"/>
              <a:t>FFAR--$$ difference</a:t>
            </a:r>
          </a:p>
          <a:p>
            <a:pPr lvl="1"/>
            <a:r>
              <a:rPr lang="en-US" dirty="0"/>
              <a:t>Nutrition education—SNAP-Ed/EFNEP changes in House vs. Senate status quo</a:t>
            </a:r>
          </a:p>
          <a:p>
            <a:pPr lvl="1"/>
            <a:r>
              <a:rPr lang="en-US" dirty="0"/>
              <a:t>Deferred Maintenance</a:t>
            </a:r>
          </a:p>
          <a:p>
            <a:pPr lvl="1"/>
            <a:r>
              <a:rPr lang="en-US" dirty="0"/>
              <a:t>1890 capacity formula</a:t>
            </a:r>
          </a:p>
          <a:p>
            <a:pPr lvl="1"/>
            <a:r>
              <a:rPr lang="en-US" dirty="0"/>
              <a:t>House and Senate Funding differences</a:t>
            </a:r>
          </a:p>
          <a:p>
            <a:pPr lvl="1"/>
            <a:endParaRPr lang="en-US" dirty="0"/>
          </a:p>
        </p:txBody>
      </p:sp>
    </p:spTree>
    <p:extLst>
      <p:ext uri="{BB962C8B-B14F-4D97-AF65-F5344CB8AC3E}">
        <p14:creationId xmlns:p14="http://schemas.microsoft.com/office/powerpoint/2010/main" val="15302207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CMC Advocacy Effort</a:t>
            </a:r>
          </a:p>
        </p:txBody>
      </p:sp>
      <p:sp>
        <p:nvSpPr>
          <p:cNvPr id="5" name="Subtitle 4"/>
          <p:cNvSpPr>
            <a:spLocks noGrp="1"/>
          </p:cNvSpPr>
          <p:nvPr>
            <p:ph type="subTitle" idx="1"/>
          </p:nvPr>
        </p:nvSpPr>
        <p:spPr/>
        <p:txBody>
          <a:bodyPr/>
          <a:lstStyle/>
          <a:p>
            <a:r>
              <a:rPr lang="en-US" dirty="0"/>
              <a:t>Mark Latimore, CMC Chair</a:t>
            </a:r>
          </a:p>
          <a:p>
            <a:r>
              <a:rPr lang="en-US" dirty="0"/>
              <a:t>Hunt Shipman, Cornerstone</a:t>
            </a:r>
          </a:p>
        </p:txBody>
      </p:sp>
    </p:spTree>
    <p:extLst>
      <p:ext uri="{BB962C8B-B14F-4D97-AF65-F5344CB8AC3E}">
        <p14:creationId xmlns:p14="http://schemas.microsoft.com/office/powerpoint/2010/main" val="716251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idx="4294967295"/>
          </p:nvPr>
        </p:nvSpPr>
        <p:spPr>
          <a:xfrm>
            <a:off x="381000" y="152400"/>
            <a:ext cx="7924800" cy="1447800"/>
          </a:xfrm>
        </p:spPr>
        <p:txBody>
          <a:bodyPr>
            <a:normAutofit fontScale="90000"/>
          </a:bodyPr>
          <a:lstStyle/>
          <a:p>
            <a:pPr algn="ctr"/>
            <a:r>
              <a:rPr lang="en-US" sz="4800" cap="none" dirty="0">
                <a:solidFill>
                  <a:schemeClr val="tx1"/>
                </a:solidFill>
                <a:effectLst/>
                <a:latin typeface="Calibri" panose="020F0502020204030204" pitchFamily="34" charset="0"/>
              </a:rPr>
              <a:t>   </a:t>
            </a:r>
            <a:r>
              <a:rPr lang="en-US" sz="4700" cap="none" dirty="0">
                <a:solidFill>
                  <a:schemeClr val="tx2"/>
                </a:solidFill>
                <a:effectLst/>
              </a:rPr>
              <a:t>Communications and Marketing Project (CMP)</a:t>
            </a:r>
          </a:p>
        </p:txBody>
      </p:sp>
      <p:sp>
        <p:nvSpPr>
          <p:cNvPr id="354307" name="Rectangle 3"/>
          <p:cNvSpPr>
            <a:spLocks noGrp="1" noChangeArrowheads="1"/>
          </p:cNvSpPr>
          <p:nvPr>
            <p:ph type="body" idx="4294967295"/>
          </p:nvPr>
        </p:nvSpPr>
        <p:spPr>
          <a:xfrm>
            <a:off x="-1066800" y="1828800"/>
            <a:ext cx="10210800" cy="4114800"/>
          </a:xfrm>
        </p:spPr>
        <p:txBody>
          <a:bodyPr>
            <a:noAutofit/>
          </a:bodyPr>
          <a:lstStyle/>
          <a:p>
            <a:pPr lvl="3">
              <a:buFont typeface="Arial" panose="020B0604020202020204" pitchFamily="34" charset="0"/>
              <a:buChar char="•"/>
            </a:pPr>
            <a:r>
              <a:rPr lang="en-US" sz="3100" dirty="0">
                <a:solidFill>
                  <a:schemeClr val="tx2"/>
                </a:solidFill>
              </a:rPr>
              <a:t>The CMP is a coordinated and targeted educational effort to increase awareness and the value of the Land-Grant University agriculture and related programs.</a:t>
            </a:r>
          </a:p>
          <a:p>
            <a:pPr lvl="3">
              <a:buFont typeface="Arial" panose="020B0604020202020204" pitchFamily="34" charset="0"/>
              <a:buChar char="•"/>
            </a:pPr>
            <a:r>
              <a:rPr lang="en-US" sz="3100" dirty="0">
                <a:solidFill>
                  <a:schemeClr val="tx2"/>
                </a:solidFill>
              </a:rPr>
              <a:t>Target audience is citizens, community leaders, opinion makers and institutional allies with close connections to congressional decision makers.</a:t>
            </a:r>
          </a:p>
        </p:txBody>
      </p:sp>
    </p:spTree>
    <p:extLst>
      <p:ext uri="{BB962C8B-B14F-4D97-AF65-F5344CB8AC3E}">
        <p14:creationId xmlns:p14="http://schemas.microsoft.com/office/powerpoint/2010/main" val="1645851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idx="4294967295"/>
          </p:nvPr>
        </p:nvSpPr>
        <p:spPr>
          <a:xfrm>
            <a:off x="381000" y="152400"/>
            <a:ext cx="7924800" cy="1447800"/>
          </a:xfrm>
        </p:spPr>
        <p:txBody>
          <a:bodyPr>
            <a:normAutofit/>
          </a:bodyPr>
          <a:lstStyle/>
          <a:p>
            <a:pPr algn="ctr"/>
            <a:r>
              <a:rPr lang="en-US" cap="none" dirty="0">
                <a:solidFill>
                  <a:schemeClr val="tx2"/>
                </a:solidFill>
                <a:effectLst/>
              </a:rPr>
              <a:t>   Accomplishments</a:t>
            </a:r>
          </a:p>
        </p:txBody>
      </p:sp>
      <p:sp>
        <p:nvSpPr>
          <p:cNvPr id="354307" name="Rectangle 3"/>
          <p:cNvSpPr>
            <a:spLocks noGrp="1" noChangeArrowheads="1"/>
          </p:cNvSpPr>
          <p:nvPr>
            <p:ph type="body" idx="4294967295"/>
          </p:nvPr>
        </p:nvSpPr>
        <p:spPr>
          <a:xfrm>
            <a:off x="-381000" y="1524000"/>
            <a:ext cx="9220200" cy="4191000"/>
          </a:xfrm>
        </p:spPr>
        <p:txBody>
          <a:bodyPr>
            <a:noAutofit/>
          </a:bodyPr>
          <a:lstStyle/>
          <a:p>
            <a:pPr lvl="2">
              <a:buFont typeface="Arial" panose="020B0604020202020204" pitchFamily="34" charset="0"/>
              <a:buChar char="•"/>
            </a:pPr>
            <a:r>
              <a:rPr lang="en-US" sz="3600" dirty="0">
                <a:solidFill>
                  <a:schemeClr val="tx2"/>
                </a:solidFill>
                <a:latin typeface="Georgia" panose="02040502050405020303" pitchFamily="18" charset="0"/>
              </a:rPr>
              <a:t>Continued content updates on Ag Is </a:t>
            </a:r>
            <a:r>
              <a:rPr lang="en-US" sz="3600" dirty="0">
                <a:solidFill>
                  <a:schemeClr val="tx2"/>
                </a:solidFill>
              </a:rPr>
              <a:t>America platforms:</a:t>
            </a:r>
          </a:p>
          <a:p>
            <a:pPr lvl="3">
              <a:buFont typeface="Courier New" panose="02070309020205020404" pitchFamily="49" charset="0"/>
              <a:buChar char="o"/>
            </a:pPr>
            <a:r>
              <a:rPr lang="en-US" sz="3200" dirty="0">
                <a:latin typeface="Georgia" panose="02040502050405020303" pitchFamily="18" charset="0"/>
                <a:hlinkClick r:id="rId2"/>
              </a:rPr>
              <a:t>http://agisamerica.org</a:t>
            </a:r>
            <a:endParaRPr lang="en-US" sz="3200" dirty="0"/>
          </a:p>
          <a:p>
            <a:pPr lvl="3">
              <a:buFont typeface="Courier New" panose="02070309020205020404" pitchFamily="49" charset="0"/>
              <a:buChar char="o"/>
            </a:pPr>
            <a:r>
              <a:rPr lang="en-US" sz="3200" dirty="0">
                <a:latin typeface="Georgia" panose="02040502050405020303" pitchFamily="18" charset="0"/>
              </a:rPr>
              <a:t>@</a:t>
            </a:r>
            <a:r>
              <a:rPr lang="en-US" sz="3200" dirty="0" err="1">
                <a:latin typeface="Georgia" panose="02040502050405020303" pitchFamily="18" charset="0"/>
              </a:rPr>
              <a:t>agisamerica</a:t>
            </a:r>
            <a:endParaRPr lang="en-US" sz="3200" dirty="0">
              <a:latin typeface="Georgia" panose="02040502050405020303" pitchFamily="18" charset="0"/>
            </a:endParaRPr>
          </a:p>
          <a:p>
            <a:pPr lvl="3">
              <a:buFont typeface="Courier New" panose="02070309020205020404" pitchFamily="49" charset="0"/>
              <a:buChar char="o"/>
            </a:pPr>
            <a:r>
              <a:rPr lang="en-US" sz="3200" dirty="0"/>
              <a:t>Facebook: Ag is America</a:t>
            </a:r>
          </a:p>
          <a:p>
            <a:pPr lvl="2">
              <a:buFont typeface="Arial" panose="020B0604020202020204" pitchFamily="34" charset="0"/>
              <a:buChar char="•"/>
            </a:pPr>
            <a:r>
              <a:rPr lang="en-US" sz="3600" dirty="0"/>
              <a:t>Water issue petition (AL, GA, ND, OR)</a:t>
            </a:r>
          </a:p>
          <a:p>
            <a:pPr lvl="3">
              <a:buFont typeface="Courier New" panose="02070309020205020404" pitchFamily="49" charset="0"/>
              <a:buChar char="o"/>
            </a:pPr>
            <a:endParaRPr lang="en-US" sz="3200" dirty="0"/>
          </a:p>
          <a:p>
            <a:endParaRPr lang="en-US" sz="4400" dirty="0"/>
          </a:p>
          <a:p>
            <a:pPr lvl="3">
              <a:buFont typeface="Courier New" panose="02070309020205020404" pitchFamily="49" charset="0"/>
              <a:buChar char="o"/>
            </a:pPr>
            <a:endParaRPr lang="en-US" sz="3200" dirty="0"/>
          </a:p>
          <a:p>
            <a:pPr lvl="2">
              <a:buFont typeface="Arial" panose="020B0604020202020204" pitchFamily="34" charset="0"/>
              <a:buChar char="•"/>
            </a:pPr>
            <a:endParaRPr lang="en-US" sz="3600" dirty="0"/>
          </a:p>
          <a:p>
            <a:pPr marL="914400" lvl="2" indent="0">
              <a:buNone/>
            </a:pPr>
            <a:endParaRPr lang="en-US" sz="3600" dirty="0">
              <a:latin typeface="Georgia" panose="02040502050405020303" pitchFamily="18" charset="0"/>
            </a:endParaRPr>
          </a:p>
        </p:txBody>
      </p:sp>
    </p:spTree>
    <p:extLst>
      <p:ext uri="{BB962C8B-B14F-4D97-AF65-F5344CB8AC3E}">
        <p14:creationId xmlns:p14="http://schemas.microsoft.com/office/powerpoint/2010/main" val="300909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chemeClr val="tx2"/>
                </a:solidFill>
              </a:rPr>
              <a:t>Overview</a:t>
            </a:r>
          </a:p>
        </p:txBody>
      </p:sp>
      <p:sp>
        <p:nvSpPr>
          <p:cNvPr id="3" name="Content Placeholder 2"/>
          <p:cNvSpPr>
            <a:spLocks noGrp="1"/>
          </p:cNvSpPr>
          <p:nvPr>
            <p:ph idx="1"/>
          </p:nvPr>
        </p:nvSpPr>
        <p:spPr/>
        <p:txBody>
          <a:bodyPr>
            <a:normAutofit/>
          </a:bodyPr>
          <a:lstStyle/>
          <a:p>
            <a:pPr>
              <a:lnSpc>
                <a:spcPct val="150000"/>
              </a:lnSpc>
            </a:pPr>
            <a:r>
              <a:rPr lang="en-US" baseline="0" dirty="0"/>
              <a:t>FY 2019 Appropriations Update</a:t>
            </a:r>
          </a:p>
          <a:p>
            <a:pPr>
              <a:lnSpc>
                <a:spcPct val="150000"/>
              </a:lnSpc>
            </a:pPr>
            <a:r>
              <a:rPr lang="en-US" dirty="0"/>
              <a:t>CLP Priorities Update</a:t>
            </a:r>
          </a:p>
          <a:p>
            <a:pPr>
              <a:lnSpc>
                <a:spcPct val="150000"/>
              </a:lnSpc>
            </a:pPr>
            <a:r>
              <a:rPr lang="en-US" baseline="0" dirty="0"/>
              <a:t>CMC</a:t>
            </a:r>
            <a:r>
              <a:rPr lang="en-US" dirty="0"/>
              <a:t> advocacy efforts</a:t>
            </a:r>
            <a:endParaRPr lang="en-US" baseline="0" dirty="0"/>
          </a:p>
        </p:txBody>
      </p:sp>
    </p:spTree>
    <p:extLst>
      <p:ext uri="{BB962C8B-B14F-4D97-AF65-F5344CB8AC3E}">
        <p14:creationId xmlns:p14="http://schemas.microsoft.com/office/powerpoint/2010/main" val="4095663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title" idx="4294967295"/>
          </p:nvPr>
        </p:nvSpPr>
        <p:spPr>
          <a:xfrm>
            <a:off x="304800" y="228601"/>
            <a:ext cx="8534400" cy="1066800"/>
          </a:xfrm>
          <a:prstGeom prst="rect">
            <a:avLst/>
          </a:prstGeom>
        </p:spPr>
        <p:txBody>
          <a:bodyPr>
            <a:normAutofit/>
          </a:bodyPr>
          <a:lstStyle/>
          <a:p>
            <a:pPr lvl="0" algn="ctr">
              <a:defRPr sz="1800" b="0">
                <a:solidFill>
                  <a:srgbClr val="000000"/>
                </a:solidFill>
                <a:effectLst/>
              </a:defRPr>
            </a:pPr>
            <a:r>
              <a:rPr sz="4000" b="1" dirty="0">
                <a:solidFill>
                  <a:srgbClr val="2F2B20"/>
                </a:solidFill>
                <a:ea typeface="Calibri"/>
                <a:cs typeface="Calibri"/>
                <a:sym typeface="Calibri"/>
              </a:rPr>
              <a:t>   </a:t>
            </a:r>
            <a:r>
              <a:rPr sz="4100" b="1" dirty="0">
                <a:solidFill>
                  <a:schemeClr val="tx2"/>
                </a:solidFill>
                <a:ea typeface="Calibri"/>
                <a:cs typeface="Calibri"/>
                <a:sym typeface="Calibri"/>
              </a:rPr>
              <a:t>Accomplishments</a:t>
            </a:r>
          </a:p>
        </p:txBody>
      </p:sp>
      <p:sp>
        <p:nvSpPr>
          <p:cNvPr id="116" name="Shape 116"/>
          <p:cNvSpPr>
            <a:spLocks noGrp="1"/>
          </p:cNvSpPr>
          <p:nvPr>
            <p:ph type="body" idx="4294967295"/>
          </p:nvPr>
        </p:nvSpPr>
        <p:spPr>
          <a:xfrm>
            <a:off x="-838200" y="1954961"/>
            <a:ext cx="9842500" cy="4114801"/>
          </a:xfrm>
          <a:prstGeom prst="rect">
            <a:avLst/>
          </a:prstGeom>
        </p:spPr>
        <p:txBody>
          <a:bodyPr numCol="2">
            <a:normAutofit/>
          </a:bodyPr>
          <a:lstStyle/>
          <a:p>
            <a:pPr lvl="4">
              <a:buFont typeface="Arial" panose="020B0604020202020204" pitchFamily="34" charset="0"/>
              <a:buChar char="•"/>
            </a:pPr>
            <a:r>
              <a:rPr lang="en-US" sz="3600" dirty="0">
                <a:solidFill>
                  <a:schemeClr val="tx2"/>
                </a:solidFill>
                <a:ea typeface="Calibri"/>
                <a:cs typeface="Calibri"/>
                <a:sym typeface="Calibri"/>
              </a:rPr>
              <a:t>Kansas</a:t>
            </a:r>
          </a:p>
          <a:p>
            <a:pPr lvl="4">
              <a:buFont typeface="Arial" panose="020B0604020202020204" pitchFamily="34" charset="0"/>
              <a:buChar char="•"/>
            </a:pPr>
            <a:r>
              <a:rPr lang="en-US" sz="3600" dirty="0">
                <a:solidFill>
                  <a:schemeClr val="tx2"/>
                </a:solidFill>
                <a:ea typeface="Calibri"/>
                <a:cs typeface="Calibri"/>
                <a:sym typeface="Calibri"/>
              </a:rPr>
              <a:t>Arkansas</a:t>
            </a:r>
          </a:p>
          <a:p>
            <a:pPr lvl="4">
              <a:buFont typeface="Arial" panose="020B0604020202020204" pitchFamily="34" charset="0"/>
              <a:buChar char="•"/>
            </a:pPr>
            <a:r>
              <a:rPr lang="en-US" sz="3600" dirty="0">
                <a:solidFill>
                  <a:schemeClr val="tx2"/>
                </a:solidFill>
                <a:ea typeface="Calibri"/>
                <a:cs typeface="Calibri"/>
                <a:sym typeface="Calibri"/>
              </a:rPr>
              <a:t>North Dakota</a:t>
            </a:r>
          </a:p>
          <a:p>
            <a:pPr lvl="4">
              <a:buFont typeface="Arial" panose="020B0604020202020204" pitchFamily="34" charset="0"/>
              <a:buChar char="•"/>
            </a:pPr>
            <a:r>
              <a:rPr lang="en-US" sz="3600" dirty="0">
                <a:solidFill>
                  <a:schemeClr val="tx2"/>
                </a:solidFill>
                <a:ea typeface="Calibri"/>
                <a:cs typeface="Calibri"/>
                <a:sym typeface="Calibri"/>
              </a:rPr>
              <a:t>Iowa</a:t>
            </a:r>
          </a:p>
          <a:p>
            <a:pPr lvl="4">
              <a:buFont typeface="Arial" panose="020B0604020202020204" pitchFamily="34" charset="0"/>
              <a:buChar char="•"/>
            </a:pPr>
            <a:r>
              <a:rPr lang="en-US" sz="3600" dirty="0">
                <a:solidFill>
                  <a:schemeClr val="tx2"/>
                </a:solidFill>
                <a:ea typeface="Calibri"/>
                <a:cs typeface="Calibri"/>
                <a:sym typeface="Calibri"/>
              </a:rPr>
              <a:t>South Dakota</a:t>
            </a:r>
          </a:p>
          <a:p>
            <a:pPr lvl="4">
              <a:buFont typeface="Arial" panose="020B0604020202020204" pitchFamily="34" charset="0"/>
              <a:buChar char="•"/>
            </a:pPr>
            <a:r>
              <a:rPr lang="en-US" sz="3600" dirty="0">
                <a:solidFill>
                  <a:schemeClr val="tx2"/>
                </a:solidFill>
                <a:ea typeface="Calibri"/>
                <a:cs typeface="Calibri"/>
                <a:sym typeface="Calibri"/>
              </a:rPr>
              <a:t>Michigan</a:t>
            </a:r>
          </a:p>
          <a:p>
            <a:pPr lvl="4">
              <a:buFont typeface="Arial" panose="020B0604020202020204" pitchFamily="34" charset="0"/>
              <a:buChar char="•"/>
            </a:pPr>
            <a:r>
              <a:rPr lang="en-US" sz="3600" dirty="0">
                <a:solidFill>
                  <a:schemeClr val="tx2"/>
                </a:solidFill>
                <a:ea typeface="Calibri"/>
                <a:cs typeface="Calibri"/>
                <a:sym typeface="Calibri"/>
              </a:rPr>
              <a:t>Vermont</a:t>
            </a:r>
          </a:p>
          <a:p>
            <a:pPr lvl="4">
              <a:buFont typeface="Arial" panose="020B0604020202020204" pitchFamily="34" charset="0"/>
              <a:buChar char="•"/>
            </a:pPr>
            <a:r>
              <a:rPr lang="en-US" sz="3600" dirty="0">
                <a:solidFill>
                  <a:schemeClr val="tx2"/>
                </a:solidFill>
                <a:ea typeface="Calibri"/>
                <a:cs typeface="Calibri"/>
                <a:sym typeface="Calibri"/>
              </a:rPr>
              <a:t>Ohio</a:t>
            </a:r>
          </a:p>
          <a:p>
            <a:pPr lvl="4">
              <a:buFont typeface="Arial" panose="020B0604020202020204" pitchFamily="34" charset="0"/>
              <a:buChar char="•"/>
            </a:pPr>
            <a:r>
              <a:rPr lang="en-US" sz="3600" dirty="0">
                <a:solidFill>
                  <a:schemeClr val="tx2"/>
                </a:solidFill>
                <a:ea typeface="Calibri"/>
                <a:cs typeface="Calibri"/>
                <a:sym typeface="Calibri"/>
              </a:rPr>
              <a:t>Minnesota</a:t>
            </a:r>
          </a:p>
          <a:p>
            <a:pPr lvl="4">
              <a:buFont typeface="Arial" panose="020B0604020202020204" pitchFamily="34" charset="0"/>
              <a:buChar char="•"/>
            </a:pPr>
            <a:r>
              <a:rPr lang="en-US" sz="3600" dirty="0">
                <a:solidFill>
                  <a:schemeClr val="tx2"/>
                </a:solidFill>
                <a:ea typeface="Calibri"/>
                <a:cs typeface="Calibri"/>
                <a:sym typeface="Calibri"/>
              </a:rPr>
              <a:t>Indiana</a:t>
            </a:r>
          </a:p>
          <a:p>
            <a:pPr lvl="4">
              <a:buFont typeface="Arial" panose="020B0604020202020204" pitchFamily="34" charset="0"/>
              <a:buChar char="•"/>
            </a:pPr>
            <a:r>
              <a:rPr lang="en-US" sz="3600" dirty="0">
                <a:solidFill>
                  <a:schemeClr val="tx2"/>
                </a:solidFill>
                <a:ea typeface="Calibri"/>
                <a:cs typeface="Calibri"/>
                <a:sym typeface="Calibri"/>
              </a:rPr>
              <a:t>Pennsylvania</a:t>
            </a:r>
          </a:p>
        </p:txBody>
      </p:sp>
      <p:sp>
        <p:nvSpPr>
          <p:cNvPr id="3" name="TextBox 2">
            <a:extLst>
              <a:ext uri="{FF2B5EF4-FFF2-40B4-BE49-F238E27FC236}">
                <a16:creationId xmlns:a16="http://schemas.microsoft.com/office/drawing/2014/main" id="{0709B2EE-4F8B-4F76-ABA6-D734C0EFFBFA}"/>
              </a:ext>
            </a:extLst>
          </p:cNvPr>
          <p:cNvSpPr txBox="1"/>
          <p:nvPr/>
        </p:nvSpPr>
        <p:spPr>
          <a:xfrm>
            <a:off x="-609600" y="1219200"/>
            <a:ext cx="8610600" cy="923330"/>
          </a:xfrm>
          <a:prstGeom prst="rect">
            <a:avLst/>
          </a:prstGeom>
          <a:noFill/>
        </p:spPr>
        <p:txBody>
          <a:bodyPr wrap="square" rtlCol="0">
            <a:spAutoFit/>
          </a:bodyPr>
          <a:lstStyle/>
          <a:p>
            <a:pPr marL="1143000" lvl="2" indent="-228600">
              <a:spcBef>
                <a:spcPct val="20000"/>
              </a:spcBef>
              <a:buFont typeface="Arial" panose="020B0604020202020204" pitchFamily="34" charset="0"/>
              <a:buChar char="•"/>
            </a:pPr>
            <a:r>
              <a:rPr lang="en-US" sz="3600" dirty="0">
                <a:solidFill>
                  <a:srgbClr val="003A62"/>
                </a:solidFill>
                <a:latin typeface="Georgia" panose="02040502050405020303" pitchFamily="18" charset="0"/>
                <a:cs typeface="Kalinga" panose="020B0502040204020203" pitchFamily="34" charset="0"/>
              </a:rPr>
              <a:t>SNAP-Ed Education Campaign</a:t>
            </a:r>
          </a:p>
          <a:p>
            <a:endParaRPr lang="en-US" dirty="0"/>
          </a:p>
        </p:txBody>
      </p:sp>
    </p:spTree>
    <p:extLst>
      <p:ext uri="{BB962C8B-B14F-4D97-AF65-F5344CB8AC3E}">
        <p14:creationId xmlns:p14="http://schemas.microsoft.com/office/powerpoint/2010/main" val="3970483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6" name="Rectangle 2"/>
          <p:cNvSpPr>
            <a:spLocks noGrp="1" noChangeArrowheads="1"/>
          </p:cNvSpPr>
          <p:nvPr>
            <p:ph type="title" idx="4294967295"/>
          </p:nvPr>
        </p:nvSpPr>
        <p:spPr>
          <a:xfrm>
            <a:off x="381000" y="-381000"/>
            <a:ext cx="7924800" cy="1981200"/>
          </a:xfrm>
        </p:spPr>
        <p:txBody>
          <a:bodyPr>
            <a:normAutofit/>
          </a:bodyPr>
          <a:lstStyle/>
          <a:p>
            <a:pPr algn="ctr"/>
            <a:r>
              <a:rPr lang="en-US" sz="4800" cap="none" dirty="0">
                <a:solidFill>
                  <a:schemeClr val="tx1"/>
                </a:solidFill>
                <a:effectLst/>
                <a:latin typeface="Calibri" panose="020F0502020204030204" pitchFamily="34" charset="0"/>
              </a:rPr>
              <a:t>   </a:t>
            </a:r>
            <a:r>
              <a:rPr lang="en-US" cap="none" dirty="0">
                <a:solidFill>
                  <a:schemeClr val="tx2"/>
                </a:solidFill>
                <a:effectLst/>
              </a:rPr>
              <a:t>Future Goals</a:t>
            </a:r>
          </a:p>
        </p:txBody>
      </p:sp>
      <p:sp>
        <p:nvSpPr>
          <p:cNvPr id="354307" name="Rectangle 3"/>
          <p:cNvSpPr>
            <a:spLocks noGrp="1" noChangeArrowheads="1"/>
          </p:cNvSpPr>
          <p:nvPr>
            <p:ph type="body" idx="4294967295"/>
          </p:nvPr>
        </p:nvSpPr>
        <p:spPr>
          <a:xfrm>
            <a:off x="381000" y="1219200"/>
            <a:ext cx="8077200" cy="4114800"/>
          </a:xfrm>
        </p:spPr>
        <p:txBody>
          <a:bodyPr>
            <a:noAutofit/>
          </a:bodyPr>
          <a:lstStyle/>
          <a:p>
            <a:r>
              <a:rPr lang="en-US" sz="3600" dirty="0"/>
              <a:t>Improve communications to enable Deans and Directors to respond to calls to action</a:t>
            </a:r>
          </a:p>
          <a:p>
            <a:r>
              <a:rPr lang="en-US" sz="3600" dirty="0"/>
              <a:t>Develop business plan and strategies to better enable Deans and Directors to advocate for BAA priorities</a:t>
            </a:r>
          </a:p>
          <a:p>
            <a:r>
              <a:rPr lang="en-US" sz="3600" dirty="0"/>
              <a:t>Examine priority setting process holistically to better facilitate advocacy and communications</a:t>
            </a:r>
          </a:p>
        </p:txBody>
      </p:sp>
    </p:spTree>
    <p:extLst>
      <p:ext uri="{BB962C8B-B14F-4D97-AF65-F5344CB8AC3E}">
        <p14:creationId xmlns:p14="http://schemas.microsoft.com/office/powerpoint/2010/main" val="694872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2767" y="3124200"/>
            <a:ext cx="7772400" cy="1470025"/>
          </a:xfrm>
        </p:spPr>
        <p:txBody>
          <a:bodyPr/>
          <a:lstStyle/>
          <a:p>
            <a:r>
              <a:rPr lang="en-US" dirty="0"/>
              <a:t>Questions?</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371600"/>
            <a:ext cx="5994508" cy="1069727"/>
          </a:xfrm>
          <a:prstGeom prst="rect">
            <a:avLst/>
          </a:prstGeom>
        </p:spPr>
      </p:pic>
    </p:spTree>
    <p:extLst>
      <p:ext uri="{BB962C8B-B14F-4D97-AF65-F5344CB8AC3E}">
        <p14:creationId xmlns:p14="http://schemas.microsoft.com/office/powerpoint/2010/main" val="1826454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905000"/>
            <a:ext cx="7772400" cy="1470025"/>
          </a:xfrm>
        </p:spPr>
        <p:txBody>
          <a:bodyPr/>
          <a:lstStyle/>
          <a:p>
            <a:r>
              <a:rPr lang="en-US" dirty="0"/>
              <a:t>FY 2019 Appropriations</a:t>
            </a:r>
          </a:p>
        </p:txBody>
      </p:sp>
      <p:sp>
        <p:nvSpPr>
          <p:cNvPr id="5" name="Subtitle 4"/>
          <p:cNvSpPr>
            <a:spLocks noGrp="1"/>
          </p:cNvSpPr>
          <p:nvPr>
            <p:ph type="subTitle" idx="1"/>
          </p:nvPr>
        </p:nvSpPr>
        <p:spPr/>
        <p:txBody>
          <a:bodyPr/>
          <a:lstStyle/>
          <a:p>
            <a:r>
              <a:rPr lang="en-US" dirty="0"/>
              <a:t>Craig Beyrouty, BAC Chair</a:t>
            </a:r>
          </a:p>
          <a:p>
            <a:r>
              <a:rPr lang="en-US" dirty="0"/>
              <a:t>Jim Richards, Cornerstone</a:t>
            </a:r>
          </a:p>
        </p:txBody>
      </p:sp>
    </p:spTree>
    <p:extLst>
      <p:ext uri="{BB962C8B-B14F-4D97-AF65-F5344CB8AC3E}">
        <p14:creationId xmlns:p14="http://schemas.microsoft.com/office/powerpoint/2010/main" val="2647013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1F85-DE56-41E1-B3FB-3BDFAD00821F}"/>
              </a:ext>
            </a:extLst>
          </p:cNvPr>
          <p:cNvSpPr>
            <a:spLocks noGrp="1"/>
          </p:cNvSpPr>
          <p:nvPr>
            <p:ph type="title"/>
          </p:nvPr>
        </p:nvSpPr>
        <p:spPr/>
        <p:txBody>
          <a:bodyPr/>
          <a:lstStyle/>
          <a:p>
            <a:r>
              <a:rPr lang="en-US" dirty="0"/>
              <a:t>FY 2018 Approach	</a:t>
            </a:r>
          </a:p>
        </p:txBody>
      </p:sp>
      <p:sp>
        <p:nvSpPr>
          <p:cNvPr id="3" name="Content Placeholder 2">
            <a:extLst>
              <a:ext uri="{FF2B5EF4-FFF2-40B4-BE49-F238E27FC236}">
                <a16:creationId xmlns:a16="http://schemas.microsoft.com/office/drawing/2014/main" id="{98B3F155-0FDF-46EB-B50F-87858AF86A69}"/>
              </a:ext>
            </a:extLst>
          </p:cNvPr>
          <p:cNvSpPr>
            <a:spLocks noGrp="1"/>
          </p:cNvSpPr>
          <p:nvPr>
            <p:ph idx="1"/>
          </p:nvPr>
        </p:nvSpPr>
        <p:spPr/>
        <p:txBody>
          <a:bodyPr/>
          <a:lstStyle/>
          <a:p>
            <a:r>
              <a:rPr lang="en-US" dirty="0"/>
              <a:t>One Number Request</a:t>
            </a:r>
          </a:p>
          <a:p>
            <a:r>
              <a:rPr lang="en-US" dirty="0"/>
              <a:t>One Document</a:t>
            </a:r>
          </a:p>
          <a:p>
            <a:r>
              <a:rPr lang="en-US" dirty="0"/>
              <a:t>Six BAA Priorities</a:t>
            </a:r>
          </a:p>
          <a:p>
            <a:r>
              <a:rPr lang="en-US" dirty="0"/>
              <a:t>One Message</a:t>
            </a:r>
          </a:p>
        </p:txBody>
      </p:sp>
    </p:spTree>
    <p:extLst>
      <p:ext uri="{BB962C8B-B14F-4D97-AF65-F5344CB8AC3E}">
        <p14:creationId xmlns:p14="http://schemas.microsoft.com/office/powerpoint/2010/main" val="3186857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3"/>
          <p:cNvSpPr txBox="1">
            <a:spLocks noChangeArrowheads="1"/>
          </p:cNvSpPr>
          <p:nvPr/>
        </p:nvSpPr>
        <p:spPr bwMode="auto">
          <a:xfrm>
            <a:off x="9525" y="-228600"/>
            <a:ext cx="91344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0" tIns="685800" rIns="45720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400" b="1" dirty="0">
                <a:solidFill>
                  <a:srgbClr val="003A62"/>
                </a:solidFill>
                <a:latin typeface="Times New Roman" panose="02020603050405020304" pitchFamily="18" charset="0"/>
                <a:cs typeface="Times New Roman" panose="02020603050405020304" pitchFamily="18" charset="0"/>
              </a:rPr>
              <a:t>FY 2019 – Where we are now</a:t>
            </a:r>
          </a:p>
        </p:txBody>
      </p:sp>
      <p:sp>
        <p:nvSpPr>
          <p:cNvPr id="23597" name="Rectangle 1"/>
          <p:cNvSpPr>
            <a:spLocks noChangeArrowheads="1"/>
          </p:cNvSpPr>
          <p:nvPr/>
        </p:nvSpPr>
        <p:spPr bwMode="auto">
          <a:xfrm>
            <a:off x="762000" y="1165274"/>
            <a:ext cx="7086600"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1800" b="1" dirty="0">
                <a:latin typeface="Times New Roman" panose="02020603050405020304" pitchFamily="18" charset="0"/>
                <a:cs typeface="Times New Roman" panose="02020603050405020304" pitchFamily="18" charset="0"/>
              </a:rPr>
              <a:t>BAC Priorities ($ Millions)</a:t>
            </a:r>
            <a:endParaRPr lang="en-US" altLang="en-US" sz="1800" dirty="0">
              <a:latin typeface="Times New Roman" panose="02020603050405020304" pitchFamily="18" charset="0"/>
              <a:cs typeface="Times New Roman" panose="02020603050405020304" pitchFamily="18" charset="0"/>
            </a:endParaRPr>
          </a:p>
        </p:txBody>
      </p:sp>
      <p:graphicFrame>
        <p:nvGraphicFramePr>
          <p:cNvPr id="5" name="Table 4">
            <a:extLst>
              <a:ext uri="{FF2B5EF4-FFF2-40B4-BE49-F238E27FC236}">
                <a16:creationId xmlns:a16="http://schemas.microsoft.com/office/drawing/2014/main" id="{A6206189-DAE3-4C9E-BEC8-1CFB49AF3C28}"/>
              </a:ext>
            </a:extLst>
          </p:cNvPr>
          <p:cNvGraphicFramePr>
            <a:graphicFrameLocks noGrp="1"/>
          </p:cNvGraphicFramePr>
          <p:nvPr>
            <p:extLst>
              <p:ext uri="{D42A27DB-BD31-4B8C-83A1-F6EECF244321}">
                <p14:modId xmlns:p14="http://schemas.microsoft.com/office/powerpoint/2010/main" val="4220304416"/>
              </p:ext>
            </p:extLst>
          </p:nvPr>
        </p:nvGraphicFramePr>
        <p:xfrm>
          <a:off x="381000" y="1600200"/>
          <a:ext cx="8458201" cy="4191000"/>
        </p:xfrm>
        <a:graphic>
          <a:graphicData uri="http://schemas.openxmlformats.org/drawingml/2006/table">
            <a:tbl>
              <a:tblPr firstRow="1" firstCol="1" bandRow="1">
                <a:tableStyleId>{9D7B26C5-4107-4FEC-AEDC-1716B250A1EF}</a:tableStyleId>
              </a:tblPr>
              <a:tblGrid>
                <a:gridCol w="1566209">
                  <a:extLst>
                    <a:ext uri="{9D8B030D-6E8A-4147-A177-3AD203B41FA5}">
                      <a16:colId xmlns:a16="http://schemas.microsoft.com/office/drawing/2014/main" val="2846001020"/>
                    </a:ext>
                  </a:extLst>
                </a:gridCol>
                <a:gridCol w="1243962">
                  <a:extLst>
                    <a:ext uri="{9D8B030D-6E8A-4147-A177-3AD203B41FA5}">
                      <a16:colId xmlns:a16="http://schemas.microsoft.com/office/drawing/2014/main" val="2510409848"/>
                    </a:ext>
                  </a:extLst>
                </a:gridCol>
                <a:gridCol w="1125824">
                  <a:extLst>
                    <a:ext uri="{9D8B030D-6E8A-4147-A177-3AD203B41FA5}">
                      <a16:colId xmlns:a16="http://schemas.microsoft.com/office/drawing/2014/main" val="3564796699"/>
                    </a:ext>
                  </a:extLst>
                </a:gridCol>
                <a:gridCol w="1537474">
                  <a:extLst>
                    <a:ext uri="{9D8B030D-6E8A-4147-A177-3AD203B41FA5}">
                      <a16:colId xmlns:a16="http://schemas.microsoft.com/office/drawing/2014/main" val="52651065"/>
                    </a:ext>
                  </a:extLst>
                </a:gridCol>
                <a:gridCol w="1309841">
                  <a:extLst>
                    <a:ext uri="{9D8B030D-6E8A-4147-A177-3AD203B41FA5}">
                      <a16:colId xmlns:a16="http://schemas.microsoft.com/office/drawing/2014/main" val="2498328353"/>
                    </a:ext>
                  </a:extLst>
                </a:gridCol>
                <a:gridCol w="1674891">
                  <a:extLst>
                    <a:ext uri="{9D8B030D-6E8A-4147-A177-3AD203B41FA5}">
                      <a16:colId xmlns:a16="http://schemas.microsoft.com/office/drawing/2014/main" val="855975094"/>
                    </a:ext>
                  </a:extLst>
                </a:gridCol>
              </a:tblGrid>
              <a:tr h="983151">
                <a:tc>
                  <a:txBody>
                    <a:bodyPr/>
                    <a:lstStyle/>
                    <a:p>
                      <a:pPr marL="0" marR="0">
                        <a:lnSpc>
                          <a:spcPct val="105000"/>
                        </a:lnSpc>
                        <a:spcBef>
                          <a:spcPts val="0"/>
                        </a:spcBef>
                        <a:spcAft>
                          <a:spcPts val="0"/>
                        </a:spcAft>
                      </a:pPr>
                      <a:r>
                        <a:rPr lang="en-US" sz="1800" dirty="0">
                          <a:effectLst/>
                          <a:latin typeface="Georgia" panose="02040502050405020303" pitchFamily="18" charset="0"/>
                        </a:rPr>
                        <a:t>Account</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5000"/>
                        </a:lnSpc>
                        <a:spcBef>
                          <a:spcPts val="0"/>
                        </a:spcBef>
                        <a:spcAft>
                          <a:spcPts val="0"/>
                        </a:spcAft>
                      </a:pPr>
                      <a:r>
                        <a:rPr lang="en-US" sz="1800" dirty="0">
                          <a:effectLst/>
                          <a:latin typeface="Georgia" panose="02040502050405020303" pitchFamily="18" charset="0"/>
                        </a:rPr>
                        <a:t>FY 2018 Enacted</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5000"/>
                        </a:lnSpc>
                        <a:spcBef>
                          <a:spcPts val="0"/>
                        </a:spcBef>
                        <a:spcAft>
                          <a:spcPts val="0"/>
                        </a:spcAft>
                      </a:pPr>
                      <a:r>
                        <a:rPr lang="en-US" sz="1800" dirty="0">
                          <a:effectLst/>
                          <a:latin typeface="Georgia" panose="02040502050405020303" pitchFamily="18" charset="0"/>
                        </a:rPr>
                        <a:t>FY 2019 PBR</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5000"/>
                        </a:lnSpc>
                        <a:spcBef>
                          <a:spcPts val="0"/>
                        </a:spcBef>
                        <a:spcAft>
                          <a:spcPts val="0"/>
                        </a:spcAft>
                      </a:pPr>
                      <a:r>
                        <a:rPr lang="en-US" sz="1800" dirty="0">
                          <a:effectLst/>
                          <a:latin typeface="Georgia" panose="02040502050405020303" pitchFamily="18" charset="0"/>
                        </a:rPr>
                        <a:t>FY 2019       APLU Request</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5000"/>
                        </a:lnSpc>
                        <a:spcBef>
                          <a:spcPts val="0"/>
                        </a:spcBef>
                        <a:spcAft>
                          <a:spcPts val="0"/>
                        </a:spcAft>
                      </a:pPr>
                      <a:r>
                        <a:rPr lang="en-US" sz="1800" dirty="0">
                          <a:effectLst/>
                          <a:latin typeface="Georgia" panose="02040502050405020303" pitchFamily="18" charset="0"/>
                          <a:ea typeface="Calibri" panose="020F0502020204030204" pitchFamily="34" charset="0"/>
                          <a:cs typeface="Times New Roman" panose="02020603050405020304" pitchFamily="18" charset="0"/>
                        </a:rPr>
                        <a:t>FY 2019</a:t>
                      </a:r>
                    </a:p>
                    <a:p>
                      <a:pPr marL="0" marR="0" algn="ctr">
                        <a:lnSpc>
                          <a:spcPct val="105000"/>
                        </a:lnSpc>
                        <a:spcBef>
                          <a:spcPts val="0"/>
                        </a:spcBef>
                        <a:spcAft>
                          <a:spcPts val="0"/>
                        </a:spcAft>
                      </a:pPr>
                      <a:r>
                        <a:rPr lang="en-US" sz="1800" dirty="0">
                          <a:effectLst/>
                          <a:latin typeface="Georgia" panose="02040502050405020303" pitchFamily="18" charset="0"/>
                          <a:ea typeface="Calibri" panose="020F0502020204030204" pitchFamily="34" charset="0"/>
                          <a:cs typeface="Times New Roman" panose="02020603050405020304" pitchFamily="18" charset="0"/>
                        </a:rPr>
                        <a:t>House</a:t>
                      </a:r>
                    </a:p>
                  </a:txBody>
                  <a:tcPr marL="68580" marR="68580" marT="0" marB="0"/>
                </a:tc>
                <a:tc>
                  <a:txBody>
                    <a:bodyPr/>
                    <a:lstStyle/>
                    <a:p>
                      <a:pPr marL="0" marR="0" algn="ctr">
                        <a:lnSpc>
                          <a:spcPct val="105000"/>
                        </a:lnSpc>
                        <a:spcBef>
                          <a:spcPts val="0"/>
                        </a:spcBef>
                        <a:spcAft>
                          <a:spcPts val="0"/>
                        </a:spcAft>
                      </a:pPr>
                      <a:r>
                        <a:rPr lang="en-US" sz="1800" dirty="0">
                          <a:effectLst/>
                          <a:latin typeface="Georgia" panose="02040502050405020303" pitchFamily="18" charset="0"/>
                          <a:ea typeface="Calibri" panose="020F0502020204030204" pitchFamily="34" charset="0"/>
                          <a:cs typeface="Times New Roman" panose="02020603050405020304" pitchFamily="18" charset="0"/>
                        </a:rPr>
                        <a:t>FY 2019</a:t>
                      </a:r>
                    </a:p>
                    <a:p>
                      <a:pPr marL="0" marR="0" algn="ctr">
                        <a:lnSpc>
                          <a:spcPct val="105000"/>
                        </a:lnSpc>
                        <a:spcBef>
                          <a:spcPts val="0"/>
                        </a:spcBef>
                        <a:spcAft>
                          <a:spcPts val="0"/>
                        </a:spcAft>
                      </a:pPr>
                      <a:r>
                        <a:rPr lang="en-US" sz="1800" dirty="0">
                          <a:effectLst/>
                          <a:latin typeface="Georgia" panose="02040502050405020303" pitchFamily="18" charset="0"/>
                          <a:ea typeface="Calibri" panose="020F0502020204030204" pitchFamily="34" charset="0"/>
                          <a:cs typeface="Times New Roman" panose="02020603050405020304" pitchFamily="18" charset="0"/>
                        </a:rPr>
                        <a:t>Senate</a:t>
                      </a:r>
                    </a:p>
                  </a:txBody>
                  <a:tcPr marL="68580" marR="68580" marT="0" marB="0"/>
                </a:tc>
                <a:extLst>
                  <a:ext uri="{0D108BD9-81ED-4DB2-BD59-A6C34878D82A}">
                    <a16:rowId xmlns:a16="http://schemas.microsoft.com/office/drawing/2014/main" val="2371378230"/>
                  </a:ext>
                </a:extLst>
              </a:tr>
              <a:tr h="682088">
                <a:tc>
                  <a:txBody>
                    <a:bodyPr/>
                    <a:lstStyle/>
                    <a:p>
                      <a:pPr marL="0" marR="0">
                        <a:lnSpc>
                          <a:spcPct val="105000"/>
                        </a:lnSpc>
                        <a:spcBef>
                          <a:spcPts val="0"/>
                        </a:spcBef>
                        <a:spcAft>
                          <a:spcPts val="0"/>
                        </a:spcAft>
                      </a:pPr>
                      <a:r>
                        <a:rPr lang="en-US" sz="1800" dirty="0">
                          <a:effectLst/>
                          <a:latin typeface="Georgia" panose="02040502050405020303" pitchFamily="18" charset="0"/>
                        </a:rPr>
                        <a:t>McIntire-Stennis</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33.96</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28.867</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40.572</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800"/>
                        </a:spcAft>
                      </a:pPr>
                      <a:r>
                        <a:rPr lang="en-US" sz="1800" dirty="0">
                          <a:effectLst/>
                          <a:latin typeface="Georgia" panose="02040502050405020303" pitchFamily="18" charset="0"/>
                          <a:ea typeface="Calibri" panose="020F0502020204030204" pitchFamily="34" charset="0"/>
                          <a:cs typeface="Times New Roman" panose="02020603050405020304" pitchFamily="18" charset="0"/>
                        </a:rPr>
                        <a:t>36.000</a:t>
                      </a:r>
                    </a:p>
                  </a:txBody>
                  <a:tcPr marL="68580" marR="68580" marT="0" marB="0"/>
                </a:tc>
                <a:tc>
                  <a:txBody>
                    <a:bodyPr/>
                    <a:lstStyle/>
                    <a:p>
                      <a:pPr marL="0" marR="47625" algn="r">
                        <a:lnSpc>
                          <a:spcPct val="105000"/>
                        </a:lnSpc>
                        <a:spcBef>
                          <a:spcPts val="0"/>
                        </a:spcBef>
                        <a:spcAft>
                          <a:spcPts val="800"/>
                        </a:spcAft>
                      </a:pPr>
                      <a:r>
                        <a:rPr lang="en-US" sz="1800" dirty="0">
                          <a:effectLst/>
                          <a:latin typeface="Georgia" panose="02040502050405020303" pitchFamily="18" charset="0"/>
                          <a:ea typeface="Calibri" panose="020F0502020204030204" pitchFamily="34" charset="0"/>
                          <a:cs typeface="Times New Roman" panose="02020603050405020304" pitchFamily="18" charset="0"/>
                        </a:rPr>
                        <a:t>36.000</a:t>
                      </a:r>
                    </a:p>
                  </a:txBody>
                  <a:tcPr marL="0" marR="0" marT="0" marB="0"/>
                </a:tc>
                <a:extLst>
                  <a:ext uri="{0D108BD9-81ED-4DB2-BD59-A6C34878D82A}">
                    <a16:rowId xmlns:a16="http://schemas.microsoft.com/office/drawing/2014/main" val="763933203"/>
                  </a:ext>
                </a:extLst>
              </a:tr>
              <a:tr h="609600">
                <a:tc>
                  <a:txBody>
                    <a:bodyPr/>
                    <a:lstStyle/>
                    <a:p>
                      <a:pPr marL="0" marR="0">
                        <a:lnSpc>
                          <a:spcPct val="105000"/>
                        </a:lnSpc>
                        <a:spcBef>
                          <a:spcPts val="0"/>
                        </a:spcBef>
                        <a:spcAft>
                          <a:spcPts val="0"/>
                        </a:spcAft>
                      </a:pPr>
                      <a:r>
                        <a:rPr lang="en-US" sz="1800" dirty="0">
                          <a:effectLst/>
                          <a:latin typeface="Georgia" panose="02040502050405020303" pitchFamily="18" charset="0"/>
                        </a:rPr>
                        <a:t>1890 Extension</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45.62</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45.310</a:t>
                      </a: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54.500</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800"/>
                        </a:spcAft>
                      </a:pPr>
                      <a:r>
                        <a:rPr lang="en-US" sz="1800">
                          <a:effectLst/>
                          <a:latin typeface="Georgia" panose="02040502050405020303" pitchFamily="18" charset="0"/>
                          <a:ea typeface="Calibri" panose="020F0502020204030204" pitchFamily="34" charset="0"/>
                          <a:cs typeface="Times New Roman" panose="02020603050405020304" pitchFamily="18" charset="0"/>
                        </a:rPr>
                        <a:t>45.620</a:t>
                      </a:r>
                    </a:p>
                  </a:txBody>
                  <a:tcPr marL="68580" marR="68580" marT="0" marB="0"/>
                </a:tc>
                <a:tc>
                  <a:txBody>
                    <a:bodyPr/>
                    <a:lstStyle/>
                    <a:p>
                      <a:pPr marL="0" marR="47625" algn="r">
                        <a:lnSpc>
                          <a:spcPct val="105000"/>
                        </a:lnSpc>
                        <a:spcBef>
                          <a:spcPts val="0"/>
                        </a:spcBef>
                        <a:spcAft>
                          <a:spcPts val="800"/>
                        </a:spcAft>
                      </a:pPr>
                      <a:r>
                        <a:rPr lang="en-US" sz="1800">
                          <a:effectLst/>
                          <a:latin typeface="Georgia" panose="02040502050405020303" pitchFamily="18" charset="0"/>
                          <a:ea typeface="Calibri" panose="020F0502020204030204" pitchFamily="34" charset="0"/>
                          <a:cs typeface="Times New Roman" panose="02020603050405020304" pitchFamily="18" charset="0"/>
                        </a:rPr>
                        <a:t>45.620</a:t>
                      </a:r>
                    </a:p>
                  </a:txBody>
                  <a:tcPr marL="0" marR="0" marT="0" marB="0"/>
                </a:tc>
                <a:extLst>
                  <a:ext uri="{0D108BD9-81ED-4DB2-BD59-A6C34878D82A}">
                    <a16:rowId xmlns:a16="http://schemas.microsoft.com/office/drawing/2014/main" val="1545409811"/>
                  </a:ext>
                </a:extLst>
              </a:tr>
              <a:tr h="468361">
                <a:tc>
                  <a:txBody>
                    <a:bodyPr/>
                    <a:lstStyle/>
                    <a:p>
                      <a:pPr marL="0" marR="0">
                        <a:lnSpc>
                          <a:spcPct val="105000"/>
                        </a:lnSpc>
                        <a:spcBef>
                          <a:spcPts val="0"/>
                        </a:spcBef>
                        <a:spcAft>
                          <a:spcPts val="0"/>
                        </a:spcAft>
                      </a:pPr>
                      <a:r>
                        <a:rPr lang="en-US" sz="1800" dirty="0">
                          <a:effectLst/>
                          <a:latin typeface="Georgia" panose="02040502050405020303" pitchFamily="18" charset="0"/>
                        </a:rPr>
                        <a:t>Evans-Allen</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54.19</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53.817</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64.732</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800"/>
                        </a:spcAft>
                      </a:pPr>
                      <a:r>
                        <a:rPr lang="en-US" sz="1800">
                          <a:effectLst/>
                          <a:latin typeface="Georgia" panose="02040502050405020303" pitchFamily="18" charset="0"/>
                          <a:ea typeface="Calibri" panose="020F0502020204030204" pitchFamily="34" charset="0"/>
                          <a:cs typeface="Times New Roman" panose="02020603050405020304" pitchFamily="18" charset="0"/>
                        </a:rPr>
                        <a:t>55.000</a:t>
                      </a:r>
                    </a:p>
                  </a:txBody>
                  <a:tcPr marL="68580" marR="68580" marT="0" marB="0"/>
                </a:tc>
                <a:tc>
                  <a:txBody>
                    <a:bodyPr/>
                    <a:lstStyle/>
                    <a:p>
                      <a:pPr marL="0" marR="47625" algn="r">
                        <a:lnSpc>
                          <a:spcPct val="105000"/>
                        </a:lnSpc>
                        <a:spcBef>
                          <a:spcPts val="0"/>
                        </a:spcBef>
                        <a:spcAft>
                          <a:spcPts val="800"/>
                        </a:spcAft>
                      </a:pPr>
                      <a:r>
                        <a:rPr lang="en-US" sz="1800">
                          <a:effectLst/>
                          <a:latin typeface="Georgia" panose="02040502050405020303" pitchFamily="18" charset="0"/>
                          <a:ea typeface="Calibri" panose="020F0502020204030204" pitchFamily="34" charset="0"/>
                          <a:cs typeface="Times New Roman" panose="02020603050405020304" pitchFamily="18" charset="0"/>
                        </a:rPr>
                        <a:t>54.185</a:t>
                      </a:r>
                    </a:p>
                  </a:txBody>
                  <a:tcPr marL="0" marR="0" marT="0" marB="0"/>
                </a:tc>
                <a:extLst>
                  <a:ext uri="{0D108BD9-81ED-4DB2-BD59-A6C34878D82A}">
                    <a16:rowId xmlns:a16="http://schemas.microsoft.com/office/drawing/2014/main" val="1949858365"/>
                  </a:ext>
                </a:extLst>
              </a:tr>
              <a:tr h="428909">
                <a:tc>
                  <a:txBody>
                    <a:bodyPr/>
                    <a:lstStyle/>
                    <a:p>
                      <a:pPr marL="0" marR="0">
                        <a:lnSpc>
                          <a:spcPct val="105000"/>
                        </a:lnSpc>
                        <a:spcBef>
                          <a:spcPts val="0"/>
                        </a:spcBef>
                        <a:spcAft>
                          <a:spcPts val="0"/>
                        </a:spcAft>
                      </a:pPr>
                      <a:r>
                        <a:rPr lang="en-US" sz="1800" dirty="0">
                          <a:effectLst/>
                          <a:latin typeface="Georgia" panose="02040502050405020303" pitchFamily="18" charset="0"/>
                        </a:rPr>
                        <a:t>Hatch Act</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243.70</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243.238</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a:effectLst/>
                          <a:latin typeface="Georgia" panose="02040502050405020303" pitchFamily="18" charset="0"/>
                        </a:rPr>
                        <a:t>291.138</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800"/>
                        </a:spcAft>
                      </a:pPr>
                      <a:r>
                        <a:rPr lang="en-US" sz="1800">
                          <a:effectLst/>
                          <a:latin typeface="Georgia" panose="02040502050405020303" pitchFamily="18" charset="0"/>
                          <a:ea typeface="Calibri" panose="020F0502020204030204" pitchFamily="34" charset="0"/>
                          <a:cs typeface="Times New Roman" panose="02020603050405020304" pitchFamily="18" charset="0"/>
                        </a:rPr>
                        <a:t>259.000</a:t>
                      </a:r>
                    </a:p>
                  </a:txBody>
                  <a:tcPr marL="68580" marR="68580" marT="0" marB="0"/>
                </a:tc>
                <a:tc>
                  <a:txBody>
                    <a:bodyPr/>
                    <a:lstStyle/>
                    <a:p>
                      <a:pPr marL="0" marR="47625" algn="r">
                        <a:lnSpc>
                          <a:spcPct val="105000"/>
                        </a:lnSpc>
                        <a:spcBef>
                          <a:spcPts val="0"/>
                        </a:spcBef>
                        <a:spcAft>
                          <a:spcPts val="800"/>
                        </a:spcAft>
                      </a:pPr>
                      <a:r>
                        <a:rPr lang="en-US" sz="1800">
                          <a:effectLst/>
                          <a:latin typeface="Georgia" panose="02040502050405020303" pitchFamily="18" charset="0"/>
                          <a:ea typeface="Calibri" panose="020F0502020204030204" pitchFamily="34" charset="0"/>
                          <a:cs typeface="Times New Roman" panose="02020603050405020304" pitchFamily="18" charset="0"/>
                        </a:rPr>
                        <a:t>243.701</a:t>
                      </a:r>
                    </a:p>
                  </a:txBody>
                  <a:tcPr marL="0" marR="0" marT="0" marB="0"/>
                </a:tc>
                <a:extLst>
                  <a:ext uri="{0D108BD9-81ED-4DB2-BD59-A6C34878D82A}">
                    <a16:rowId xmlns:a16="http://schemas.microsoft.com/office/drawing/2014/main" val="1631640639"/>
                  </a:ext>
                </a:extLst>
              </a:tr>
              <a:tr h="637891">
                <a:tc>
                  <a:txBody>
                    <a:bodyPr/>
                    <a:lstStyle/>
                    <a:p>
                      <a:pPr marL="0" marR="0">
                        <a:lnSpc>
                          <a:spcPct val="105000"/>
                        </a:lnSpc>
                        <a:spcBef>
                          <a:spcPts val="0"/>
                        </a:spcBef>
                        <a:spcAft>
                          <a:spcPts val="0"/>
                        </a:spcAft>
                      </a:pPr>
                      <a:r>
                        <a:rPr lang="en-US" sz="1800" dirty="0">
                          <a:effectLst/>
                          <a:latin typeface="Georgia" panose="02040502050405020303" pitchFamily="18" charset="0"/>
                        </a:rPr>
                        <a:t>Smith-Lever</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300.00</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299.430</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a:effectLst/>
                          <a:latin typeface="Georgia" panose="02040502050405020303" pitchFamily="18" charset="0"/>
                        </a:rPr>
                        <a:t>358.396</a:t>
                      </a:r>
                      <a:endParaRPr lang="en-US" sz="180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800"/>
                        </a:spcAft>
                      </a:pPr>
                      <a:r>
                        <a:rPr lang="en-US" sz="1800">
                          <a:effectLst/>
                          <a:latin typeface="Georgia" panose="02040502050405020303" pitchFamily="18" charset="0"/>
                          <a:ea typeface="Calibri" panose="020F0502020204030204" pitchFamily="34" charset="0"/>
                          <a:cs typeface="Times New Roman" panose="02020603050405020304" pitchFamily="18" charset="0"/>
                        </a:rPr>
                        <a:t>315.000</a:t>
                      </a:r>
                    </a:p>
                  </a:txBody>
                  <a:tcPr marL="68580" marR="68580" marT="0" marB="0"/>
                </a:tc>
                <a:tc>
                  <a:txBody>
                    <a:bodyPr/>
                    <a:lstStyle/>
                    <a:p>
                      <a:pPr marL="0" marR="47625" algn="r">
                        <a:lnSpc>
                          <a:spcPct val="105000"/>
                        </a:lnSpc>
                        <a:spcBef>
                          <a:spcPts val="0"/>
                        </a:spcBef>
                        <a:spcAft>
                          <a:spcPts val="800"/>
                        </a:spcAft>
                      </a:pPr>
                      <a:r>
                        <a:rPr lang="en-US" sz="1800">
                          <a:effectLst/>
                          <a:latin typeface="Georgia" panose="02040502050405020303" pitchFamily="18" charset="0"/>
                          <a:ea typeface="Calibri" panose="020F0502020204030204" pitchFamily="34" charset="0"/>
                          <a:cs typeface="Times New Roman" panose="02020603050405020304" pitchFamily="18" charset="0"/>
                        </a:rPr>
                        <a:t>300.000</a:t>
                      </a:r>
                    </a:p>
                  </a:txBody>
                  <a:tcPr marL="0" marR="0" marT="0" marB="0"/>
                </a:tc>
                <a:extLst>
                  <a:ext uri="{0D108BD9-81ED-4DB2-BD59-A6C34878D82A}">
                    <a16:rowId xmlns:a16="http://schemas.microsoft.com/office/drawing/2014/main" val="2300510370"/>
                  </a:ext>
                </a:extLst>
              </a:tr>
              <a:tr h="381000">
                <a:tc>
                  <a:txBody>
                    <a:bodyPr/>
                    <a:lstStyle/>
                    <a:p>
                      <a:pPr marL="0" marR="0">
                        <a:lnSpc>
                          <a:spcPct val="105000"/>
                        </a:lnSpc>
                        <a:spcBef>
                          <a:spcPts val="0"/>
                        </a:spcBef>
                        <a:spcAft>
                          <a:spcPts val="0"/>
                        </a:spcAft>
                      </a:pPr>
                      <a:r>
                        <a:rPr lang="en-US" sz="1800" dirty="0">
                          <a:effectLst/>
                          <a:latin typeface="Georgia" panose="02040502050405020303" pitchFamily="18" charset="0"/>
                        </a:rPr>
                        <a:t>AFRI</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375.00</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375.000</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0"/>
                        </a:spcAft>
                      </a:pPr>
                      <a:r>
                        <a:rPr lang="en-US" sz="1800" dirty="0">
                          <a:effectLst/>
                          <a:latin typeface="Georgia" panose="02040502050405020303" pitchFamily="18" charset="0"/>
                        </a:rPr>
                        <a:t>418.129</a:t>
                      </a:r>
                      <a:endParaRPr lang="en-US" sz="18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5000"/>
                        </a:lnSpc>
                        <a:spcBef>
                          <a:spcPts val="0"/>
                        </a:spcBef>
                        <a:spcAft>
                          <a:spcPts val="800"/>
                        </a:spcAft>
                      </a:pPr>
                      <a:r>
                        <a:rPr lang="en-US" sz="1800" dirty="0">
                          <a:effectLst/>
                          <a:latin typeface="Georgia" panose="02040502050405020303" pitchFamily="18" charset="0"/>
                          <a:ea typeface="Calibri" panose="020F0502020204030204" pitchFamily="34" charset="0"/>
                          <a:cs typeface="Times New Roman" panose="02020603050405020304" pitchFamily="18" charset="0"/>
                        </a:rPr>
                        <a:t>415.000</a:t>
                      </a:r>
                    </a:p>
                  </a:txBody>
                  <a:tcPr marL="68580" marR="68580" marT="0" marB="0"/>
                </a:tc>
                <a:tc>
                  <a:txBody>
                    <a:bodyPr/>
                    <a:lstStyle/>
                    <a:p>
                      <a:pPr marR="47625" algn="r">
                        <a:lnSpc>
                          <a:spcPct val="107000"/>
                        </a:lnSpc>
                      </a:pPr>
                      <a:r>
                        <a:rPr lang="en-US" sz="1800" dirty="0">
                          <a:effectLst/>
                          <a:latin typeface="Georgia" panose="02040502050405020303" pitchFamily="18" charset="0"/>
                          <a:cs typeface="Times New Roman" panose="02020603050405020304" pitchFamily="18" charset="0"/>
                        </a:rPr>
                        <a:t>405.000</a:t>
                      </a:r>
                    </a:p>
                  </a:txBody>
                  <a:tcPr marL="0" marR="0" marT="0" marB="0" anchor="b"/>
                </a:tc>
                <a:extLst>
                  <a:ext uri="{0D108BD9-81ED-4DB2-BD59-A6C34878D82A}">
                    <a16:rowId xmlns:a16="http://schemas.microsoft.com/office/drawing/2014/main" val="522385565"/>
                  </a:ext>
                </a:extLst>
              </a:tr>
            </a:tbl>
          </a:graphicData>
        </a:graphic>
      </p:graphicFrame>
    </p:spTree>
    <p:extLst>
      <p:ext uri="{BB962C8B-B14F-4D97-AF65-F5344CB8AC3E}">
        <p14:creationId xmlns:p14="http://schemas.microsoft.com/office/powerpoint/2010/main" val="1861300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3"/>
          <p:cNvSpPr txBox="1">
            <a:spLocks noChangeArrowheads="1"/>
          </p:cNvSpPr>
          <p:nvPr/>
        </p:nvSpPr>
        <p:spPr bwMode="auto">
          <a:xfrm>
            <a:off x="9525" y="-228600"/>
            <a:ext cx="91344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0" tIns="685800" rIns="45720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4400" b="1" dirty="0">
                <a:solidFill>
                  <a:srgbClr val="003A62"/>
                </a:solidFill>
                <a:latin typeface="Times New Roman" panose="02020603050405020304" pitchFamily="18" charset="0"/>
                <a:cs typeface="Times New Roman" panose="02020603050405020304" pitchFamily="18" charset="0"/>
              </a:rPr>
              <a:t>FY 2019 – Where we are now</a:t>
            </a:r>
          </a:p>
        </p:txBody>
      </p:sp>
      <p:sp>
        <p:nvSpPr>
          <p:cNvPr id="17411" name="TextBox 3"/>
          <p:cNvSpPr txBox="1">
            <a:spLocks noChangeArrowheads="1"/>
          </p:cNvSpPr>
          <p:nvPr/>
        </p:nvSpPr>
        <p:spPr bwMode="auto">
          <a:xfrm>
            <a:off x="990600" y="1300877"/>
            <a:ext cx="777240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228600" rIns="0">
            <a:spAutoFit/>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nSpc>
                <a:spcPct val="150000"/>
              </a:lnSpc>
              <a:spcBef>
                <a:spcPct val="0"/>
              </a:spcBef>
              <a:defRPr/>
            </a:pPr>
            <a:r>
              <a:rPr lang="en-US" altLang="en-US" sz="3000" dirty="0">
                <a:solidFill>
                  <a:schemeClr val="tx2"/>
                </a:solidFill>
                <a:latin typeface="Times New Roman" pitchFamily="18" charset="0"/>
                <a:cs typeface="Times New Roman" pitchFamily="18" charset="0"/>
              </a:rPr>
              <a:t>House Ag </a:t>
            </a:r>
            <a:r>
              <a:rPr lang="en-US" altLang="en-US" sz="3000" dirty="0" err="1">
                <a:solidFill>
                  <a:schemeClr val="tx2"/>
                </a:solidFill>
                <a:latin typeface="Times New Roman" pitchFamily="18" charset="0"/>
                <a:cs typeface="Times New Roman" pitchFamily="18" charset="0"/>
              </a:rPr>
              <a:t>Approps</a:t>
            </a:r>
            <a:r>
              <a:rPr lang="en-US" altLang="en-US" sz="3000" dirty="0">
                <a:solidFill>
                  <a:schemeClr val="tx2"/>
                </a:solidFill>
                <a:latin typeface="Times New Roman" pitchFamily="18" charset="0"/>
                <a:cs typeface="Times New Roman" pitchFamily="18" charset="0"/>
              </a:rPr>
              <a:t> marked up on May 16</a:t>
            </a:r>
          </a:p>
          <a:p>
            <a:pPr>
              <a:lnSpc>
                <a:spcPct val="150000"/>
              </a:lnSpc>
              <a:spcBef>
                <a:spcPct val="0"/>
              </a:spcBef>
              <a:buFont typeface="Arial" panose="020B0604020202020204" pitchFamily="34" charset="0"/>
              <a:buChar char="•"/>
              <a:defRPr/>
            </a:pPr>
            <a:r>
              <a:rPr lang="en-US" altLang="en-US" sz="3000" dirty="0">
                <a:solidFill>
                  <a:schemeClr val="tx2"/>
                </a:solidFill>
                <a:latin typeface="Times New Roman" pitchFamily="18" charset="0"/>
                <a:cs typeface="Times New Roman" pitchFamily="18" charset="0"/>
              </a:rPr>
              <a:t>Senate Ag </a:t>
            </a:r>
            <a:r>
              <a:rPr lang="en-US" altLang="en-US" sz="3000" dirty="0" err="1">
                <a:solidFill>
                  <a:schemeClr val="tx2"/>
                </a:solidFill>
                <a:latin typeface="Times New Roman" pitchFamily="18" charset="0"/>
                <a:cs typeface="Times New Roman" pitchFamily="18" charset="0"/>
              </a:rPr>
              <a:t>Approps</a:t>
            </a:r>
            <a:r>
              <a:rPr lang="en-US" altLang="en-US" sz="3000" dirty="0">
                <a:solidFill>
                  <a:schemeClr val="tx2"/>
                </a:solidFill>
                <a:latin typeface="Times New Roman" pitchFamily="18" charset="0"/>
                <a:cs typeface="Times New Roman" pitchFamily="18" charset="0"/>
              </a:rPr>
              <a:t> marked up May 24</a:t>
            </a:r>
          </a:p>
          <a:p>
            <a:pPr>
              <a:lnSpc>
                <a:spcPct val="150000"/>
              </a:lnSpc>
              <a:spcBef>
                <a:spcPct val="0"/>
              </a:spcBef>
              <a:buFont typeface="Arial" panose="020B0604020202020204" pitchFamily="34" charset="0"/>
              <a:buChar char="•"/>
              <a:defRPr/>
            </a:pPr>
            <a:r>
              <a:rPr lang="en-US" altLang="en-US" sz="3000" dirty="0">
                <a:solidFill>
                  <a:schemeClr val="tx2"/>
                </a:solidFill>
                <a:latin typeface="Times New Roman" pitchFamily="18" charset="0"/>
                <a:cs typeface="Times New Roman" pitchFamily="18" charset="0"/>
              </a:rPr>
              <a:t>Related – House Budget approved FY 2019 Budget Resolution on June 25</a:t>
            </a:r>
          </a:p>
          <a:p>
            <a:pPr>
              <a:lnSpc>
                <a:spcPct val="150000"/>
              </a:lnSpc>
              <a:spcBef>
                <a:spcPct val="0"/>
              </a:spcBef>
              <a:buFont typeface="Arial" panose="020B0604020202020204" pitchFamily="34" charset="0"/>
              <a:buChar char="•"/>
              <a:defRPr/>
            </a:pPr>
            <a:r>
              <a:rPr lang="en-US" altLang="en-US" sz="3000" dirty="0">
                <a:solidFill>
                  <a:schemeClr val="tx2"/>
                </a:solidFill>
                <a:latin typeface="Times New Roman" pitchFamily="18" charset="0"/>
                <a:cs typeface="Times New Roman" pitchFamily="18" charset="0"/>
              </a:rPr>
              <a:t>Senate floor consideration tentatively planned for week of July 23</a:t>
            </a:r>
          </a:p>
        </p:txBody>
      </p:sp>
    </p:spTree>
    <p:extLst>
      <p:ext uri="{BB962C8B-B14F-4D97-AF65-F5344CB8AC3E}">
        <p14:creationId xmlns:p14="http://schemas.microsoft.com/office/powerpoint/2010/main" val="317140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p:cNvSpPr txBox="1">
            <a:spLocks noChangeArrowheads="1"/>
          </p:cNvSpPr>
          <p:nvPr/>
        </p:nvSpPr>
        <p:spPr bwMode="auto">
          <a:xfrm>
            <a:off x="9525" y="-228600"/>
            <a:ext cx="9134475"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0" tIns="685800" rIns="457200" bIns="0" anchor="b"/>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4400" b="1" dirty="0">
                <a:solidFill>
                  <a:srgbClr val="003A62"/>
                </a:solidFill>
                <a:latin typeface="Times New Roman" panose="02020603050405020304" pitchFamily="18" charset="0"/>
                <a:cs typeface="Times New Roman" panose="02020603050405020304" pitchFamily="18" charset="0"/>
              </a:rPr>
              <a:t>FY 2019 – Outlook</a:t>
            </a:r>
          </a:p>
        </p:txBody>
      </p:sp>
      <p:sp>
        <p:nvSpPr>
          <p:cNvPr id="3" name="TextBox 3"/>
          <p:cNvSpPr txBox="1">
            <a:spLocks noChangeArrowheads="1"/>
          </p:cNvSpPr>
          <p:nvPr/>
        </p:nvSpPr>
        <p:spPr bwMode="auto">
          <a:xfrm>
            <a:off x="762000" y="1295400"/>
            <a:ext cx="8001000" cy="4124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28600" rIns="0">
            <a:spAutoFit/>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 typeface="Arial" panose="020B0604020202020204" pitchFamily="34" charset="0"/>
              <a:buChar char="•"/>
              <a:defRPr/>
            </a:pPr>
            <a:r>
              <a:rPr lang="en-US" altLang="en-US" sz="3000" dirty="0">
                <a:solidFill>
                  <a:schemeClr val="tx2"/>
                </a:solidFill>
                <a:latin typeface="Times New Roman" pitchFamily="18" charset="0"/>
                <a:cs typeface="Times New Roman" pitchFamily="18" charset="0"/>
              </a:rPr>
              <a:t>FY 2018 ends September 30, 2018</a:t>
            </a:r>
          </a:p>
          <a:p>
            <a:pPr>
              <a:spcBef>
                <a:spcPct val="0"/>
              </a:spcBef>
              <a:buFont typeface="Arial" panose="020B0604020202020204" pitchFamily="34" charset="0"/>
              <a:buChar char="•"/>
              <a:defRPr/>
            </a:pPr>
            <a:r>
              <a:rPr lang="en-US" altLang="en-US" sz="3000" dirty="0">
                <a:solidFill>
                  <a:schemeClr val="tx2"/>
                </a:solidFill>
                <a:latin typeface="Times New Roman" pitchFamily="18" charset="0"/>
                <a:cs typeface="Times New Roman" pitchFamily="18" charset="0"/>
              </a:rPr>
              <a:t>Senate cancelling first half of August recess to work on nominations and other priorities</a:t>
            </a:r>
          </a:p>
          <a:p>
            <a:pPr>
              <a:spcBef>
                <a:spcPct val="0"/>
              </a:spcBef>
              <a:buFont typeface="Arial" panose="020B0604020202020204" pitchFamily="34" charset="0"/>
              <a:buChar char="•"/>
              <a:defRPr/>
            </a:pPr>
            <a:r>
              <a:rPr lang="en-US" altLang="en-US" sz="3000" dirty="0">
                <a:solidFill>
                  <a:schemeClr val="tx2"/>
                </a:solidFill>
                <a:latin typeface="Times New Roman" pitchFamily="18" charset="0"/>
                <a:cs typeface="Times New Roman" pitchFamily="18" charset="0"/>
              </a:rPr>
              <a:t>House looking to pass </a:t>
            </a:r>
            <a:r>
              <a:rPr lang="en-US" altLang="en-US" sz="3000" dirty="0" err="1">
                <a:solidFill>
                  <a:schemeClr val="tx2"/>
                </a:solidFill>
                <a:latin typeface="Times New Roman" pitchFamily="18" charset="0"/>
                <a:cs typeface="Times New Roman" pitchFamily="18" charset="0"/>
              </a:rPr>
              <a:t>approps</a:t>
            </a:r>
            <a:r>
              <a:rPr lang="en-US" altLang="en-US" sz="3000" dirty="0">
                <a:solidFill>
                  <a:schemeClr val="tx2"/>
                </a:solidFill>
                <a:latin typeface="Times New Roman" pitchFamily="18" charset="0"/>
                <a:cs typeface="Times New Roman" pitchFamily="18" charset="0"/>
              </a:rPr>
              <a:t> bills via minibus</a:t>
            </a:r>
          </a:p>
          <a:p>
            <a:pPr lvl="1">
              <a:spcBef>
                <a:spcPct val="0"/>
              </a:spcBef>
              <a:buFont typeface="Courier New" panose="02070309020205020404" pitchFamily="49" charset="0"/>
              <a:buChar char="o"/>
              <a:defRPr/>
            </a:pPr>
            <a:r>
              <a:rPr lang="en-US" altLang="en-US" sz="2600" dirty="0">
                <a:solidFill>
                  <a:schemeClr val="tx2"/>
                </a:solidFill>
                <a:latin typeface="Times New Roman" pitchFamily="18" charset="0"/>
                <a:cs typeface="Times New Roman" pitchFamily="18" charset="0"/>
              </a:rPr>
              <a:t>1</a:t>
            </a:r>
            <a:r>
              <a:rPr lang="en-US" altLang="en-US" sz="2600" baseline="30000" dirty="0">
                <a:solidFill>
                  <a:schemeClr val="tx2"/>
                </a:solidFill>
                <a:latin typeface="Times New Roman" pitchFamily="18" charset="0"/>
                <a:cs typeface="Times New Roman" pitchFamily="18" charset="0"/>
              </a:rPr>
              <a:t>st</a:t>
            </a:r>
            <a:r>
              <a:rPr lang="en-US" altLang="en-US" sz="2600" dirty="0">
                <a:solidFill>
                  <a:schemeClr val="tx2"/>
                </a:solidFill>
                <a:latin typeface="Times New Roman" pitchFamily="18" charset="0"/>
                <a:cs typeface="Times New Roman" pitchFamily="18" charset="0"/>
              </a:rPr>
              <a:t> minibus (Legislative, Military Construction and Energy &amp; Water) in conference</a:t>
            </a:r>
          </a:p>
          <a:p>
            <a:pPr lvl="1">
              <a:spcBef>
                <a:spcPct val="0"/>
              </a:spcBef>
              <a:buFont typeface="Courier New" panose="02070309020205020404" pitchFamily="49" charset="0"/>
              <a:buChar char="o"/>
              <a:defRPr/>
            </a:pPr>
            <a:r>
              <a:rPr lang="en-US" altLang="en-US" sz="2600" dirty="0">
                <a:solidFill>
                  <a:schemeClr val="tx2"/>
                </a:solidFill>
                <a:latin typeface="Times New Roman" pitchFamily="18" charset="0"/>
                <a:cs typeface="Times New Roman" pitchFamily="18" charset="0"/>
              </a:rPr>
              <a:t>2</a:t>
            </a:r>
            <a:r>
              <a:rPr lang="en-US" altLang="en-US" sz="2600" baseline="30000" dirty="0">
                <a:solidFill>
                  <a:schemeClr val="tx2"/>
                </a:solidFill>
                <a:latin typeface="Times New Roman" pitchFamily="18" charset="0"/>
                <a:cs typeface="Times New Roman" pitchFamily="18" charset="0"/>
              </a:rPr>
              <a:t>nd</a:t>
            </a:r>
            <a:r>
              <a:rPr lang="en-US" altLang="en-US" sz="2600" dirty="0">
                <a:solidFill>
                  <a:schemeClr val="tx2"/>
                </a:solidFill>
                <a:latin typeface="Times New Roman" pitchFamily="18" charset="0"/>
                <a:cs typeface="Times New Roman" pitchFamily="18" charset="0"/>
              </a:rPr>
              <a:t> minibus (Interior and Financial Services) on the House floor this week.  Senate will add Ag &amp; Transportation next week</a:t>
            </a:r>
          </a:p>
        </p:txBody>
      </p:sp>
    </p:spTree>
    <p:extLst>
      <p:ext uri="{BB962C8B-B14F-4D97-AF65-F5344CB8AC3E}">
        <p14:creationId xmlns:p14="http://schemas.microsoft.com/office/powerpoint/2010/main" val="3181222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B1F85-DE56-41E1-B3FB-3BDFAD00821F}"/>
              </a:ext>
            </a:extLst>
          </p:cNvPr>
          <p:cNvSpPr>
            <a:spLocks noGrp="1"/>
          </p:cNvSpPr>
          <p:nvPr>
            <p:ph type="title"/>
          </p:nvPr>
        </p:nvSpPr>
        <p:spPr/>
        <p:txBody>
          <a:bodyPr/>
          <a:lstStyle/>
          <a:p>
            <a:r>
              <a:rPr lang="en-US" dirty="0"/>
              <a:t>Strategic </a:t>
            </a:r>
            <a:r>
              <a:rPr lang="en-US" dirty="0">
                <a:solidFill>
                  <a:schemeClr val="accent1">
                    <a:lumMod val="50000"/>
                  </a:schemeClr>
                </a:solidFill>
              </a:rPr>
              <a:t>Realignment</a:t>
            </a:r>
          </a:p>
        </p:txBody>
      </p:sp>
      <p:sp>
        <p:nvSpPr>
          <p:cNvPr id="3" name="Content Placeholder 2">
            <a:extLst>
              <a:ext uri="{FF2B5EF4-FFF2-40B4-BE49-F238E27FC236}">
                <a16:creationId xmlns:a16="http://schemas.microsoft.com/office/drawing/2014/main" id="{98B3F155-0FDF-46EB-B50F-87858AF86A69}"/>
              </a:ext>
            </a:extLst>
          </p:cNvPr>
          <p:cNvSpPr>
            <a:spLocks noGrp="1"/>
          </p:cNvSpPr>
          <p:nvPr>
            <p:ph idx="1"/>
          </p:nvPr>
        </p:nvSpPr>
        <p:spPr/>
        <p:txBody>
          <a:bodyPr/>
          <a:lstStyle/>
          <a:p>
            <a:r>
              <a:rPr lang="en-US" dirty="0"/>
              <a:t>Line Consolidation</a:t>
            </a:r>
          </a:p>
          <a:p>
            <a:r>
              <a:rPr lang="en-US" dirty="0"/>
              <a:t>Simplify NIFA Budget</a:t>
            </a:r>
          </a:p>
          <a:p>
            <a:r>
              <a:rPr lang="en-US" dirty="0"/>
              <a:t>More acceptable to appropriators</a:t>
            </a:r>
          </a:p>
          <a:p>
            <a:r>
              <a:rPr lang="en-US" dirty="0"/>
              <a:t>More effective advocacy</a:t>
            </a:r>
          </a:p>
          <a:p>
            <a:r>
              <a:rPr lang="en-US" dirty="0"/>
              <a:t>All Sections </a:t>
            </a:r>
            <a:r>
              <a:rPr lang="en-US" dirty="0">
                <a:solidFill>
                  <a:schemeClr val="tx2"/>
                </a:solidFill>
              </a:rPr>
              <a:t>Making</a:t>
            </a:r>
            <a:r>
              <a:rPr lang="en-US" dirty="0"/>
              <a:t> the Ask</a:t>
            </a:r>
          </a:p>
        </p:txBody>
      </p:sp>
    </p:spTree>
    <p:extLst>
      <p:ext uri="{BB962C8B-B14F-4D97-AF65-F5344CB8AC3E}">
        <p14:creationId xmlns:p14="http://schemas.microsoft.com/office/powerpoint/2010/main" val="1388544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EBEAA1-513C-461A-BF8B-E8A3FFAB366B}"/>
              </a:ext>
            </a:extLst>
          </p:cNvPr>
          <p:cNvSpPr>
            <a:spLocks noGrp="1"/>
          </p:cNvSpPr>
          <p:nvPr>
            <p:ph idx="1"/>
          </p:nvPr>
        </p:nvSpPr>
        <p:spPr>
          <a:xfrm>
            <a:off x="457200" y="304800"/>
            <a:ext cx="8229600" cy="5821363"/>
          </a:xfrm>
        </p:spPr>
        <p:txBody>
          <a:bodyPr>
            <a:normAutofit/>
          </a:bodyPr>
          <a:lstStyle/>
          <a:p>
            <a:r>
              <a:rPr lang="en-US" sz="2800" dirty="0"/>
              <a:t>The following three pages are illustrative of the current approach.  Containing details from the FY2019 House Ag Appropriations Bill and Report, specifically the Research and Education Activities account.  The Extension and Integrated Activities accounts are similar in structure.</a:t>
            </a:r>
          </a:p>
          <a:p>
            <a:pPr lvl="1"/>
            <a:r>
              <a:rPr lang="en-US" sz="2400" dirty="0"/>
              <a:t>First page of R&amp;EA report and congressional direction on NIFA consolidation report</a:t>
            </a:r>
          </a:p>
          <a:p>
            <a:pPr lvl="1"/>
            <a:r>
              <a:rPr lang="en-US" sz="2400" dirty="0"/>
              <a:t>Research and Education Activities Report Table</a:t>
            </a:r>
          </a:p>
          <a:p>
            <a:pPr lvl="1"/>
            <a:r>
              <a:rPr lang="en-US" sz="2400" dirty="0"/>
              <a:t>Research and Education Activities Bill Language</a:t>
            </a:r>
          </a:p>
          <a:p>
            <a:pPr lvl="1"/>
            <a:endParaRPr lang="en-US" dirty="0"/>
          </a:p>
          <a:p>
            <a:pPr lvl="1"/>
            <a:endParaRPr lang="en-US" dirty="0"/>
          </a:p>
        </p:txBody>
      </p:sp>
    </p:spTree>
    <p:extLst>
      <p:ext uri="{BB962C8B-B14F-4D97-AF65-F5344CB8AC3E}">
        <p14:creationId xmlns:p14="http://schemas.microsoft.com/office/powerpoint/2010/main" val="1905127812"/>
      </p:ext>
    </p:extLst>
  </p:cSld>
  <p:clrMapOvr>
    <a:masterClrMapping/>
  </p:clrMapOvr>
</p:sld>
</file>

<file path=ppt/theme/theme1.xml><?xml version="1.0" encoding="utf-8"?>
<a:theme xmlns:a="http://schemas.openxmlformats.org/drawingml/2006/main" name="1_Office Theme">
  <a:themeElements>
    <a:clrScheme name="Custom 2">
      <a:dk1>
        <a:sysClr val="windowText" lastClr="000000"/>
      </a:dk1>
      <a:lt1>
        <a:sysClr val="window" lastClr="FFFFFF"/>
      </a:lt1>
      <a:dk2>
        <a:srgbClr val="003A62"/>
      </a:dk2>
      <a:lt2>
        <a:srgbClr val="7D716D"/>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6512</TotalTime>
  <Words>1356</Words>
  <Application>Microsoft Office PowerPoint</Application>
  <PresentationFormat>On-screen Show (4:3)</PresentationFormat>
  <Paragraphs>345</Paragraphs>
  <Slides>22</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Courier New</vt:lpstr>
      <vt:lpstr>FreightSans Pro Book</vt:lpstr>
      <vt:lpstr>Georgia</vt:lpstr>
      <vt:lpstr>Kalinga</vt:lpstr>
      <vt:lpstr>Times New Roman</vt:lpstr>
      <vt:lpstr>Wingdings</vt:lpstr>
      <vt:lpstr>1_Office Theme</vt:lpstr>
      <vt:lpstr>PowerPoint Presentation</vt:lpstr>
      <vt:lpstr>Overview</vt:lpstr>
      <vt:lpstr>FY 2019 Appropriations</vt:lpstr>
      <vt:lpstr>FY 2018 Approach </vt:lpstr>
      <vt:lpstr>PowerPoint Presentation</vt:lpstr>
      <vt:lpstr>PowerPoint Presentation</vt:lpstr>
      <vt:lpstr>PowerPoint Presentation</vt:lpstr>
      <vt:lpstr>Strategic Realignment</vt:lpstr>
      <vt:lpstr>PowerPoint Presentation</vt:lpstr>
      <vt:lpstr>PowerPoint Presentation</vt:lpstr>
      <vt:lpstr>PowerPoint Presentation</vt:lpstr>
      <vt:lpstr>PowerPoint Presentation</vt:lpstr>
      <vt:lpstr>CLP Priorities Update</vt:lpstr>
      <vt:lpstr>Farm Bill</vt:lpstr>
      <vt:lpstr>Farm Bill</vt:lpstr>
      <vt:lpstr>Farm Bill</vt:lpstr>
      <vt:lpstr>CMC Advocacy Effort</vt:lpstr>
      <vt:lpstr>   Communications and Marketing Project (CMP)</vt:lpstr>
      <vt:lpstr>   Accomplishments</vt:lpstr>
      <vt:lpstr>   Accomplishments</vt:lpstr>
      <vt:lpstr>   Future Goals</vt:lpstr>
      <vt:lpstr>Questions?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&amp; Capabilities Overview</dc:title>
  <dc:creator>Madeleine Cantrel</dc:creator>
  <cp:lastModifiedBy>Eric Young</cp:lastModifiedBy>
  <cp:revision>294</cp:revision>
  <cp:lastPrinted>2017-01-05T22:38:37Z</cp:lastPrinted>
  <dcterms:created xsi:type="dcterms:W3CDTF">2015-12-02T00:20:45Z</dcterms:created>
  <dcterms:modified xsi:type="dcterms:W3CDTF">2018-07-20T17:17:37Z</dcterms:modified>
</cp:coreProperties>
</file>