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1" r:id="rId6"/>
    <p:sldId id="259" r:id="rId7"/>
    <p:sldId id="267" r:id="rId8"/>
    <p:sldId id="264" r:id="rId9"/>
    <p:sldId id="266" r:id="rId10"/>
    <p:sldId id="263" r:id="rId11"/>
    <p:sldId id="269" r:id="rId12"/>
    <p:sldId id="270" r:id="rId13"/>
    <p:sldId id="271" r:id="rId14"/>
    <p:sldId id="274" r:id="rId15"/>
    <p:sldId id="275" r:id="rId16"/>
    <p:sldId id="276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6D6D-AC5B-1D01-8BD2-0BB3032D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B1D8E-5002-97B4-07D5-8DF11C9D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86E9-28A7-FCBC-49C9-DD0EA581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27AE-344D-02C0-4587-7C886C5B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23051-034D-C7B6-2F63-BD08FDA5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7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6EF8-2BC2-A127-B459-78054D82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0744B-6942-45E9-8962-91869F4CD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14DA7-665A-E7B6-C16B-DF1B2240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0A64-9094-F764-862D-5C59BEE7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A89C-BF23-27FD-F37E-D4B2A41C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D792E-FFDC-0630-6350-80EFE0E4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33625-EB09-9A59-EF54-54060C6DB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90555-C5F0-FF4B-325A-51758FA7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B55F-61E6-17B7-1BE2-75E44A22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424A-7E37-8AD8-059E-74B093AE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7661-15E1-87D8-3EE0-1F1BF2B4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C1BF-DC89-5FCD-0DEB-0F4981D3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2FC2-776B-5D07-9D16-3598C4E5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B1DF-D873-718D-AA78-72B3C6B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AF95-F9E4-736F-BFF7-1B25023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B6B1-7EC7-AD86-A184-FF352B1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8DE03-4DE2-D44D-3D40-148852DF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5397-5B31-9D8B-FC26-A075E97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4369D-0604-84E2-2B73-EE711126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CA20-D591-6488-6663-FA89683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D2BC-4300-F35C-E9D6-4D27C97F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FF89-FAE5-82D4-148B-783716A6C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9B670-CFE9-31ED-6562-C2C97B86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79900-58EE-2711-CF92-964CA017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8BB1E-F1B2-F0F9-0963-65B143F5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35F9D-1176-33C3-BD73-2E63DDB4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2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80A4-F657-5F9E-7E7B-7BCFC83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8607-67CC-6F60-79B6-2B75EDA2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EDACB-4884-41ED-D16E-E7B78C2D5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031F1-CFCD-4B2B-30D8-B6719D48C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7FF69-2267-AFB0-D887-B6B078754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56522-A6C2-C2B2-B2FF-34CCF793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02FF0-106A-D30F-4A5D-8F842584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3D713-377A-6ECF-A142-5BE46486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74B2-97FE-0DC9-824D-F37C821D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B86D-BDD4-F23D-9A3A-D9748635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15CF2-D49E-7683-9C04-0CA1B953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A1C27-4E89-530D-D903-78DAFB05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99A87-35F2-B107-7C5D-260E70A1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C9AA6-BED7-3435-8D3D-29134FA0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174E5-D5F0-59DD-930E-BF13AC84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F4A-0275-FB38-5A9E-D2CC60A4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B29EB-C3AD-46C0-75D5-F496212F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1B556-ADC7-AE27-3FE4-253995BB6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6A283-D845-E835-1F98-7EF0F056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247E9-95EB-7BCC-4F7A-8F9F7756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57F4D-D4D5-3F27-1B8E-D409BAB8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872D-C6F5-A678-3D39-AB6FD8E2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8C80E-8ABA-CEA7-17B7-958597A69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7D8A9-0FC1-7643-834C-67FECA7F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5B1FD-3873-8851-4694-9F151A09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616F4-E768-A8FF-98A6-7F6EC42D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9BD83-1BE7-EDC3-68D5-9F668F4A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C736A-5297-AA7A-F58F-9DAE6B71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7527B-9A5F-13A5-28C0-6FA86B22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8752-0286-CE99-BC31-4BDCC62C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DAB-3BE7-6640-AC0B-AFF60611DE51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4981-BC84-8A41-9CA5-335BC8FAA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36A4-F58A-8A76-2125-66446B7D7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1EED-6841-C247-AE5A-D2A485029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FB1239-42E7-04D0-4C99-7BF4E421F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>
                <a:solidFill>
                  <a:schemeClr val="bg1"/>
                </a:solidFill>
              </a:rPr>
              <a:t>Addressing the Impacts of Climate Change on Agriculture and Forestry in the Southern Region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875D21-C8A7-0B6A-1FBA-670D776F3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Southern Mini Land-grant Meeting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ea typeface="Times New Roman" panose="02020603050405020304" pitchFamily="18" charset="0"/>
              </a:rPr>
              <a:t>College Station, Texas</a:t>
            </a:r>
            <a:endParaRPr lang="en-US" sz="17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Wednesday, May 18, 2022</a:t>
            </a:r>
            <a:endParaRPr lang="en-US" sz="17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100" b="1" i="0" dirty="0">
                <a:effectLst/>
                <a:latin typeface="Tofino"/>
              </a:rPr>
              <a:t>Climate variability and change: outlook, issues, and challenges to the Southern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i="0" dirty="0">
                <a:effectLst/>
              </a:rPr>
              <a:t>Pam Knox </a:t>
            </a:r>
            <a:r>
              <a:rPr lang="en-US" sz="2400" b="0" i="0" dirty="0">
                <a:effectLst/>
              </a:rPr>
              <a:t>– Senior Public Service Associate - Director UGA Weather Network and Agricultural Climatologist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linkages between climate and agriculture in a world that is warming provide opportunities for innovation as well as challenges to existing production for farmers and ranchers in the southern United States.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ofino"/>
            </a:endParaRPr>
          </a:p>
        </p:txBody>
      </p:sp>
      <p:pic>
        <p:nvPicPr>
          <p:cNvPr id="2050" name="Picture 2" descr="2022 Public Service &amp; Outreach Awards - UGA Today">
            <a:extLst>
              <a:ext uri="{FF2B5EF4-FFF2-40B4-BE49-F238E27FC236}">
                <a16:creationId xmlns:a16="http://schemas.microsoft.com/office/drawing/2014/main" id="{9F40EC36-D721-E4E7-5C96-C98F4EE45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r="2" b="2136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1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Autofit/>
          </a:bodyPr>
          <a:lstStyle/>
          <a:p>
            <a:r>
              <a:rPr lang="en-US" sz="3600" b="1" i="0" dirty="0">
                <a:effectLst/>
                <a:latin typeface="Tofino"/>
              </a:rPr>
              <a:t>Environmental equity and the impact of climate change on black-owned farms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33" y="2587135"/>
            <a:ext cx="6015897" cy="38448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Clarence Bunch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– AgNR Program Leader, Prairie View A&amp;M University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Effective solutions will be presented addressing how climate change disproportionately affects the technological and economic advancement of minority communities.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2" descr="Contact Us - College of Agriculture and Human Sciences">
            <a:extLst>
              <a:ext uri="{FF2B5EF4-FFF2-40B4-BE49-F238E27FC236}">
                <a16:creationId xmlns:a16="http://schemas.microsoft.com/office/drawing/2014/main" id="{EEB48856-6510-6065-3AF3-65E9FD040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/>
          <a:stretch/>
        </p:blipFill>
        <p:spPr bwMode="auto"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0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 i="0" dirty="0">
                <a:effectLst/>
                <a:latin typeface="Tofino"/>
              </a:rPr>
              <a:t>Strategies for crop adaptation to climate change in the Southern region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effectLst/>
                <a:ea typeface="Calibri" panose="020F0502020204030204" pitchFamily="34" charset="0"/>
              </a:rPr>
              <a:t>Rebecca McCulley</a:t>
            </a:r>
            <a:r>
              <a:rPr lang="en-US" sz="2200" dirty="0">
                <a:effectLst/>
                <a:ea typeface="Calibri" panose="020F0502020204030204" pitchFamily="34" charset="0"/>
              </a:rPr>
              <a:t> – Chair Plant and Soil Sciences Department, University of Kentucky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2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Common strategies for climate change adaptation across commodity groups and opportunities therein will be highlighted, using an example of temperate zone pasture responses to warming and altered rainfall.</a:t>
            </a:r>
          </a:p>
        </p:txBody>
      </p:sp>
      <p:pic>
        <p:nvPicPr>
          <p:cNvPr id="5122" name="Picture 2" descr="Rebecca McCulley | Plant and Soil Sciences">
            <a:extLst>
              <a:ext uri="{FF2B5EF4-FFF2-40B4-BE49-F238E27FC236}">
                <a16:creationId xmlns:a16="http://schemas.microsoft.com/office/drawing/2014/main" id="{72104115-AF76-72A5-C4CF-2D820AD1A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b="2871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4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700" b="1" i="0" dirty="0">
                <a:solidFill>
                  <a:srgbClr val="002060"/>
                </a:solidFill>
                <a:effectLst/>
              </a:rPr>
              <a:t>Regional opportunities for addressing climate change through NIFA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effectLst/>
                <a:ea typeface="Times New Roman" panose="02020603050405020304" pitchFamily="18" charset="0"/>
              </a:rPr>
              <a:t>Kevin Kephart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– Deputy Director, Institute of Bioenergy, Climate, and Environment at USDA NIFA</a:t>
            </a:r>
          </a:p>
          <a:p>
            <a:pPr marL="0" marR="0">
              <a:spcBef>
                <a:spcPts val="0"/>
              </a:spcBef>
              <a:spcAft>
                <a:spcPts val="72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The administration’s priorities for climate have regional and national impacts that can be addressed by Southern Land-grant Universities through climate-related opportunities in AFRI and other programs.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E25CA-07A6-48F0-4F00-68240C33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2" r="6982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420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B821-E8BC-0204-2060-4BB61821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87" y="2341070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Questions and Audience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134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+mn-cs"/>
              </a:rPr>
              <a:t>Thank you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69301" cy="416333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3600" b="1" dirty="0">
                <a:ea typeface="Times New Roman" panose="02020603050405020304" pitchFamily="18" charset="0"/>
              </a:rPr>
              <a:t>Gary Thompson,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Executive Director of Southern Association of Agricultural Experiment Station Directors</a:t>
            </a:r>
          </a:p>
          <a:p>
            <a:pPr marL="466725" marR="0">
              <a:spcBef>
                <a:spcPts val="0"/>
              </a:spcBef>
              <a:spcAft>
                <a:spcPts val="720"/>
              </a:spcAft>
            </a:pPr>
            <a:r>
              <a:rPr lang="en-US" dirty="0">
                <a:ea typeface="Times New Roman" panose="02020603050405020304" pitchFamily="18" charset="0"/>
              </a:rPr>
              <a:t>Behind the scene effort in conceiving, planning and organizing this session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Executive Director of Southern Association of Agricultural Experiment  Station Directors to Speak | University of Arkansas">
            <a:extLst>
              <a:ext uri="{FF2B5EF4-FFF2-40B4-BE49-F238E27FC236}">
                <a16:creationId xmlns:a16="http://schemas.microsoft.com/office/drawing/2014/main" id="{74655E63-1C22-ED4C-F563-F74258582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r="-3" b="38429"/>
          <a:stretch/>
        </p:blipFill>
        <p:spPr bwMode="auto"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35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951FCC-7516-CD0F-6395-02EF674A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58" name="Graphic 32" descr="Handshake">
            <a:extLst>
              <a:ext uri="{FF2B5EF4-FFF2-40B4-BE49-F238E27FC236}">
                <a16:creationId xmlns:a16="http://schemas.microsoft.com/office/drawing/2014/main" id="{4BD0094C-A677-EB49-86A7-C897B346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9" name="Group 3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60" name="Freeform: Shape 40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38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AD1E1-F63B-7E75-AA6B-853601F3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Panel Moderator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69F0E4-FF84-B4FC-DC44-91574C2BB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36" y="3117273"/>
            <a:ext cx="5813579" cy="3006435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b="1" dirty="0">
                <a:effectLst/>
              </a:rPr>
              <a:t>Ali Fares</a:t>
            </a:r>
            <a:r>
              <a:rPr lang="en-US" dirty="0">
                <a:effectLst/>
              </a:rPr>
              <a:t> – Endowed Professor of Water Security and Water-Energy-Food Nexus, Prairie View A&amp;M University</a:t>
            </a:r>
          </a:p>
          <a:p>
            <a:endParaRPr lang="en-US" dirty="0"/>
          </a:p>
        </p:txBody>
      </p:sp>
      <p:pic>
        <p:nvPicPr>
          <p:cNvPr id="8" name="Content Placeholder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886F4A4-1A68-19D8-7F84-39E9ADF801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518" r="738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35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Status of agriculture and agriculture-related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In 2015, U.S. farms contributed $136.7 billion to the economy, accounting for 0.76% of gross domestic product (GDP) and 2.6 million jobs</a:t>
            </a:r>
          </a:p>
          <a:p>
            <a:pPr marL="466725"/>
            <a:r>
              <a:rPr lang="en-US" sz="2400" dirty="0">
                <a:cs typeface="Times New Roman" panose="02020603050405020304" pitchFamily="18" charset="0"/>
              </a:rPr>
              <a:t>~1/2 of the farm revenue comes from livestock production</a:t>
            </a:r>
          </a:p>
          <a:p>
            <a:pPr marL="466725"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Other agriculture- and food-related value-added sectors </a:t>
            </a:r>
          </a:p>
          <a:p>
            <a:pPr marL="1038225" lvl="1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4.74% ($855 billion) of GDP and 21 million jobs (11.1% employment)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Agricultural production relies heavily on lands, water, and other natural resources</a:t>
            </a:r>
          </a:p>
          <a:p>
            <a:pPr marL="466725"/>
            <a:r>
              <a:rPr lang="en-US" sz="2400" dirty="0">
                <a:cs typeface="Times New Roman" panose="02020603050405020304" pitchFamily="18" charset="0"/>
              </a:rPr>
              <a:t>Natural resource bases are affected continually by agricultural production practices and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7299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16467C-A206-EB81-ED7F-49904594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Status of agriculture and agriculture-related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3A24-C697-72E0-1177-D2EF2A49D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67694"/>
            <a:ext cx="10292255" cy="49903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Climate change risks depend on the rate and severity of the changes and the ability of producers to adapt to changes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Financial risks depend on food prices, local-to-global trade, and changes in production and consumption patterns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Rapid price increases for basic food commodities due to production losses are being experienced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Disrupting agricultural production in countries that are major commodity exporters affect the sector on a global scale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Food security is likely to become an even greater challenge...need to feed a projected 9.8 billion people by 2050</a:t>
            </a:r>
          </a:p>
        </p:txBody>
      </p:sp>
    </p:spTree>
    <p:extLst>
      <p:ext uri="{BB962C8B-B14F-4D97-AF65-F5344CB8AC3E}">
        <p14:creationId xmlns:p14="http://schemas.microsoft.com/office/powerpoint/2010/main" val="34253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040521" cy="1481328"/>
          </a:xfrm>
        </p:spPr>
        <p:txBody>
          <a:bodyPr anchor="b">
            <a:noAutofit/>
          </a:bodyPr>
          <a:lstStyle/>
          <a:p>
            <a:r>
              <a:rPr lang="en-US" sz="3600" b="1" i="0" dirty="0">
                <a:effectLst/>
              </a:rPr>
              <a:t>Status of agriculture and agriculture-related sectors</a:t>
            </a:r>
            <a:endParaRPr lang="en-US" sz="3600" b="1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642616"/>
            <a:ext cx="4818888" cy="395761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Any change in the climate poses a major challenge to agriculture through: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increased rates of crop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reduced livestock productivity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altered rates of pressure from pests, weeds, and diseases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Rural communities are particularly vulnerable to agricultural volatility related to climate</a:t>
            </a:r>
          </a:p>
        </p:txBody>
      </p:sp>
      <p:pic>
        <p:nvPicPr>
          <p:cNvPr id="4" name="Picture 2" descr="Chart&#10;&#10;Description automatically generated">
            <a:extLst>
              <a:ext uri="{FF2B5EF4-FFF2-40B4-BE49-F238E27FC236}">
                <a16:creationId xmlns:a16="http://schemas.microsoft.com/office/drawing/2014/main" id="{EB468983-A44F-FEB3-107E-A3FC04F6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518361"/>
            <a:ext cx="5458968" cy="38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16467C-A206-EB81-ED7F-49904594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Status of agriculture and agriculture-related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3A24-C697-72E0-1177-D2EF2A49D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350" y="1867693"/>
            <a:ext cx="5634038" cy="45004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Crop and livestock production in certain regions will be adversely impacted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dirty="0">
                <a:solidFill>
                  <a:srgbClr val="FF0000"/>
                </a:solidFill>
              </a:rPr>
              <a:t>Direct effects </a:t>
            </a:r>
            <a:r>
              <a:rPr lang="en-US" dirty="0">
                <a:solidFill>
                  <a:srgbClr val="000000"/>
                </a:solidFill>
              </a:rPr>
              <a:t>- temperature increases; changes in rainfall patterns; frequent flooding; and drought 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dirty="0">
                <a:solidFill>
                  <a:srgbClr val="FF0000"/>
                </a:solidFill>
              </a:rPr>
              <a:t>Indirect effects</a:t>
            </a:r>
            <a:r>
              <a:rPr lang="en-US" dirty="0">
                <a:solidFill>
                  <a:srgbClr val="000000"/>
                </a:solidFill>
              </a:rPr>
              <a:t> - increased weed, pest, and disease pressures; reduced crop and forage production and quality; and damage to infrastructure</a:t>
            </a:r>
          </a:p>
        </p:txBody>
      </p:sp>
      <p:pic>
        <p:nvPicPr>
          <p:cNvPr id="15" name="Picture 2" descr="Climate Change to Impact Pest Control in Coming Decades, Rentokil Steritech Reports">
            <a:extLst>
              <a:ext uri="{FF2B5EF4-FFF2-40B4-BE49-F238E27FC236}">
                <a16:creationId xmlns:a16="http://schemas.microsoft.com/office/drawing/2014/main" id="{9ECF644D-1D03-DA3B-89BB-6603352C4B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65" y="2360645"/>
            <a:ext cx="6187232" cy="34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6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988E-7776-D4D0-5DE9-8DBB75C7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</a:rPr>
              <a:t>Status of agriculture and agriculture-related sectors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EC16-D1B7-235C-5F48-F9A5809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09513" cy="51259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 ability of producers to adapt to climate change through planting decisions, farming practices, and use of technology can reduce its negative impact on production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Agriculture accounted for about 9% U.S. total GHG emissions in 2015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reducing emissions in the sector could have a significant impact on total U.S. emissions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000000"/>
                </a:solidFill>
              </a:rPr>
              <a:t>one of the few sectors with the potential for significant increases in carbon sequestration to offset GHG emissions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Direction of these effects depends on the type of agricultural practices </a:t>
            </a:r>
          </a:p>
        </p:txBody>
      </p:sp>
    </p:spTree>
    <p:extLst>
      <p:ext uri="{BB962C8B-B14F-4D97-AF65-F5344CB8AC3E}">
        <p14:creationId xmlns:p14="http://schemas.microsoft.com/office/powerpoint/2010/main" val="225350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AA91-3473-D4DB-51A3-246288D9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Session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591A-0118-D43E-1036-7F2A7130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174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The South will face some of the biggest challenges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...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challenges that will affect rural and urban communities throughout the 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outhern region</a:t>
            </a:r>
          </a:p>
          <a:p>
            <a:pPr marL="922338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iverse geographic and climatic characteristics</a:t>
            </a:r>
          </a:p>
          <a:p>
            <a:pPr marL="922338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aried animal and crop production systems</a:t>
            </a:r>
          </a:p>
          <a:p>
            <a:pPr marL="922338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ast coastal areas and working forests</a:t>
            </a:r>
          </a:p>
          <a:p>
            <a:pPr marL="400050" indent="-227013"/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Innovative strategies to discover, adopt, and communicate solutions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anel of experts </a:t>
            </a:r>
            <a:r>
              <a:rPr lang="en-US">
                <a:solidFill>
                  <a:srgbClr val="002060"/>
                </a:solidFill>
                <a:ea typeface="Times New Roman" panose="02020603050405020304" pitchFamily="18" charset="0"/>
              </a:rPr>
              <a:t>will</a:t>
            </a:r>
            <a:r>
              <a:rPr lang="en-US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discuss 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key issues to better understand the challenges we face as a region and how regional priorities affect the national agenda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B821-E8BC-0204-2060-4BB61821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Panel 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0824-F499-D79D-447A-0C3EED76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6" y="1489293"/>
            <a:ext cx="11049000" cy="486946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Climate variability and change: outlook, issues, and challenges to the Southern region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Pam Knox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Senior Public Service Associate - Director UGA Weather Network and Agricultural Climatologist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Environmental equity and the impact of climate change on black-owned farms</a:t>
            </a:r>
            <a:endParaRPr lang="en-US" sz="24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Clarence Bunch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AgNR Program Leader, Prairie View A&amp;M University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Strategies for crop adaptation to climate change in the Southern region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Rebecca McCulley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– Chair Plant and Soil Sciences Department, University of Kentucky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Regional opportunities for addressing climate change through NIFA programs</a:t>
            </a:r>
            <a:endParaRPr lang="en-US" sz="24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Kevin Kephart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Deputy Director, Institute of Bioenergy, Climate, and Environment at USDA NIFA</a:t>
            </a:r>
          </a:p>
        </p:txBody>
      </p:sp>
    </p:spTree>
    <p:extLst>
      <p:ext uri="{BB962C8B-B14F-4D97-AF65-F5344CB8AC3E}">
        <p14:creationId xmlns:p14="http://schemas.microsoft.com/office/powerpoint/2010/main" val="197333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5b3dc6-defe-4b94-8181-5793db9839c2" xsi:nil="true"/>
    <lcf76f155ced4ddcb4097134ff3c332f xmlns="17154917-83f8-422b-a996-f7a8f0cb9a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E74E9146A0247B5FF68A068319288" ma:contentTypeVersion="16" ma:contentTypeDescription="Create a new document." ma:contentTypeScope="" ma:versionID="74fe83bfe6a6c5e348f0a649af409386">
  <xsd:schema xmlns:xsd="http://www.w3.org/2001/XMLSchema" xmlns:xs="http://www.w3.org/2001/XMLSchema" xmlns:p="http://schemas.microsoft.com/office/2006/metadata/properties" xmlns:ns2="17154917-83f8-422b-a996-f7a8f0cb9a66" xmlns:ns3="975b3dc6-defe-4b94-8181-5793db9839c2" targetNamespace="http://schemas.microsoft.com/office/2006/metadata/properties" ma:root="true" ma:fieldsID="ad345d6e6daa3e05648ba149b3b956f1" ns2:_="" ns3:_="">
    <xsd:import namespace="17154917-83f8-422b-a996-f7a8f0cb9a66"/>
    <xsd:import namespace="975b3dc6-defe-4b94-8181-5793db983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54917-83f8-422b-a996-f7a8f0cb9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3dc6-defe-4b94-8181-5793db983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22e71c-21d5-4597-ae63-b61c918e1d80}" ma:internalName="TaxCatchAll" ma:showField="CatchAllData" ma:web="975b3dc6-defe-4b94-8181-5793db983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ABBE7-92A9-4315-856A-B9DFFEC3D3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2F0BF-50CD-4CA4-9CBA-600291806755}">
  <ds:schemaRefs>
    <ds:schemaRef ds:uri="http://schemas.microsoft.com/office/2006/documentManagement/types"/>
    <ds:schemaRef ds:uri="http://purl.org/dc/elements/1.1/"/>
    <ds:schemaRef ds:uri="855bd781-a419-48dc-9496-0ffa3005f45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C468EE-AEDC-4503-AC89-D15B33F2E030}"/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871</Words>
  <Application>Microsoft Macintosh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Tofino</vt:lpstr>
      <vt:lpstr>Office Theme</vt:lpstr>
      <vt:lpstr>Addressing the Impacts of Climate Change on Agriculture and Forestry in the Southern Region </vt:lpstr>
      <vt:lpstr>Panel Moderator</vt:lpstr>
      <vt:lpstr>Status of agriculture and agriculture-related sectors</vt:lpstr>
      <vt:lpstr>Status of agriculture and agriculture-related sectors</vt:lpstr>
      <vt:lpstr>Status of agriculture and agriculture-related sectors</vt:lpstr>
      <vt:lpstr>Status of agriculture and agriculture-related sectors</vt:lpstr>
      <vt:lpstr>Status of agriculture and agriculture-related sectors</vt:lpstr>
      <vt:lpstr>Session Description</vt:lpstr>
      <vt:lpstr>Panel Presentations</vt:lpstr>
      <vt:lpstr>Climate variability and change: outlook, issues, and challenges to the Southern region</vt:lpstr>
      <vt:lpstr>Environmental equity and the impact of climate change on black-owned farms</vt:lpstr>
      <vt:lpstr>Strategies for crop adaptation to climate change in the Southern region</vt:lpstr>
      <vt:lpstr>Regional opportunities for addressing climate change through NIFA programs</vt:lpstr>
      <vt:lpstr>Questions and Audience Engagement</vt:lpstr>
      <vt:lpstr>Thank you 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Impacts of Climate Change on Agriculture and Forestry in the Southern Region</dc:title>
  <dc:creator>Gary Allen Thompson</dc:creator>
  <cp:lastModifiedBy>Gary Allen Thompson</cp:lastModifiedBy>
  <cp:revision>17</cp:revision>
  <dcterms:created xsi:type="dcterms:W3CDTF">2022-05-09T18:13:37Z</dcterms:created>
  <dcterms:modified xsi:type="dcterms:W3CDTF">2022-05-11T17:56:46Z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0x010100911E74E9146A0247B5FF68A068319288</vt:lpwstr>
  </property>
</Properties>
</file>