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handoutMasterIdLst>
    <p:handoutMasterId r:id="rId29"/>
  </p:handoutMasterIdLst>
  <p:sldIdLst>
    <p:sldId id="259" r:id="rId6"/>
    <p:sldId id="365" r:id="rId7"/>
    <p:sldId id="353" r:id="rId8"/>
    <p:sldId id="437" r:id="rId9"/>
    <p:sldId id="393" r:id="rId10"/>
    <p:sldId id="434" r:id="rId11"/>
    <p:sldId id="454" r:id="rId12"/>
    <p:sldId id="477" r:id="rId13"/>
    <p:sldId id="438" r:id="rId14"/>
    <p:sldId id="478" r:id="rId15"/>
    <p:sldId id="481" r:id="rId16"/>
    <p:sldId id="482" r:id="rId17"/>
    <p:sldId id="486" r:id="rId18"/>
    <p:sldId id="479" r:id="rId19"/>
    <p:sldId id="483" r:id="rId20"/>
    <p:sldId id="484" r:id="rId21"/>
    <p:sldId id="485" r:id="rId22"/>
    <p:sldId id="396" r:id="rId23"/>
    <p:sldId id="474" r:id="rId24"/>
    <p:sldId id="487" r:id="rId25"/>
    <p:sldId id="488" r:id="rId26"/>
    <p:sldId id="432"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ia Minden" initials="AM" lastIdx="3" clrIdx="0"/>
  <p:cmAuthor id="1" name="Bruce L. Ahrendsen" initials="BLA" lastIdx="5" clrIdx="1">
    <p:extLst>
      <p:ext uri="{19B8F6BF-5375-455C-9EA6-DF929625EA0E}">
        <p15:presenceInfo xmlns:p15="http://schemas.microsoft.com/office/powerpoint/2012/main" userId="S-1-5-21-2045787901-1262561226-111032338-61394" providerId="AD"/>
      </p:ext>
    </p:extLst>
  </p:cmAuthor>
  <p:cmAuthor id="2" name="Dodson, Charles - FSA, Washington, DC" initials="DC-FWD" lastIdx="17" clrIdx="2">
    <p:extLst>
      <p:ext uri="{19B8F6BF-5375-455C-9EA6-DF929625EA0E}">
        <p15:presenceInfo xmlns:p15="http://schemas.microsoft.com/office/powerpoint/2012/main" userId="S-1-5-21-2443529608-3098792306-3041422421-86435" providerId="AD"/>
      </p:ext>
    </p:extLst>
  </p:cmAuthor>
  <p:cmAuthor id="3" name="Bruce" initials="B" lastIdx="3" clrIdx="3">
    <p:extLst>
      <p:ext uri="{19B8F6BF-5375-455C-9EA6-DF929625EA0E}">
        <p15:presenceInfo xmlns:p15="http://schemas.microsoft.com/office/powerpoint/2012/main" userId="Bru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32" autoAdjust="0"/>
  </p:normalViewPr>
  <p:slideViewPr>
    <p:cSldViewPr>
      <p:cViewPr varScale="1">
        <p:scale>
          <a:sx n="79" d="100"/>
          <a:sy n="79" d="100"/>
        </p:scale>
        <p:origin x="1140" y="5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18"/>
    </p:cViewPr>
  </p:sorterViewPr>
  <p:notesViewPr>
    <p:cSldViewPr>
      <p:cViewPr varScale="1">
        <p:scale>
          <a:sx n="86" d="100"/>
          <a:sy n="86" d="100"/>
        </p:scale>
        <p:origin x="30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32"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TVP!$C$1</c:f>
              <c:strCache>
                <c:ptCount val="1"/>
                <c:pt idx="0">
                  <c:v>Less than $1000</c:v>
                </c:pt>
              </c:strCache>
            </c:strRef>
          </c:tx>
          <c:spPr>
            <a:solidFill>
              <a:schemeClr val="accent1"/>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TVP!$C$2:$C$46</c:f>
              <c:numCache>
                <c:formatCode>0.0</c:formatCode>
                <c:ptCount val="45"/>
                <c:pt idx="1">
                  <c:v>44.266020037188134</c:v>
                </c:pt>
                <c:pt idx="3" formatCode="_(* #,##0.0_);_(* \(#,##0.0\);_(* &quot;-&quot;??_);_(@_)">
                  <c:v>40.57677009564437</c:v>
                </c:pt>
                <c:pt idx="6">
                  <c:v>36.359656802661533</c:v>
                </c:pt>
                <c:pt idx="8" formatCode="General">
                  <c:v>37.587477326504612</c:v>
                </c:pt>
                <c:pt idx="11">
                  <c:v>34.235820895522387</c:v>
                </c:pt>
                <c:pt idx="13" formatCode="General">
                  <c:v>36.421538507650574</c:v>
                </c:pt>
                <c:pt idx="16">
                  <c:v>44.553211764196298</c:v>
                </c:pt>
                <c:pt idx="18" formatCode="General">
                  <c:v>45.921207248438371</c:v>
                </c:pt>
                <c:pt idx="21">
                  <c:v>37.402371998842931</c:v>
                </c:pt>
                <c:pt idx="23" formatCode="General">
                  <c:v>34.894825918762088</c:v>
                </c:pt>
                <c:pt idx="26">
                  <c:v>17.265015269765865</c:v>
                </c:pt>
                <c:pt idx="28" formatCode="General">
                  <c:v>19.747316146936392</c:v>
                </c:pt>
                <c:pt idx="31">
                  <c:v>30.958904109589042</c:v>
                </c:pt>
                <c:pt idx="33" formatCode="General">
                  <c:v>34.029441971927419</c:v>
                </c:pt>
                <c:pt idx="36">
                  <c:v>40.944046355799841</c:v>
                </c:pt>
                <c:pt idx="38" formatCode="General">
                  <c:v>39.385099820705157</c:v>
                </c:pt>
                <c:pt idx="41">
                  <c:v>25.469218397361324</c:v>
                </c:pt>
                <c:pt idx="43" formatCode="General">
                  <c:v>25.438486093950232</c:v>
                </c:pt>
              </c:numCache>
            </c:numRef>
          </c:val>
          <c:extLst>
            <c:ext xmlns:c16="http://schemas.microsoft.com/office/drawing/2014/chart" uri="{C3380CC4-5D6E-409C-BE32-E72D297353CC}">
              <c16:uniqueId val="{00000000-2C4D-4971-9F26-946579670902}"/>
            </c:ext>
          </c:extLst>
        </c:ser>
        <c:ser>
          <c:idx val="1"/>
          <c:order val="1"/>
          <c:tx>
            <c:strRef>
              <c:f>TVP!$D$1</c:f>
              <c:strCache>
                <c:ptCount val="1"/>
                <c:pt idx="0">
                  <c:v>$1,000-$4,999</c:v>
                </c:pt>
              </c:strCache>
            </c:strRef>
          </c:tx>
          <c:spPr>
            <a:solidFill>
              <a:schemeClr val="accent2"/>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TVP!$D$2:$D$46</c:f>
              <c:numCache>
                <c:formatCode>0.0</c:formatCode>
                <c:ptCount val="45"/>
                <c:pt idx="1">
                  <c:v>21.17087114589404</c:v>
                </c:pt>
                <c:pt idx="3" formatCode="_(* #,##0.0_);_(* \(#,##0.0\);_(* &quot;-&quot;??_);_(@_)">
                  <c:v>21.762007693267268</c:v>
                </c:pt>
                <c:pt idx="6">
                  <c:v>23.053880981564401</c:v>
                </c:pt>
                <c:pt idx="8" formatCode="General">
                  <c:v>22.520978867360835</c:v>
                </c:pt>
                <c:pt idx="11">
                  <c:v>23.252238805970148</c:v>
                </c:pt>
                <c:pt idx="13" formatCode="General">
                  <c:v>24.09669249329357</c:v>
                </c:pt>
                <c:pt idx="16">
                  <c:v>21.295534283362933</c:v>
                </c:pt>
                <c:pt idx="18" formatCode="General">
                  <c:v>20.438287257509227</c:v>
                </c:pt>
                <c:pt idx="21">
                  <c:v>27.622215794041075</c:v>
                </c:pt>
                <c:pt idx="23" formatCode="General">
                  <c:v>25.794850096711798</c:v>
                </c:pt>
                <c:pt idx="26">
                  <c:v>17.583983712249747</c:v>
                </c:pt>
                <c:pt idx="28" formatCode="General">
                  <c:v>15.109910173081136</c:v>
                </c:pt>
                <c:pt idx="31">
                  <c:v>22.374429223744293</c:v>
                </c:pt>
                <c:pt idx="33" formatCode="General">
                  <c:v>20.780554604587469</c:v>
                </c:pt>
                <c:pt idx="36">
                  <c:v>21.782218353939886</c:v>
                </c:pt>
                <c:pt idx="38" formatCode="General">
                  <c:v>21.891022510359534</c:v>
                </c:pt>
                <c:pt idx="41">
                  <c:v>16.939438014885752</c:v>
                </c:pt>
                <c:pt idx="43" formatCode="General">
                  <c:v>16.761450353813515</c:v>
                </c:pt>
              </c:numCache>
            </c:numRef>
          </c:val>
          <c:extLst>
            <c:ext xmlns:c16="http://schemas.microsoft.com/office/drawing/2014/chart" uri="{C3380CC4-5D6E-409C-BE32-E72D297353CC}">
              <c16:uniqueId val="{00000001-2C4D-4971-9F26-946579670902}"/>
            </c:ext>
          </c:extLst>
        </c:ser>
        <c:ser>
          <c:idx val="2"/>
          <c:order val="2"/>
          <c:tx>
            <c:strRef>
              <c:f>TVP!$E$1</c:f>
              <c:strCache>
                <c:ptCount val="1"/>
                <c:pt idx="0">
                  <c:v>$5,000-$9,999</c:v>
                </c:pt>
              </c:strCache>
            </c:strRef>
          </c:tx>
          <c:spPr>
            <a:solidFill>
              <a:schemeClr val="accent3"/>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TVP!$E$2:$E$46</c:f>
              <c:numCache>
                <c:formatCode>0.0</c:formatCode>
                <c:ptCount val="45"/>
                <c:pt idx="1">
                  <c:v>10.204187827824494</c:v>
                </c:pt>
                <c:pt idx="3" formatCode="_(* #,##0.0_);_(* \(#,##0.0\);_(* &quot;-&quot;??_);_(@_)">
                  <c:v>10.540921351577406</c:v>
                </c:pt>
                <c:pt idx="6">
                  <c:v>11.217074818020361</c:v>
                </c:pt>
                <c:pt idx="8" formatCode="General">
                  <c:v>11.106089991024747</c:v>
                </c:pt>
                <c:pt idx="11">
                  <c:v>10.905970149253731</c:v>
                </c:pt>
                <c:pt idx="13" formatCode="General">
                  <c:v>10.706310788736193</c:v>
                </c:pt>
                <c:pt idx="16">
                  <c:v>10.241694460085762</c:v>
                </c:pt>
                <c:pt idx="18" formatCode="General">
                  <c:v>10.095450141216732</c:v>
                </c:pt>
                <c:pt idx="21">
                  <c:v>13.41047150708707</c:v>
                </c:pt>
                <c:pt idx="23" formatCode="General">
                  <c:v>13.503384912959381</c:v>
                </c:pt>
                <c:pt idx="26">
                  <c:v>9.9966067186969791</c:v>
                </c:pt>
                <c:pt idx="28" formatCode="General">
                  <c:v>10.268020156284233</c:v>
                </c:pt>
                <c:pt idx="31">
                  <c:v>12.146118721461187</c:v>
                </c:pt>
                <c:pt idx="33" formatCode="General">
                  <c:v>11.811023622047244</c:v>
                </c:pt>
                <c:pt idx="36">
                  <c:v>10.662787786295947</c:v>
                </c:pt>
                <c:pt idx="38" formatCode="General">
                  <c:v>10.732857310776067</c:v>
                </c:pt>
                <c:pt idx="41">
                  <c:v>10.031669800903938</c:v>
                </c:pt>
                <c:pt idx="43" formatCode="General">
                  <c:v>9.9600399669862121</c:v>
                </c:pt>
              </c:numCache>
            </c:numRef>
          </c:val>
          <c:extLst>
            <c:ext xmlns:c16="http://schemas.microsoft.com/office/drawing/2014/chart" uri="{C3380CC4-5D6E-409C-BE32-E72D297353CC}">
              <c16:uniqueId val="{00000002-2C4D-4971-9F26-946579670902}"/>
            </c:ext>
          </c:extLst>
        </c:ser>
        <c:ser>
          <c:idx val="3"/>
          <c:order val="3"/>
          <c:tx>
            <c:strRef>
              <c:f>TVP!$F$1</c:f>
              <c:strCache>
                <c:ptCount val="1"/>
                <c:pt idx="0">
                  <c:v>$10,000-$24,999</c:v>
                </c:pt>
              </c:strCache>
            </c:strRef>
          </c:tx>
          <c:spPr>
            <a:solidFill>
              <a:schemeClr val="accent4"/>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TVP!$F$2:$F$46</c:f>
              <c:numCache>
                <c:formatCode>0.0</c:formatCode>
                <c:ptCount val="45"/>
                <c:pt idx="1">
                  <c:v>10.173313351649876</c:v>
                </c:pt>
                <c:pt idx="3" formatCode="General">
                  <c:v>10.312086527784311</c:v>
                </c:pt>
                <c:pt idx="6">
                  <c:v>11.085749305850864</c:v>
                </c:pt>
                <c:pt idx="8" formatCode="General">
                  <c:v>10.742058784763412</c:v>
                </c:pt>
                <c:pt idx="11">
                  <c:v>11.041791044776119</c:v>
                </c:pt>
                <c:pt idx="13" formatCode="General">
                  <c:v>9.558349693527358</c:v>
                </c:pt>
                <c:pt idx="16">
                  <c:v>10.393294927881492</c:v>
                </c:pt>
                <c:pt idx="18" formatCode="General">
                  <c:v>9.9800028861813761</c:v>
                </c:pt>
                <c:pt idx="21">
                  <c:v>10.847555684119179</c:v>
                </c:pt>
                <c:pt idx="23" formatCode="General">
                  <c:v>13.642408123791103</c:v>
                </c:pt>
                <c:pt idx="26">
                  <c:v>13.640990838140482</c:v>
                </c:pt>
                <c:pt idx="28" formatCode="General">
                  <c:v>12.02074052435551</c:v>
                </c:pt>
                <c:pt idx="31">
                  <c:v>13.789954337899543</c:v>
                </c:pt>
                <c:pt idx="33" formatCode="General">
                  <c:v>11.947963026360835</c:v>
                </c:pt>
                <c:pt idx="36">
                  <c:v>10.587674221740011</c:v>
                </c:pt>
                <c:pt idx="38" formatCode="General">
                  <c:v>10.508035157019567</c:v>
                </c:pt>
                <c:pt idx="41">
                  <c:v>11.867476795006681</c:v>
                </c:pt>
                <c:pt idx="43" formatCode="General">
                  <c:v>11.455116754636219</c:v>
                </c:pt>
              </c:numCache>
            </c:numRef>
          </c:val>
          <c:extLst>
            <c:ext xmlns:c16="http://schemas.microsoft.com/office/drawing/2014/chart" uri="{C3380CC4-5D6E-409C-BE32-E72D297353CC}">
              <c16:uniqueId val="{00000003-2C4D-4971-9F26-946579670902}"/>
            </c:ext>
          </c:extLst>
        </c:ser>
        <c:ser>
          <c:idx val="4"/>
          <c:order val="4"/>
          <c:tx>
            <c:strRef>
              <c:f>TVP!$G$1</c:f>
              <c:strCache>
                <c:ptCount val="1"/>
                <c:pt idx="0">
                  <c:v>$25,000-$49,999</c:v>
                </c:pt>
              </c:strCache>
            </c:strRef>
          </c:tx>
          <c:spPr>
            <a:solidFill>
              <a:schemeClr val="accent5"/>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TVP!$G$2:$G$46</c:f>
              <c:numCache>
                <c:formatCode>0.0</c:formatCode>
                <c:ptCount val="45"/>
                <c:pt idx="1">
                  <c:v>5.2205617073238422</c:v>
                </c:pt>
                <c:pt idx="3" formatCode="General">
                  <c:v>5.5159622003316979</c:v>
                </c:pt>
                <c:pt idx="6">
                  <c:v>5.7014033069014687</c:v>
                </c:pt>
                <c:pt idx="8" formatCode="General">
                  <c:v>5.4391283335530076</c:v>
                </c:pt>
                <c:pt idx="11">
                  <c:v>6.0865671641791046</c:v>
                </c:pt>
                <c:pt idx="13" formatCode="General">
                  <c:v>5.1508384911654952</c:v>
                </c:pt>
                <c:pt idx="16">
                  <c:v>4.8858665049595009</c:v>
                </c:pt>
                <c:pt idx="18" formatCode="General">
                  <c:v>4.9518626177665075</c:v>
                </c:pt>
                <c:pt idx="21">
                  <c:v>4.833670812843506</c:v>
                </c:pt>
                <c:pt idx="23" formatCode="General">
                  <c:v>5.5820841392649907</c:v>
                </c:pt>
                <c:pt idx="26">
                  <c:v>8.5239226331862916</c:v>
                </c:pt>
                <c:pt idx="28" formatCode="General">
                  <c:v>8.1063317023296566</c:v>
                </c:pt>
                <c:pt idx="31">
                  <c:v>7.9452054794520546</c:v>
                </c:pt>
                <c:pt idx="33" formatCode="General">
                  <c:v>7.7713111947963025</c:v>
                </c:pt>
                <c:pt idx="36">
                  <c:v>5.4835286683438058</c:v>
                </c:pt>
                <c:pt idx="38" formatCode="General">
                  <c:v>5.5929063478319891</c:v>
                </c:pt>
                <c:pt idx="41">
                  <c:v>7.6853115321390488</c:v>
                </c:pt>
                <c:pt idx="43" formatCode="General">
                  <c:v>7.6714641420065677</c:v>
                </c:pt>
              </c:numCache>
            </c:numRef>
          </c:val>
          <c:extLst>
            <c:ext xmlns:c16="http://schemas.microsoft.com/office/drawing/2014/chart" uri="{C3380CC4-5D6E-409C-BE32-E72D297353CC}">
              <c16:uniqueId val="{00000004-2C4D-4971-9F26-946579670902}"/>
            </c:ext>
          </c:extLst>
        </c:ser>
        <c:ser>
          <c:idx val="5"/>
          <c:order val="5"/>
          <c:tx>
            <c:strRef>
              <c:f>TVP!$H$1</c:f>
              <c:strCache>
                <c:ptCount val="1"/>
                <c:pt idx="0">
                  <c:v>$50,000-$149,999</c:v>
                </c:pt>
              </c:strCache>
            </c:strRef>
          </c:tx>
          <c:spPr>
            <a:solidFill>
              <a:schemeClr val="accent6"/>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TVP!$H$2:$H$46</c:f>
              <c:numCache>
                <c:formatCode>0.0</c:formatCode>
                <c:ptCount val="45"/>
                <c:pt idx="1">
                  <c:v>4.7113063025559905</c:v>
                </c:pt>
                <c:pt idx="3" formatCode="General">
                  <c:v>5.3597246620136234</c:v>
                </c:pt>
                <c:pt idx="6">
                  <c:v>5.6238587187632891</c:v>
                </c:pt>
                <c:pt idx="8" formatCode="General">
                  <c:v>5.3964488128189192</c:v>
                </c:pt>
                <c:pt idx="11">
                  <c:v>6.5656716417910443</c:v>
                </c:pt>
                <c:pt idx="13" formatCode="General">
                  <c:v>5.897163067423981</c:v>
                </c:pt>
                <c:pt idx="16">
                  <c:v>4.4418937064148656</c:v>
                </c:pt>
                <c:pt idx="18" formatCode="General">
                  <c:v>4.4529655513637207</c:v>
                </c:pt>
                <c:pt idx="21">
                  <c:v>3.3699739658663583</c:v>
                </c:pt>
                <c:pt idx="23" formatCode="General">
                  <c:v>3.8745164410058028</c:v>
                </c:pt>
                <c:pt idx="26">
                  <c:v>10.627757041058704</c:v>
                </c:pt>
                <c:pt idx="28" formatCode="General">
                  <c:v>10.173081136347038</c:v>
                </c:pt>
                <c:pt idx="31">
                  <c:v>6.3470319634703198</c:v>
                </c:pt>
                <c:pt idx="33" formatCode="General">
                  <c:v>6.6757959602875729</c:v>
                </c:pt>
                <c:pt idx="36">
                  <c:v>5.1537443515791734</c:v>
                </c:pt>
                <c:pt idx="38" formatCode="General">
                  <c:v>5.4796675016100114</c:v>
                </c:pt>
                <c:pt idx="41">
                  <c:v>9.9121387885236025</c:v>
                </c:pt>
                <c:pt idx="43" formatCode="General">
                  <c:v>10.144577860876229</c:v>
                </c:pt>
              </c:numCache>
            </c:numRef>
          </c:val>
          <c:extLst>
            <c:ext xmlns:c16="http://schemas.microsoft.com/office/drawing/2014/chart" uri="{C3380CC4-5D6E-409C-BE32-E72D297353CC}">
              <c16:uniqueId val="{00000005-2C4D-4971-9F26-946579670902}"/>
            </c:ext>
          </c:extLst>
        </c:ser>
        <c:ser>
          <c:idx val="6"/>
          <c:order val="6"/>
          <c:tx>
            <c:strRef>
              <c:f>TVP!$I$1</c:f>
              <c:strCache>
                <c:ptCount val="1"/>
                <c:pt idx="0">
                  <c:v>$150,000-$249,999</c:v>
                </c:pt>
              </c:strCache>
            </c:strRef>
          </c:tx>
          <c:spPr>
            <a:solidFill>
              <a:schemeClr val="accent1">
                <a:lumMod val="60000"/>
              </a:schemeClr>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TVP!$I$2:$I$46</c:f>
              <c:numCache>
                <c:formatCode>0.0</c:formatCode>
                <c:ptCount val="45"/>
                <c:pt idx="1">
                  <c:v>1.3064413176810146</c:v>
                </c:pt>
                <c:pt idx="3" formatCode="General">
                  <c:v>1.6674880725727455</c:v>
                </c:pt>
                <c:pt idx="6">
                  <c:v>1.8304274958100908</c:v>
                </c:pt>
                <c:pt idx="8" formatCode="General">
                  <c:v>1.7567643902163474</c:v>
                </c:pt>
                <c:pt idx="11">
                  <c:v>2.1656716417910449</c:v>
                </c:pt>
                <c:pt idx="13" formatCode="General">
                  <c:v>2.0141771696614565</c:v>
                </c:pt>
                <c:pt idx="16">
                  <c:v>1.3232555117598648</c:v>
                </c:pt>
                <c:pt idx="18" formatCode="General">
                  <c:v>1.2946585028964892</c:v>
                </c:pt>
                <c:pt idx="21">
                  <c:v>0.79838009835117152</c:v>
                </c:pt>
                <c:pt idx="23" formatCode="General">
                  <c:v>0.89458413926499036</c:v>
                </c:pt>
                <c:pt idx="26">
                  <c:v>4.4655581947743466</c:v>
                </c:pt>
                <c:pt idx="28" formatCode="General">
                  <c:v>4.1846198787701745</c:v>
                </c:pt>
                <c:pt idx="31">
                  <c:v>1.9634703196347032</c:v>
                </c:pt>
                <c:pt idx="33" formatCode="General">
                  <c:v>2.1225607668606643</c:v>
                </c:pt>
                <c:pt idx="36">
                  <c:v>1.5437625934448511</c:v>
                </c:pt>
                <c:pt idx="38" formatCode="General">
                  <c:v>1.7386467295660999</c:v>
                </c:pt>
                <c:pt idx="41">
                  <c:v>4.299151803202248</c:v>
                </c:pt>
                <c:pt idx="43" formatCode="General">
                  <c:v>4.2322034617195126</c:v>
                </c:pt>
              </c:numCache>
            </c:numRef>
          </c:val>
          <c:extLst>
            <c:ext xmlns:c16="http://schemas.microsoft.com/office/drawing/2014/chart" uri="{C3380CC4-5D6E-409C-BE32-E72D297353CC}">
              <c16:uniqueId val="{00000006-2C4D-4971-9F26-946579670902}"/>
            </c:ext>
          </c:extLst>
        </c:ser>
        <c:ser>
          <c:idx val="7"/>
          <c:order val="7"/>
          <c:tx>
            <c:strRef>
              <c:f>TVP!$J$1</c:f>
              <c:strCache>
                <c:ptCount val="1"/>
                <c:pt idx="0">
                  <c:v>$250,000-$499,999</c:v>
                </c:pt>
              </c:strCache>
            </c:strRef>
          </c:tx>
          <c:spPr>
            <a:solidFill>
              <a:schemeClr val="accent2">
                <a:lumMod val="60000"/>
              </a:schemeClr>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TVP!$J$2:$J$46</c:f>
              <c:numCache>
                <c:formatCode>0.0</c:formatCode>
                <c:ptCount val="45"/>
                <c:pt idx="1">
                  <c:v>1.1777398495823272</c:v>
                </c:pt>
                <c:pt idx="3" formatCode="General">
                  <c:v>1.6556271076218969</c:v>
                </c:pt>
                <c:pt idx="6">
                  <c:v>1.7753958526152538</c:v>
                </c:pt>
                <c:pt idx="8" formatCode="General">
                  <c:v>1.8753883522566797</c:v>
                </c:pt>
                <c:pt idx="11">
                  <c:v>2.2089552238805972</c:v>
                </c:pt>
                <c:pt idx="13" formatCode="General">
                  <c:v>2.2494642348674452</c:v>
                </c:pt>
                <c:pt idx="16">
                  <c:v>1.2496209988305107</c:v>
                </c:pt>
                <c:pt idx="18" formatCode="General">
                  <c:v>1.2657966891376502</c:v>
                </c:pt>
                <c:pt idx="21">
                  <c:v>0.6016777552791438</c:v>
                </c:pt>
                <c:pt idx="23" formatCode="General">
                  <c:v>0.61653771760154741</c:v>
                </c:pt>
                <c:pt idx="26">
                  <c:v>4.5741431964709873</c:v>
                </c:pt>
                <c:pt idx="28" formatCode="General">
                  <c:v>5.3896151318191778</c:v>
                </c:pt>
                <c:pt idx="31">
                  <c:v>1.2328767123287672</c:v>
                </c:pt>
                <c:pt idx="33" formatCode="General">
                  <c:v>1.9171516603902774</c:v>
                </c:pt>
                <c:pt idx="36">
                  <c:v>1.4393189703480262</c:v>
                </c:pt>
                <c:pt idx="38" formatCode="General">
                  <c:v>1.7581820860780786</c:v>
                </c:pt>
                <c:pt idx="41">
                  <c:v>5.209421884116459</c:v>
                </c:pt>
                <c:pt idx="43" formatCode="General">
                  <c:v>5.3691905155588255</c:v>
                </c:pt>
              </c:numCache>
            </c:numRef>
          </c:val>
          <c:extLst>
            <c:ext xmlns:c16="http://schemas.microsoft.com/office/drawing/2014/chart" uri="{C3380CC4-5D6E-409C-BE32-E72D297353CC}">
              <c16:uniqueId val="{00000007-2C4D-4971-9F26-946579670902}"/>
            </c:ext>
          </c:extLst>
        </c:ser>
        <c:ser>
          <c:idx val="8"/>
          <c:order val="8"/>
          <c:tx>
            <c:strRef>
              <c:f>TVP!$K$1</c:f>
              <c:strCache>
                <c:ptCount val="1"/>
                <c:pt idx="0">
                  <c:v>$500,000-$999,999</c:v>
                </c:pt>
              </c:strCache>
            </c:strRef>
          </c:tx>
          <c:spPr>
            <a:solidFill>
              <a:schemeClr val="accent3">
                <a:lumMod val="60000"/>
              </a:schemeClr>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TVP!$K$2:$K$46</c:f>
              <c:numCache>
                <c:formatCode>0.0</c:formatCode>
                <c:ptCount val="45"/>
                <c:pt idx="1">
                  <c:v>0.92311214719840151</c:v>
                </c:pt>
                <c:pt idx="3" formatCode="General">
                  <c:v>1.2036834431154255</c:v>
                </c:pt>
                <c:pt idx="6">
                  <c:v>1.4039322610501037</c:v>
                </c:pt>
                <c:pt idx="8" formatCode="General">
                  <c:v>1.3418943430805828</c:v>
                </c:pt>
                <c:pt idx="11">
                  <c:v>1.5119402985074626</c:v>
                </c:pt>
                <c:pt idx="13" formatCode="General">
                  <c:v>1.5900609947997062</c:v>
                </c:pt>
                <c:pt idx="16">
                  <c:v>0.87495127127820849</c:v>
                </c:pt>
                <c:pt idx="18" formatCode="General">
                  <c:v>0.76071494835796893</c:v>
                </c:pt>
                <c:pt idx="21">
                  <c:v>0.55250216951113684</c:v>
                </c:pt>
                <c:pt idx="23" formatCode="General">
                  <c:v>0.59235976789168276</c:v>
                </c:pt>
                <c:pt idx="26">
                  <c:v>4.689514760773668</c:v>
                </c:pt>
                <c:pt idx="28" formatCode="General">
                  <c:v>4.1700138757029137</c:v>
                </c:pt>
                <c:pt idx="31">
                  <c:v>1.8264840182648401</c:v>
                </c:pt>
                <c:pt idx="33" formatCode="General">
                  <c:v>0.9585758301951387</c:v>
                </c:pt>
                <c:pt idx="36">
                  <c:v>1.1278957471415116</c:v>
                </c:pt>
                <c:pt idx="38" formatCode="General">
                  <c:v>1.2838702521219867</c:v>
                </c:pt>
                <c:pt idx="41">
                  <c:v>4.2145333142399304</c:v>
                </c:pt>
                <c:pt idx="43" formatCode="General">
                  <c:v>4.3073675398261839</c:v>
                </c:pt>
              </c:numCache>
            </c:numRef>
          </c:val>
          <c:extLst>
            <c:ext xmlns:c16="http://schemas.microsoft.com/office/drawing/2014/chart" uri="{C3380CC4-5D6E-409C-BE32-E72D297353CC}">
              <c16:uniqueId val="{00000008-2C4D-4971-9F26-946579670902}"/>
            </c:ext>
          </c:extLst>
        </c:ser>
        <c:ser>
          <c:idx val="9"/>
          <c:order val="9"/>
          <c:tx>
            <c:strRef>
              <c:f>TVP!$L$1</c:f>
              <c:strCache>
                <c:ptCount val="1"/>
                <c:pt idx="0">
                  <c:v>$1,000,000 or More</c:v>
                </c:pt>
              </c:strCache>
            </c:strRef>
          </c:tx>
          <c:spPr>
            <a:solidFill>
              <a:schemeClr val="accent4">
                <a:lumMod val="60000"/>
              </a:schemeClr>
            </a:solidFill>
            <a:ln>
              <a:noFill/>
            </a:ln>
            <a:effectLst/>
          </c:spPr>
          <c:invertIfNegative val="0"/>
          <c:cat>
            <c:multiLvlStrRef>
              <c:f>TVP!$A$2:$B$47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by market value of agricultural production,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TVP!$L$2:$L$46</c:f>
              <c:numCache>
                <c:formatCode>0.0</c:formatCode>
                <c:ptCount val="45"/>
                <c:pt idx="1">
                  <c:v>0.84644631310187879</c:v>
                </c:pt>
                <c:pt idx="3" formatCode="General">
                  <c:v>1.4057288460712598</c:v>
                </c:pt>
                <c:pt idx="6">
                  <c:v>1.9486204567626386</c:v>
                </c:pt>
                <c:pt idx="8" formatCode="General">
                  <c:v>2.2337707984208577</c:v>
                </c:pt>
                <c:pt idx="11">
                  <c:v>2.0253731343283583</c:v>
                </c:pt>
                <c:pt idx="13" formatCode="General">
                  <c:v>2.3154045588742189</c:v>
                </c:pt>
                <c:pt idx="16">
                  <c:v>0.74067657123056263</c:v>
                </c:pt>
                <c:pt idx="18" formatCode="General">
                  <c:v>0.8390541571319603</c:v>
                </c:pt>
                <c:pt idx="21">
                  <c:v>0.56118021405843221</c:v>
                </c:pt>
                <c:pt idx="23" formatCode="General">
                  <c:v>0.60444874274661509</c:v>
                </c:pt>
                <c:pt idx="26">
                  <c:v>8.6325076348829324</c:v>
                </c:pt>
                <c:pt idx="28" formatCode="General">
                  <c:v>10.830351274373768</c:v>
                </c:pt>
                <c:pt idx="31">
                  <c:v>1.4155251141552512</c:v>
                </c:pt>
                <c:pt idx="33" formatCode="General">
                  <c:v>1.9856213625470729</c:v>
                </c:pt>
                <c:pt idx="36">
                  <c:v>1.2750229513669475</c:v>
                </c:pt>
                <c:pt idx="38" formatCode="General">
                  <c:v>1.629712283931507</c:v>
                </c:pt>
                <c:pt idx="41">
                  <c:v>4.3716396696210156</c:v>
                </c:pt>
                <c:pt idx="43" formatCode="General">
                  <c:v>4.6601033106265044</c:v>
                </c:pt>
              </c:numCache>
            </c:numRef>
          </c:val>
          <c:extLst>
            <c:ext xmlns:c16="http://schemas.microsoft.com/office/drawing/2014/chart" uri="{C3380CC4-5D6E-409C-BE32-E72D297353CC}">
              <c16:uniqueId val="{00000009-2C4D-4971-9F26-946579670902}"/>
            </c:ext>
          </c:extLst>
        </c:ser>
        <c:dLbls>
          <c:showLegendKey val="0"/>
          <c:showVal val="0"/>
          <c:showCatName val="0"/>
          <c:showSerName val="0"/>
          <c:showPercent val="0"/>
          <c:showBubbleSize val="0"/>
        </c:dLbls>
        <c:gapWidth val="150"/>
        <c:overlap val="100"/>
        <c:axId val="1422430992"/>
        <c:axId val="835946912"/>
      </c:barChart>
      <c:catAx>
        <c:axId val="14224309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5946912"/>
        <c:crosses val="autoZero"/>
        <c:auto val="1"/>
        <c:lblAlgn val="ctr"/>
        <c:lblOffset val="100"/>
        <c:noMultiLvlLbl val="0"/>
      </c:catAx>
      <c:valAx>
        <c:axId val="835946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2430992"/>
        <c:crosses val="autoZero"/>
        <c:crossBetween val="between"/>
      </c:valAx>
      <c:spPr>
        <a:noFill/>
        <a:ln>
          <a:noFill/>
        </a:ln>
        <a:effectLst/>
      </c:spPr>
    </c:plotArea>
    <c:legend>
      <c:legendPos val="b"/>
      <c:layout>
        <c:manualLayout>
          <c:xMode val="edge"/>
          <c:yMode val="edge"/>
          <c:x val="2.3381821008137082E-2"/>
          <c:y val="0.83320371326535003"/>
          <c:w val="0.96690378395183507"/>
          <c:h val="0.153135084548857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'C:\Users\ahrend\Box\Research\FSA Charles Dodson\Paper_BeginningFarmer_FarmFoundation\AFR2_Revision2_20210928\Submission\revised tables and figs\[linked figure data.xlsx]data for fig1'!$A$2</c:f>
              <c:strCache>
                <c:ptCount val="1"/>
                <c:pt idx="0">
                  <c:v>2012</c:v>
                </c:pt>
              </c:strCache>
            </c:strRef>
          </c:tx>
          <c:spPr>
            <a:solidFill>
              <a:schemeClr val="accent1"/>
            </a:solidFill>
            <a:ln>
              <a:noFill/>
            </a:ln>
            <a:effectLst/>
          </c:spPr>
          <c:invertIfNegative val="0"/>
          <c:cat>
            <c:strRef>
              <c:f>'[1]data for fig1'!$B$1:$J$1</c:f>
              <c:strCache>
                <c:ptCount val="9"/>
                <c:pt idx="0">
                  <c:v>Women</c:v>
                </c:pt>
                <c:pt idx="1">
                  <c:v>Minorityb</c:v>
                </c:pt>
                <c:pt idx="2">
                  <c:v>Hispanic, Latino, or Spanish Origin</c:v>
                </c:pt>
                <c:pt idx="3">
                  <c:v>American Indian or Alaska Native</c:v>
                </c:pt>
                <c:pt idx="4">
                  <c:v>Black or African American</c:v>
                </c:pt>
                <c:pt idx="5">
                  <c:v>Asian</c:v>
                </c:pt>
                <c:pt idx="6">
                  <c:v> Native Hawaiian or other Pacific Islander</c:v>
                </c:pt>
                <c:pt idx="7">
                  <c:v>Total SDFRc</c:v>
                </c:pt>
                <c:pt idx="8">
                  <c:v>Total nonSDFRd</c:v>
                </c:pt>
              </c:strCache>
            </c:strRef>
          </c:cat>
          <c:val>
            <c:numRef>
              <c:f>'[1]data for fig1'!$B$2:$J$2</c:f>
              <c:numCache>
                <c:formatCode>General</c:formatCode>
                <c:ptCount val="9"/>
                <c:pt idx="0">
                  <c:v>26.799739128021535</c:v>
                </c:pt>
                <c:pt idx="1">
                  <c:v>26.11188933636841</c:v>
                </c:pt>
                <c:pt idx="2">
                  <c:v>29.995522388059701</c:v>
                </c:pt>
                <c:pt idx="3">
                  <c:v>20.775761250920432</c:v>
                </c:pt>
                <c:pt idx="4">
                  <c:v>21.74717963552213</c:v>
                </c:pt>
                <c:pt idx="5">
                  <c:v>36.192738378011541</c:v>
                </c:pt>
                <c:pt idx="6">
                  <c:v>29.452054794520549</c:v>
                </c:pt>
                <c:pt idx="7">
                  <c:v>26.450705232911663</c:v>
                </c:pt>
                <c:pt idx="8">
                  <c:v>18.85288099326721</c:v>
                </c:pt>
              </c:numCache>
            </c:numRef>
          </c:val>
          <c:extLst>
            <c:ext xmlns:c16="http://schemas.microsoft.com/office/drawing/2014/chart" uri="{C3380CC4-5D6E-409C-BE32-E72D297353CC}">
              <c16:uniqueId val="{00000000-8041-4051-BE80-7F7ACE2CFD47}"/>
            </c:ext>
          </c:extLst>
        </c:ser>
        <c:ser>
          <c:idx val="1"/>
          <c:order val="1"/>
          <c:tx>
            <c:strRef>
              <c:f>'C:\Users\ahrend\Box\Research\FSA Charles Dodson\Paper_BeginningFarmer_FarmFoundation\AFR2_Revision2_20210928\Submission\revised tables and figs\[linked figure data.xlsx]data for fig1'!$A$3</c:f>
              <c:strCache>
                <c:ptCount val="1"/>
                <c:pt idx="0">
                  <c:v>2017</c:v>
                </c:pt>
              </c:strCache>
            </c:strRef>
          </c:tx>
          <c:spPr>
            <a:solidFill>
              <a:schemeClr val="accent2"/>
            </a:solidFill>
            <a:ln>
              <a:noFill/>
            </a:ln>
            <a:effectLst/>
          </c:spPr>
          <c:invertIfNegative val="0"/>
          <c:cat>
            <c:strRef>
              <c:f>'[1]data for fig1'!$B$1:$J$1</c:f>
              <c:strCache>
                <c:ptCount val="9"/>
                <c:pt idx="0">
                  <c:v>Women</c:v>
                </c:pt>
                <c:pt idx="1">
                  <c:v>Minorityb</c:v>
                </c:pt>
                <c:pt idx="2">
                  <c:v>Hispanic, Latino, or Spanish Origin</c:v>
                </c:pt>
                <c:pt idx="3">
                  <c:v>American Indian or Alaska Native</c:v>
                </c:pt>
                <c:pt idx="4">
                  <c:v>Black or African American</c:v>
                </c:pt>
                <c:pt idx="5">
                  <c:v>Asian</c:v>
                </c:pt>
                <c:pt idx="6">
                  <c:v> Native Hawaiian or other Pacific Islander</c:v>
                </c:pt>
                <c:pt idx="7">
                  <c:v>Total SDFRc</c:v>
                </c:pt>
                <c:pt idx="8">
                  <c:v>Total nonSDFRd</c:v>
                </c:pt>
              </c:strCache>
            </c:strRef>
          </c:cat>
          <c:val>
            <c:numRef>
              <c:f>'[1]data for fig1'!$B$3:$J$3</c:f>
              <c:numCache>
                <c:formatCode>General</c:formatCode>
                <c:ptCount val="9"/>
                <c:pt idx="0">
                  <c:v>29.163863320783886</c:v>
                </c:pt>
                <c:pt idx="1">
                  <c:v>29.003872538866609</c:v>
                </c:pt>
                <c:pt idx="2">
                  <c:v>32.923704047836708</c:v>
                </c:pt>
                <c:pt idx="3">
                  <c:v>24.128476302389345</c:v>
                </c:pt>
                <c:pt idx="4">
                  <c:v>25.637693423597678</c:v>
                </c:pt>
                <c:pt idx="5">
                  <c:v>36.288614620609067</c:v>
                </c:pt>
                <c:pt idx="6">
                  <c:v>31.941116056145155</c:v>
                </c:pt>
                <c:pt idx="7">
                  <c:v>28.853224906586231</c:v>
                </c:pt>
                <c:pt idx="8">
                  <c:v>20.726303324950095</c:v>
                </c:pt>
              </c:numCache>
            </c:numRef>
          </c:val>
          <c:extLst>
            <c:ext xmlns:c16="http://schemas.microsoft.com/office/drawing/2014/chart" uri="{C3380CC4-5D6E-409C-BE32-E72D297353CC}">
              <c16:uniqueId val="{00000001-8041-4051-BE80-7F7ACE2CFD47}"/>
            </c:ext>
          </c:extLst>
        </c:ser>
        <c:dLbls>
          <c:showLegendKey val="0"/>
          <c:showVal val="0"/>
          <c:showCatName val="0"/>
          <c:showSerName val="0"/>
          <c:showPercent val="0"/>
          <c:showBubbleSize val="0"/>
        </c:dLbls>
        <c:gapWidth val="219"/>
        <c:overlap val="-27"/>
        <c:axId val="1830566767"/>
        <c:axId val="1830360687"/>
      </c:barChart>
      <c:catAx>
        <c:axId val="1830566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0360687"/>
        <c:crosses val="autoZero"/>
        <c:auto val="1"/>
        <c:lblAlgn val="ctr"/>
        <c:lblOffset val="100"/>
        <c:noMultiLvlLbl val="0"/>
      </c:catAx>
      <c:valAx>
        <c:axId val="1830360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05667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Age!$C$1</c:f>
              <c:strCache>
                <c:ptCount val="1"/>
                <c:pt idx="0">
                  <c:v>&lt; 35</c:v>
                </c:pt>
              </c:strCache>
            </c:strRef>
          </c:tx>
          <c:spPr>
            <a:solidFill>
              <a:schemeClr val="accent1"/>
            </a:solidFill>
            <a:ln>
              <a:noFill/>
            </a:ln>
            <a:effectLst/>
          </c:spPr>
          <c:invertIfNegative val="0"/>
          <c:cat>
            <c:multiLvlStrRef>
              <c:f>Age!$A$2:$B$47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operated by primary producer age,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Age!$C$2:$C$46</c:f>
              <c:numCache>
                <c:formatCode>#,##0.0</c:formatCode>
                <c:ptCount val="45"/>
                <c:pt idx="1">
                  <c:v>4.3137540587794518</c:v>
                </c:pt>
                <c:pt idx="3" formatCode="0.0">
                  <c:v>5.6173939006010238</c:v>
                </c:pt>
                <c:pt idx="6">
                  <c:v>4.7334314247252918</c:v>
                </c:pt>
                <c:pt idx="8" formatCode="0.0">
                  <c:v>5.2235471793096941</c:v>
                </c:pt>
                <c:pt idx="11">
                  <c:v>5.1029850746268659</c:v>
                </c:pt>
                <c:pt idx="13" formatCode="0.0">
                  <c:v>5.9106508609708213</c:v>
                </c:pt>
                <c:pt idx="16">
                  <c:v>5.6525317278121889</c:v>
                </c:pt>
                <c:pt idx="18" formatCode="0.0">
                  <c:v>5.8960562393056675</c:v>
                </c:pt>
                <c:pt idx="21">
                  <c:v>2.5629158229678914</c:v>
                </c:pt>
                <c:pt idx="23" formatCode="0.0">
                  <c:v>3.0161992263056092</c:v>
                </c:pt>
                <c:pt idx="26">
                  <c:v>5.3003053953172721</c:v>
                </c:pt>
                <c:pt idx="28" formatCode="0.0">
                  <c:v>6.0322792667786462</c:v>
                </c:pt>
                <c:pt idx="31">
                  <c:v>5.1598173515981731</c:v>
                </c:pt>
                <c:pt idx="33" formatCode="0.0">
                  <c:v>6.5730914070523792</c:v>
                </c:pt>
                <c:pt idx="36">
                  <c:v>4.4729531553658504</c:v>
                </c:pt>
                <c:pt idx="38" formatCode="0.0">
                  <c:v>5.5180759991589863</c:v>
                </c:pt>
                <c:pt idx="41">
                  <c:v>5.980988651654676</c:v>
                </c:pt>
                <c:pt idx="43" formatCode="0.0">
                  <c:v>6.148505027510331</c:v>
                </c:pt>
              </c:numCache>
            </c:numRef>
          </c:val>
          <c:extLst>
            <c:ext xmlns:c16="http://schemas.microsoft.com/office/drawing/2014/chart" uri="{C3380CC4-5D6E-409C-BE32-E72D297353CC}">
              <c16:uniqueId val="{00000000-731A-450B-8E8A-1BC3CFFBC216}"/>
            </c:ext>
          </c:extLst>
        </c:ser>
        <c:ser>
          <c:idx val="1"/>
          <c:order val="1"/>
          <c:tx>
            <c:strRef>
              <c:f>Age!$D$1</c:f>
              <c:strCache>
                <c:ptCount val="1"/>
                <c:pt idx="0">
                  <c:v>35-44 </c:v>
                </c:pt>
              </c:strCache>
            </c:strRef>
          </c:tx>
          <c:spPr>
            <a:solidFill>
              <a:schemeClr val="accent2"/>
            </a:solidFill>
            <a:ln>
              <a:noFill/>
            </a:ln>
            <a:effectLst/>
          </c:spPr>
          <c:invertIfNegative val="0"/>
          <c:cat>
            <c:multiLvlStrRef>
              <c:f>Age!$A$2:$B$47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operated by primary producer age,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Age!$D$2:$D$46</c:f>
              <c:numCache>
                <c:formatCode>#,##0.0</c:formatCode>
                <c:ptCount val="45"/>
                <c:pt idx="1">
                  <c:v>8.8859517664363228</c:v>
                </c:pt>
                <c:pt idx="3" formatCode="0.0">
                  <c:v>10.022106384675633</c:v>
                </c:pt>
                <c:pt idx="6">
                  <c:v>10.704066618664497</c:v>
                </c:pt>
                <c:pt idx="8" formatCode="0.0">
                  <c:v>10.394865179498474</c:v>
                </c:pt>
                <c:pt idx="11">
                  <c:v>12.6</c:v>
                </c:pt>
                <c:pt idx="13" formatCode="0.0">
                  <c:v>12.2289328158017</c:v>
                </c:pt>
                <c:pt idx="16">
                  <c:v>10.874084982890805</c:v>
                </c:pt>
                <c:pt idx="18" formatCode="0.0">
                  <c:v>10.165543117488198</c:v>
                </c:pt>
                <c:pt idx="21">
                  <c:v>6.3176164304310092</c:v>
                </c:pt>
                <c:pt idx="23" formatCode="0.0">
                  <c:v>6.4706237911025148</c:v>
                </c:pt>
                <c:pt idx="26">
                  <c:v>12.636579572446555</c:v>
                </c:pt>
                <c:pt idx="28" formatCode="0.0">
                  <c:v>12.035346527422771</c:v>
                </c:pt>
                <c:pt idx="31">
                  <c:v>10.456621004566211</c:v>
                </c:pt>
                <c:pt idx="33" formatCode="0.0">
                  <c:v>13.146182814104758</c:v>
                </c:pt>
                <c:pt idx="36">
                  <c:v>9.5384688755618612</c:v>
                </c:pt>
                <c:pt idx="38" formatCode="0.0">
                  <c:v>10.031902230507274</c:v>
                </c:pt>
                <c:pt idx="41">
                  <c:v>10.302448965583352</c:v>
                </c:pt>
                <c:pt idx="43" formatCode="0.0">
                  <c:v>10.20395817790037</c:v>
                </c:pt>
              </c:numCache>
            </c:numRef>
          </c:val>
          <c:extLst>
            <c:ext xmlns:c16="http://schemas.microsoft.com/office/drawing/2014/chart" uri="{C3380CC4-5D6E-409C-BE32-E72D297353CC}">
              <c16:uniqueId val="{00000001-731A-450B-8E8A-1BC3CFFBC216}"/>
            </c:ext>
          </c:extLst>
        </c:ser>
        <c:ser>
          <c:idx val="2"/>
          <c:order val="2"/>
          <c:tx>
            <c:strRef>
              <c:f>Age!$E$1</c:f>
              <c:strCache>
                <c:ptCount val="1"/>
                <c:pt idx="0">
                  <c:v>45-54</c:v>
                </c:pt>
              </c:strCache>
            </c:strRef>
          </c:tx>
          <c:spPr>
            <a:solidFill>
              <a:schemeClr val="accent3"/>
            </a:solidFill>
            <a:ln>
              <a:noFill/>
            </a:ln>
            <a:effectLst/>
          </c:spPr>
          <c:invertIfNegative val="0"/>
          <c:cat>
            <c:multiLvlStrRef>
              <c:f>Age!$A$2:$B$47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operated by primary producer age,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Age!$E$2:$E$46</c:f>
              <c:numCache>
                <c:formatCode>#,##0.0</c:formatCode>
                <c:ptCount val="45"/>
                <c:pt idx="1">
                  <c:v>21.906308106457971</c:v>
                </c:pt>
                <c:pt idx="3" formatCode="0.0">
                  <c:v>17.982040863069251</c:v>
                </c:pt>
                <c:pt idx="6">
                  <c:v>23.139968068121341</c:v>
                </c:pt>
                <c:pt idx="8" formatCode="0.0">
                  <c:v>19.782273542459805</c:v>
                </c:pt>
                <c:pt idx="11">
                  <c:v>25.656716417910449</c:v>
                </c:pt>
                <c:pt idx="13" formatCode="0.0">
                  <c:v>22.212897327918235</c:v>
                </c:pt>
                <c:pt idx="16">
                  <c:v>23.077922640447003</c:v>
                </c:pt>
                <c:pt idx="18" formatCode="0.0">
                  <c:v>18.700393757601997</c:v>
                </c:pt>
                <c:pt idx="21">
                  <c:v>18.047439976858549</c:v>
                </c:pt>
                <c:pt idx="23" formatCode="0.0">
                  <c:v>15.108196324951644</c:v>
                </c:pt>
                <c:pt idx="26">
                  <c:v>24.139803189684425</c:v>
                </c:pt>
                <c:pt idx="28" formatCode="0.0">
                  <c:v>23.6033009566932</c:v>
                </c:pt>
                <c:pt idx="31">
                  <c:v>27.123287671232877</c:v>
                </c:pt>
                <c:pt idx="33" formatCode="0.0">
                  <c:v>19.445395412529955</c:v>
                </c:pt>
                <c:pt idx="36">
                  <c:v>22.324943664826584</c:v>
                </c:pt>
                <c:pt idx="38" formatCode="0.0">
                  <c:v>18.293371388649295</c:v>
                </c:pt>
                <c:pt idx="41">
                  <c:v>22.037080650296048</c:v>
                </c:pt>
                <c:pt idx="43" formatCode="0.0">
                  <c:v>16.769724660284094</c:v>
                </c:pt>
              </c:numCache>
            </c:numRef>
          </c:val>
          <c:extLst>
            <c:ext xmlns:c16="http://schemas.microsoft.com/office/drawing/2014/chart" uri="{C3380CC4-5D6E-409C-BE32-E72D297353CC}">
              <c16:uniqueId val="{00000002-731A-450B-8E8A-1BC3CFFBC216}"/>
            </c:ext>
          </c:extLst>
        </c:ser>
        <c:ser>
          <c:idx val="3"/>
          <c:order val="3"/>
          <c:tx>
            <c:strRef>
              <c:f>Age!$F$1</c:f>
              <c:strCache>
                <c:ptCount val="1"/>
                <c:pt idx="0">
                  <c:v>55-64</c:v>
                </c:pt>
              </c:strCache>
            </c:strRef>
          </c:tx>
          <c:spPr>
            <a:solidFill>
              <a:schemeClr val="accent4"/>
            </a:solidFill>
            <a:ln>
              <a:noFill/>
            </a:ln>
            <a:effectLst/>
          </c:spPr>
          <c:invertIfNegative val="0"/>
          <c:cat>
            <c:multiLvlStrRef>
              <c:f>Age!$A$2:$B$47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operated by primary producer age,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Age!$F$2:$F$46</c:f>
              <c:numCache>
                <c:formatCode>#,##0.0</c:formatCode>
                <c:ptCount val="45"/>
                <c:pt idx="1">
                  <c:v>28.23835095606805</c:v>
                </c:pt>
                <c:pt idx="3" formatCode="0.0">
                  <c:v>28.925826024184097</c:v>
                </c:pt>
                <c:pt idx="6">
                  <c:v>28.3598910559434</c:v>
                </c:pt>
                <c:pt idx="8" formatCode="0.0">
                  <c:v>28.689551017839726</c:v>
                </c:pt>
                <c:pt idx="11">
                  <c:v>26.755223880597015</c:v>
                </c:pt>
                <c:pt idx="13" formatCode="0.0">
                  <c:v>29.01973713789021</c:v>
                </c:pt>
                <c:pt idx="16">
                  <c:v>27.331398622601466</c:v>
                </c:pt>
                <c:pt idx="18" formatCode="0.0">
                  <c:v>29.034984641391965</c:v>
                </c:pt>
                <c:pt idx="21">
                  <c:v>31.171536013884872</c:v>
                </c:pt>
                <c:pt idx="23" formatCode="0.0">
                  <c:v>27.593085106382979</c:v>
                </c:pt>
                <c:pt idx="26">
                  <c:v>31.828978622327792</c:v>
                </c:pt>
                <c:pt idx="28" formatCode="0.0">
                  <c:v>28.861462060907034</c:v>
                </c:pt>
                <c:pt idx="31">
                  <c:v>31.506849315068493</c:v>
                </c:pt>
                <c:pt idx="33" formatCode="0.0">
                  <c:v>26.805888394385484</c:v>
                </c:pt>
                <c:pt idx="36">
                  <c:v>28.408903938096884</c:v>
                </c:pt>
                <c:pt idx="38" formatCode="0.0">
                  <c:v>28.917790915397006</c:v>
                </c:pt>
                <c:pt idx="41">
                  <c:v>28.93094302867916</c:v>
                </c:pt>
                <c:pt idx="43" formatCode="0.0">
                  <c:v>28.236314192799686</c:v>
                </c:pt>
              </c:numCache>
            </c:numRef>
          </c:val>
          <c:extLst>
            <c:ext xmlns:c16="http://schemas.microsoft.com/office/drawing/2014/chart" uri="{C3380CC4-5D6E-409C-BE32-E72D297353CC}">
              <c16:uniqueId val="{00000003-731A-450B-8E8A-1BC3CFFBC216}"/>
            </c:ext>
          </c:extLst>
        </c:ser>
        <c:ser>
          <c:idx val="4"/>
          <c:order val="4"/>
          <c:tx>
            <c:strRef>
              <c:f>Age!$G$1</c:f>
              <c:strCache>
                <c:ptCount val="1"/>
                <c:pt idx="0">
                  <c:v>65-74</c:v>
                </c:pt>
              </c:strCache>
            </c:strRef>
          </c:tx>
          <c:spPr>
            <a:solidFill>
              <a:schemeClr val="accent5"/>
            </a:solidFill>
            <a:ln>
              <a:noFill/>
            </a:ln>
            <a:effectLst/>
          </c:spPr>
          <c:invertIfNegative val="0"/>
          <c:cat>
            <c:multiLvlStrRef>
              <c:f>Age!$A$2:$B$47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operated by primary producer age,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Age!$G$2:$G$46</c:f>
              <c:numCache>
                <c:formatCode>#,##0.0</c:formatCode>
                <c:ptCount val="45"/>
                <c:pt idx="1">
                  <c:v>20.088183054422334</c:v>
                </c:pt>
                <c:pt idx="3" formatCode="0.0">
                  <c:v>23.154853077409157</c:v>
                </c:pt>
                <c:pt idx="6">
                  <c:v>20.844629496290267</c:v>
                </c:pt>
                <c:pt idx="8" formatCode="0.0">
                  <c:v>23.257716389264701</c:v>
                </c:pt>
                <c:pt idx="11">
                  <c:v>19.237313432835823</c:v>
                </c:pt>
                <c:pt idx="13" formatCode="0.0">
                  <c:v>20.195722870801923</c:v>
                </c:pt>
                <c:pt idx="16">
                  <c:v>20.795252739637025</c:v>
                </c:pt>
                <c:pt idx="18" formatCode="0.0">
                  <c:v>23.015234914548415</c:v>
                </c:pt>
                <c:pt idx="21">
                  <c:v>25.744865490309518</c:v>
                </c:pt>
                <c:pt idx="23" formatCode="0.0">
                  <c:v>30.379593810444874</c:v>
                </c:pt>
                <c:pt idx="26">
                  <c:v>16.518493383101458</c:v>
                </c:pt>
                <c:pt idx="28" formatCode="0.0">
                  <c:v>20.623676330972028</c:v>
                </c:pt>
                <c:pt idx="31">
                  <c:v>17.488584474885844</c:v>
                </c:pt>
                <c:pt idx="33" formatCode="0.0">
                  <c:v>23.348168435467304</c:v>
                </c:pt>
                <c:pt idx="36">
                  <c:v>20.339084091423938</c:v>
                </c:pt>
                <c:pt idx="38" formatCode="0.0">
                  <c:v>23.289787147390953</c:v>
                </c:pt>
                <c:pt idx="41">
                  <c:v>21.200541084939211</c:v>
                </c:pt>
                <c:pt idx="43" formatCode="0.0">
                  <c:v>24.886471647984582</c:v>
                </c:pt>
              </c:numCache>
            </c:numRef>
          </c:val>
          <c:extLst>
            <c:ext xmlns:c16="http://schemas.microsoft.com/office/drawing/2014/chart" uri="{C3380CC4-5D6E-409C-BE32-E72D297353CC}">
              <c16:uniqueId val="{00000004-731A-450B-8E8A-1BC3CFFBC216}"/>
            </c:ext>
          </c:extLst>
        </c:ser>
        <c:ser>
          <c:idx val="5"/>
          <c:order val="5"/>
          <c:tx>
            <c:strRef>
              <c:f>Age!$H$1</c:f>
              <c:strCache>
                <c:ptCount val="1"/>
                <c:pt idx="0">
                  <c:v>75 or older</c:v>
                </c:pt>
              </c:strCache>
            </c:strRef>
          </c:tx>
          <c:spPr>
            <a:solidFill>
              <a:schemeClr val="accent6"/>
            </a:solidFill>
            <a:ln>
              <a:noFill/>
            </a:ln>
            <a:effectLst/>
          </c:spPr>
          <c:invertIfNegative val="0"/>
          <c:cat>
            <c:multiLvlStrRef>
              <c:f>Age!$A$2:$B$47</c:f>
              <c:multiLvlStrCache>
                <c:ptCount val="46"/>
                <c:lvl>
                  <c:pt idx="1">
                    <c:v>12</c:v>
                  </c:pt>
                  <c:pt idx="3">
                    <c:v>17</c:v>
                  </c:pt>
                  <c:pt idx="6">
                    <c:v>12</c:v>
                  </c:pt>
                  <c:pt idx="8">
                    <c:v>17</c:v>
                  </c:pt>
                  <c:pt idx="11">
                    <c:v>12</c:v>
                  </c:pt>
                  <c:pt idx="13">
                    <c:v>17</c:v>
                  </c:pt>
                  <c:pt idx="16">
                    <c:v>12</c:v>
                  </c:pt>
                  <c:pt idx="18">
                    <c:v>17</c:v>
                  </c:pt>
                  <c:pt idx="21">
                    <c:v>12</c:v>
                  </c:pt>
                  <c:pt idx="23">
                    <c:v>17</c:v>
                  </c:pt>
                  <c:pt idx="26">
                    <c:v>12</c:v>
                  </c:pt>
                  <c:pt idx="28">
                    <c:v>17</c:v>
                  </c:pt>
                  <c:pt idx="31">
                    <c:v>12</c:v>
                  </c:pt>
                  <c:pt idx="33">
                    <c:v>17</c:v>
                  </c:pt>
                  <c:pt idx="36">
                    <c:v>12</c:v>
                  </c:pt>
                  <c:pt idx="38">
                    <c:v>17</c:v>
                  </c:pt>
                  <c:pt idx="41">
                    <c:v>12</c:v>
                  </c:pt>
                  <c:pt idx="43">
                    <c:v>17</c:v>
                  </c:pt>
                  <c:pt idx="45">
                    <c:v>Percent of farms operated by primary producer age, by SDFR status, 2012 and 2017</c:v>
                  </c:pt>
                </c:lvl>
                <c:lvl>
                  <c:pt idx="0">
                    <c:v>Women</c:v>
                  </c:pt>
                  <c:pt idx="5">
                    <c:v>Minority</c:v>
                  </c:pt>
                  <c:pt idx="10">
                    <c:v>Hispanic, Latino, or Spanish Origin</c:v>
                  </c:pt>
                  <c:pt idx="15">
                    <c:v>American Indian or Alaska Native</c:v>
                  </c:pt>
                  <c:pt idx="20">
                    <c:v>Black or African American</c:v>
                  </c:pt>
                  <c:pt idx="25">
                    <c:v>Asian</c:v>
                  </c:pt>
                  <c:pt idx="30">
                    <c:v> Native Hawaiian or other Pacific Islander</c:v>
                  </c:pt>
                  <c:pt idx="35">
                    <c:v>Total SDFRc</c:v>
                  </c:pt>
                  <c:pt idx="40">
                    <c:v>Total nonSDFRd</c:v>
                  </c:pt>
                  <c:pt idx="45">
                    <c:v>Placeholder</c:v>
                  </c:pt>
                </c:lvl>
              </c:multiLvlStrCache>
            </c:multiLvlStrRef>
          </c:cat>
          <c:val>
            <c:numRef>
              <c:f>Age!$H$2:$H$46</c:f>
              <c:numCache>
                <c:formatCode>#,##0.0</c:formatCode>
                <c:ptCount val="45"/>
                <c:pt idx="1">
                  <c:v>16.567452057835872</c:v>
                </c:pt>
                <c:pt idx="3" formatCode="0.0">
                  <c:v>14.297779750060839</c:v>
                </c:pt>
                <c:pt idx="6">
                  <c:v>12.218013336255204</c:v>
                </c:pt>
                <c:pt idx="8" formatCode="0.0">
                  <c:v>12.6520466916276</c:v>
                </c:pt>
                <c:pt idx="11">
                  <c:v>10.647761194029851</c:v>
                </c:pt>
                <c:pt idx="13" formatCode="0.0">
                  <c:v>10.432058986617111</c:v>
                </c:pt>
                <c:pt idx="16">
                  <c:v>12.268809286611512</c:v>
                </c:pt>
                <c:pt idx="18" formatCode="0.0">
                  <c:v>13.18778732966376</c:v>
                </c:pt>
                <c:pt idx="21">
                  <c:v>16.155626265548165</c:v>
                </c:pt>
                <c:pt idx="23" formatCode="0.0">
                  <c:v>17.432301740812377</c:v>
                </c:pt>
                <c:pt idx="26">
                  <c:v>9.5758398371224978</c:v>
                </c:pt>
                <c:pt idx="28" formatCode="0.0">
                  <c:v>8.8439348572263192</c:v>
                </c:pt>
                <c:pt idx="31">
                  <c:v>8.2648401826484026</c:v>
                </c:pt>
                <c:pt idx="33" formatCode="0.0">
                  <c:v>10.681273536460116</c:v>
                </c:pt>
                <c:pt idx="36">
                  <c:v>14.915646274724882</c:v>
                </c:pt>
                <c:pt idx="38" formatCode="0.0">
                  <c:v>13.949072318896484</c:v>
                </c:pt>
                <c:pt idx="41">
                  <c:v>11.547997618847555</c:v>
                </c:pt>
                <c:pt idx="43" formatCode="0.0">
                  <c:v>13.754887229546645</c:v>
                </c:pt>
              </c:numCache>
            </c:numRef>
          </c:val>
          <c:extLst>
            <c:ext xmlns:c16="http://schemas.microsoft.com/office/drawing/2014/chart" uri="{C3380CC4-5D6E-409C-BE32-E72D297353CC}">
              <c16:uniqueId val="{00000005-731A-450B-8E8A-1BC3CFFBC216}"/>
            </c:ext>
          </c:extLst>
        </c:ser>
        <c:dLbls>
          <c:showLegendKey val="0"/>
          <c:showVal val="0"/>
          <c:showCatName val="0"/>
          <c:showSerName val="0"/>
          <c:showPercent val="0"/>
          <c:showBubbleSize val="0"/>
        </c:dLbls>
        <c:gapWidth val="150"/>
        <c:overlap val="100"/>
        <c:axId val="1473611184"/>
        <c:axId val="1466532000"/>
      </c:barChart>
      <c:catAx>
        <c:axId val="14736111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6532000"/>
        <c:crosses val="autoZero"/>
        <c:auto val="1"/>
        <c:lblAlgn val="ctr"/>
        <c:lblOffset val="100"/>
        <c:noMultiLvlLbl val="0"/>
      </c:catAx>
      <c:valAx>
        <c:axId val="1466532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611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4" tIns="46222" rIns="92444" bIns="46222" rtlCol="0"/>
          <a:lstStyle>
            <a:lvl1pPr algn="l">
              <a:defRPr sz="1200"/>
            </a:lvl1pPr>
          </a:lstStyle>
          <a:p>
            <a:r>
              <a:rPr lang="en-US" dirty="0" smtClean="0">
                <a:solidFill>
                  <a:prstClr val="black"/>
                </a:solidFill>
              </a:rPr>
              <a:t>Southern Region Mini Land-Grant Meeting</a:t>
            </a:r>
            <a:endParaRPr lang="en-US" dirty="0">
              <a:solidFill>
                <a:prstClr val="black"/>
              </a:solidFill>
            </a:endParaRPr>
          </a:p>
        </p:txBody>
      </p:sp>
      <p:sp>
        <p:nvSpPr>
          <p:cNvPr id="3" name="Date Placeholder 2"/>
          <p:cNvSpPr>
            <a:spLocks noGrp="1"/>
          </p:cNvSpPr>
          <p:nvPr>
            <p:ph type="dt" sz="quarter" idx="1"/>
          </p:nvPr>
        </p:nvSpPr>
        <p:spPr>
          <a:xfrm>
            <a:off x="3978133" y="0"/>
            <a:ext cx="3043343" cy="465455"/>
          </a:xfrm>
          <a:prstGeom prst="rect">
            <a:avLst/>
          </a:prstGeom>
        </p:spPr>
        <p:txBody>
          <a:bodyPr vert="horz" lIns="92444" tIns="46222" rIns="92444" bIns="46222" rtlCol="0"/>
          <a:lstStyle>
            <a:lvl1pPr algn="r">
              <a:defRPr sz="1200"/>
            </a:lvl1pPr>
          </a:lstStyle>
          <a:p>
            <a:r>
              <a:rPr lang="en-US" dirty="0" smtClean="0"/>
              <a:t>College Station, Texas</a:t>
            </a:r>
          </a:p>
          <a:p>
            <a:r>
              <a:rPr lang="en-US" dirty="0" smtClean="0"/>
              <a:t>18 May 2022</a:t>
            </a:r>
            <a:endParaRPr lang="en-US" dirty="0"/>
          </a:p>
        </p:txBody>
      </p:sp>
      <p:sp>
        <p:nvSpPr>
          <p:cNvPr id="4" name="Footer Placeholder 3"/>
          <p:cNvSpPr>
            <a:spLocks noGrp="1"/>
          </p:cNvSpPr>
          <p:nvPr>
            <p:ph type="ftr" sz="quarter" idx="2"/>
          </p:nvPr>
        </p:nvSpPr>
        <p:spPr>
          <a:xfrm>
            <a:off x="0" y="8842031"/>
            <a:ext cx="3043343" cy="465455"/>
          </a:xfrm>
          <a:prstGeom prst="rect">
            <a:avLst/>
          </a:prstGeom>
        </p:spPr>
        <p:txBody>
          <a:bodyPr vert="horz" lIns="92444" tIns="46222" rIns="92444" bIns="46222" rtlCol="0" anchor="b"/>
          <a:lstStyle>
            <a:lvl1pPr algn="l">
              <a:defRPr sz="1200"/>
            </a:lvl1pPr>
          </a:lstStyle>
          <a:p>
            <a:r>
              <a:rPr lang="en-US" dirty="0" smtClean="0"/>
              <a:t>Bruce L. Ahrendsen, University of Arkansas</a:t>
            </a:r>
            <a:endParaRPr lang="en-US" dirty="0"/>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2444" tIns="46222" rIns="92444" bIns="46222" rtlCol="0" anchor="b"/>
          <a:lstStyle>
            <a:lvl1pPr algn="r">
              <a:defRPr sz="1200"/>
            </a:lvl1pPr>
          </a:lstStyle>
          <a:p>
            <a:fld id="{E378AB5C-EE1E-4C16-B31F-55DAA51FC4C2}" type="slidenum">
              <a:rPr lang="en-US" smtClean="0"/>
              <a:t>‹#›</a:t>
            </a:fld>
            <a:endParaRPr lang="en-US"/>
          </a:p>
        </p:txBody>
      </p:sp>
    </p:spTree>
    <p:extLst>
      <p:ext uri="{BB962C8B-B14F-4D97-AF65-F5344CB8AC3E}">
        <p14:creationId xmlns:p14="http://schemas.microsoft.com/office/powerpoint/2010/main" val="227832176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4" tIns="46222" rIns="92444" bIns="46222"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2444" tIns="46222" rIns="92444" bIns="46222" rtlCol="0"/>
          <a:lstStyle>
            <a:lvl1pPr algn="r">
              <a:defRPr sz="1200"/>
            </a:lvl1pPr>
          </a:lstStyle>
          <a:p>
            <a:r>
              <a:rPr lang="en-US" smtClean="0"/>
              <a:t>6/7/2018</a:t>
            </a:r>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4" tIns="46222" rIns="92444" bIns="46222"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44" tIns="46222" rIns="92444" bIns="462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2444" tIns="46222" rIns="92444" bIns="4622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2444" tIns="46222" rIns="92444" bIns="46222" rtlCol="0" anchor="b"/>
          <a:lstStyle>
            <a:lvl1pPr algn="r">
              <a:defRPr sz="1200"/>
            </a:lvl1pPr>
          </a:lstStyle>
          <a:p>
            <a:fld id="{22B9E6B8-75E2-4D1C-AD69-A2993A2BBE41}" type="slidenum">
              <a:rPr lang="en-US" smtClean="0"/>
              <a:pPr/>
              <a:t>‹#›</a:t>
            </a:fld>
            <a:endParaRPr lang="en-US"/>
          </a:p>
        </p:txBody>
      </p:sp>
    </p:spTree>
    <p:extLst>
      <p:ext uri="{BB962C8B-B14F-4D97-AF65-F5344CB8AC3E}">
        <p14:creationId xmlns:p14="http://schemas.microsoft.com/office/powerpoint/2010/main" val="101959891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 Ahrendsen and Ron Rainey </a:t>
            </a:r>
            <a:r>
              <a:rPr lang="en-US" baseline="0" dirty="0" smtClean="0"/>
              <a:t>are</a:t>
            </a:r>
            <a:r>
              <a:rPr lang="en-US" dirty="0" smtClean="0"/>
              <a:t> professors</a:t>
            </a:r>
            <a:endParaRPr lang="en-US" dirty="0"/>
          </a:p>
        </p:txBody>
      </p:sp>
      <p:sp>
        <p:nvSpPr>
          <p:cNvPr id="5" name="Date Placeholder 4"/>
          <p:cNvSpPr>
            <a:spLocks noGrp="1"/>
          </p:cNvSpPr>
          <p:nvPr>
            <p:ph type="dt" idx="11"/>
          </p:nvPr>
        </p:nvSpPr>
        <p:spPr/>
        <p:txBody>
          <a:bodyPr/>
          <a:lstStyle/>
          <a:p>
            <a:r>
              <a:rPr lang="en-US" smtClean="0"/>
              <a:t>6/7/2018</a:t>
            </a:r>
            <a:endParaRPr lang="en-US"/>
          </a:p>
        </p:txBody>
      </p:sp>
    </p:spTree>
    <p:extLst>
      <p:ext uri="{BB962C8B-B14F-4D97-AF65-F5344CB8AC3E}">
        <p14:creationId xmlns:p14="http://schemas.microsoft.com/office/powerpoint/2010/main" val="300580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share of farms operated by a young-primary</a:t>
            </a:r>
            <a:r>
              <a:rPr lang="en-US" baseline="0" dirty="0" smtClean="0"/>
              <a:t> producer</a:t>
            </a:r>
            <a:r>
              <a:rPr lang="en-US" dirty="0" smtClean="0"/>
              <a:t> increased from 2012 to 2017 regardless of the SDFR status. All SDFR statuses have very</a:t>
            </a:r>
            <a:r>
              <a:rPr lang="en-US" baseline="0" dirty="0" smtClean="0"/>
              <a:t> small shares, but Black has the smallest share.</a:t>
            </a:r>
            <a:endParaRPr lang="en-US" dirty="0" smtClean="0"/>
          </a:p>
          <a:p>
            <a:r>
              <a:rPr lang="en-US" baseline="0" dirty="0" smtClean="0"/>
              <a:t>The combined share for 65 and older increased from 2012 to 2017 for every SDFR status, and Black as the largest share.</a:t>
            </a:r>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84572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Relatively large shares (30% and higher) of farms operated by women in the southern states are BFR</a:t>
            </a:r>
          </a:p>
          <a:p>
            <a:r>
              <a:rPr lang="en-US" dirty="0"/>
              <a:t>2) Several New England states have quite large shares (50% and higher) of their minority-operated farms as BFR. </a:t>
            </a:r>
          </a:p>
          <a:p>
            <a:r>
              <a:rPr lang="en-US" dirty="0"/>
              <a:t>3) Relatively low shares (10% to 20%) of non-Hispanic White Man operated farms that have a BFR are in the highly agricultural Midwest and Northern Plains. </a:t>
            </a:r>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3869626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328025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168393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Relatively large shares (30% and higher) of farms operated by women in the southern states are BFR</a:t>
            </a:r>
          </a:p>
          <a:p>
            <a:r>
              <a:rPr lang="en-US" dirty="0"/>
              <a:t>2) Several New England states have quite large shares (50% and higher) of their minority-operated farms as BFR. </a:t>
            </a:r>
          </a:p>
          <a:p>
            <a:r>
              <a:rPr lang="en-US" dirty="0"/>
              <a:t>3) Relatively low shares (10% to 20%) of non-Hispanic White Man operated farms that have a BFR are in the highly agricultural Midwest and Northern Plains. </a:t>
            </a:r>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1494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2894917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331599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343522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t>6/7/2018</a:t>
            </a:r>
            <a:endParaRPr lang="en-US"/>
          </a:p>
        </p:txBody>
      </p:sp>
    </p:spTree>
    <p:extLst>
      <p:ext uri="{BB962C8B-B14F-4D97-AF65-F5344CB8AC3E}">
        <p14:creationId xmlns:p14="http://schemas.microsoft.com/office/powerpoint/2010/main" val="485516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t>6/7/2018</a:t>
            </a:r>
            <a:endParaRPr lang="en-US"/>
          </a:p>
        </p:txBody>
      </p:sp>
    </p:spTree>
    <p:extLst>
      <p:ext uri="{BB962C8B-B14F-4D97-AF65-F5344CB8AC3E}">
        <p14:creationId xmlns:p14="http://schemas.microsoft.com/office/powerpoint/2010/main" val="295566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t>6/7/2018</a:t>
            </a:r>
            <a:endParaRPr lang="en-US"/>
          </a:p>
        </p:txBody>
      </p:sp>
    </p:spTree>
    <p:extLst>
      <p:ext uri="{BB962C8B-B14F-4D97-AF65-F5344CB8AC3E}">
        <p14:creationId xmlns:p14="http://schemas.microsoft.com/office/powerpoint/2010/main" val="1295048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t>6/7/2018</a:t>
            </a:r>
            <a:endParaRPr lang="en-US"/>
          </a:p>
        </p:txBody>
      </p:sp>
    </p:spTree>
    <p:extLst>
      <p:ext uri="{BB962C8B-B14F-4D97-AF65-F5344CB8AC3E}">
        <p14:creationId xmlns:p14="http://schemas.microsoft.com/office/powerpoint/2010/main" val="836710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t>6/7/2018</a:t>
            </a:r>
            <a:endParaRPr lang="en-US"/>
          </a:p>
        </p:txBody>
      </p:sp>
    </p:spTree>
    <p:extLst>
      <p:ext uri="{BB962C8B-B14F-4D97-AF65-F5344CB8AC3E}">
        <p14:creationId xmlns:p14="http://schemas.microsoft.com/office/powerpoint/2010/main" val="3975041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39">
              <a:defRPr/>
            </a:pPr>
            <a:endParaRPr lang="en-US" dirty="0"/>
          </a:p>
        </p:txBody>
      </p:sp>
      <p:sp>
        <p:nvSpPr>
          <p:cNvPr id="4" name="Slide Number Placeholder 3"/>
          <p:cNvSpPr>
            <a:spLocks noGrp="1"/>
          </p:cNvSpPr>
          <p:nvPr>
            <p:ph type="sldNum" sz="quarter" idx="10"/>
          </p:nvPr>
        </p:nvSpPr>
        <p:spPr/>
        <p:txBody>
          <a:bodyPr/>
          <a:lstStyle/>
          <a:p>
            <a:fld id="{22B9E6B8-75E2-4D1C-AD69-A2993A2BBE41}" type="slidenum">
              <a:rPr lang="en-US" smtClean="0"/>
              <a:pPr/>
              <a:t>22</a:t>
            </a:fld>
            <a:endParaRPr lang="en-US"/>
          </a:p>
        </p:txBody>
      </p:sp>
    </p:spTree>
    <p:extLst>
      <p:ext uri="{BB962C8B-B14F-4D97-AF65-F5344CB8AC3E}">
        <p14:creationId xmlns:p14="http://schemas.microsoft.com/office/powerpoint/2010/main" val="131858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t>6/7/2018</a:t>
            </a:r>
            <a:endParaRPr lang="en-US"/>
          </a:p>
        </p:txBody>
      </p:sp>
    </p:spTree>
    <p:extLst>
      <p:ext uri="{BB962C8B-B14F-4D97-AF65-F5344CB8AC3E}">
        <p14:creationId xmlns:p14="http://schemas.microsoft.com/office/powerpoint/2010/main" val="128639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t>6/7/2018</a:t>
            </a:r>
            <a:endParaRPr lang="en-US"/>
          </a:p>
        </p:txBody>
      </p:sp>
    </p:spTree>
    <p:extLst>
      <p:ext uri="{BB962C8B-B14F-4D97-AF65-F5344CB8AC3E}">
        <p14:creationId xmlns:p14="http://schemas.microsoft.com/office/powerpoint/2010/main" val="96502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6/7/2018</a:t>
            </a:r>
            <a:endParaRPr lang="en-US"/>
          </a:p>
        </p:txBody>
      </p:sp>
    </p:spTree>
    <p:extLst>
      <p:ext uri="{BB962C8B-B14F-4D97-AF65-F5344CB8AC3E}">
        <p14:creationId xmlns:p14="http://schemas.microsoft.com/office/powerpoint/2010/main" val="56969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Huge</a:t>
            </a:r>
            <a:r>
              <a:rPr lang="en-US" baseline="0" dirty="0" smtClean="0"/>
              <a:t> increases in the number of farms operated by Women from 2012 to 2017, which almost fully explains the change is number of SDFR farms.</a:t>
            </a:r>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324389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223394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Nationally, very</a:t>
            </a:r>
            <a:r>
              <a:rPr lang="en-US" baseline="0" dirty="0" smtClean="0"/>
              <a:t> large shares (over half) of very small sized operations (&lt;$5k) and very small shares of large operations ($250K+), except for non-Hispanic White Men and Asian primary producers.</a:t>
            </a:r>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39838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share of farms operated by a BFR increased from 2012 to 2017 regardless of the SDFR status</a:t>
            </a:r>
          </a:p>
          <a:p>
            <a:r>
              <a:rPr lang="en-US" dirty="0" smtClean="0"/>
              <a:t>Women</a:t>
            </a:r>
            <a:r>
              <a:rPr lang="en-US" baseline="0" dirty="0" smtClean="0"/>
              <a:t> and Minority have similar shares, but Asian have a large share and Black, American Indian, and White men have small shares</a:t>
            </a:r>
            <a:endParaRPr lang="en-US" dirty="0"/>
          </a:p>
        </p:txBody>
      </p:sp>
      <p:sp>
        <p:nvSpPr>
          <p:cNvPr id="4" name="Date Placeholder 3"/>
          <p:cNvSpPr>
            <a:spLocks noGrp="1"/>
          </p:cNvSpPr>
          <p:nvPr>
            <p:ph type="dt" idx="10"/>
          </p:nvPr>
        </p:nvSpPr>
        <p:spPr/>
        <p:txBody>
          <a:bodyPr/>
          <a:lstStyle/>
          <a:p>
            <a:r>
              <a:rPr lang="en-US" smtClean="0"/>
              <a:t>6/7/2018</a:t>
            </a:r>
            <a:endParaRPr lang="en-US"/>
          </a:p>
        </p:txBody>
      </p:sp>
    </p:spTree>
    <p:extLst>
      <p:ext uri="{BB962C8B-B14F-4D97-AF65-F5344CB8AC3E}">
        <p14:creationId xmlns:p14="http://schemas.microsoft.com/office/powerpoint/2010/main" val="170332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10" name="Straight Connector 9"/>
          <p:cNvCxnSpPr/>
          <p:nvPr userDrawn="1"/>
        </p:nvCxnSpPr>
        <p:spPr>
          <a:xfrm>
            <a:off x="0" y="5867400"/>
            <a:ext cx="914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80060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0" y="5867400"/>
            <a:ext cx="914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0" y="5867400"/>
            <a:ext cx="914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descr="UA-color-leftSept2011.png"/>
          <p:cNvPicPr>
            <a:picLocks noChangeAspect="1"/>
          </p:cNvPicPr>
          <p:nvPr userDrawn="1"/>
        </p:nvPicPr>
        <p:blipFill>
          <a:blip r:embed="rId4" cstate="print"/>
          <a:stretch>
            <a:fillRect/>
          </a:stretch>
        </p:blipFill>
        <p:spPr>
          <a:xfrm>
            <a:off x="100579" y="6161945"/>
            <a:ext cx="2566421" cy="4907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08/AFR-05-2021-006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hrend@uark.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agribusiness.uark.edu/" TargetMode="Externa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763000" cy="1066800"/>
          </a:xfrm>
        </p:spPr>
        <p:txBody>
          <a:bodyPr/>
          <a:lstStyle/>
          <a:p>
            <a:r>
              <a:rPr lang="en-US" sz="3600" dirty="0" smtClean="0">
                <a:solidFill>
                  <a:prstClr val="black"/>
                </a:solidFill>
              </a:rPr>
              <a:t>Who is our audience and </a:t>
            </a:r>
            <a:br>
              <a:rPr lang="en-US" sz="3600" dirty="0" smtClean="0">
                <a:solidFill>
                  <a:prstClr val="black"/>
                </a:solidFill>
              </a:rPr>
            </a:br>
            <a:r>
              <a:rPr lang="en-US" sz="3600" dirty="0" smtClean="0">
                <a:solidFill>
                  <a:prstClr val="black"/>
                </a:solidFill>
              </a:rPr>
              <a:t>what are the demographics?</a:t>
            </a:r>
            <a:endParaRPr lang="en-US" sz="3600" dirty="0">
              <a:latin typeface="+mn-lt"/>
              <a:ea typeface="+mn-ea"/>
              <a:cs typeface="+mn-cs"/>
            </a:endParaRPr>
          </a:p>
        </p:txBody>
      </p:sp>
      <p:sp>
        <p:nvSpPr>
          <p:cNvPr id="3" name="Subtitle 2"/>
          <p:cNvSpPr>
            <a:spLocks noGrp="1"/>
          </p:cNvSpPr>
          <p:nvPr>
            <p:ph type="subTitle" idx="1"/>
          </p:nvPr>
        </p:nvSpPr>
        <p:spPr>
          <a:xfrm>
            <a:off x="152400" y="1524000"/>
            <a:ext cx="8763000" cy="4343400"/>
          </a:xfrm>
        </p:spPr>
        <p:txBody>
          <a:bodyPr/>
          <a:lstStyle/>
          <a:p>
            <a:endParaRPr lang="en-US" sz="2400" dirty="0" smtClean="0">
              <a:solidFill>
                <a:schemeClr val="tx1"/>
              </a:solidFill>
            </a:endParaRPr>
          </a:p>
          <a:p>
            <a:endParaRPr lang="en-US" sz="1800" i="1" baseline="30000" dirty="0" smtClean="0">
              <a:solidFill>
                <a:schemeClr val="tx1"/>
              </a:solidFill>
            </a:endParaRPr>
          </a:p>
          <a:p>
            <a:endParaRPr lang="en-US" sz="1800" i="1" baseline="30000" dirty="0" smtClean="0">
              <a:solidFill>
                <a:schemeClr val="tx1"/>
              </a:solidFill>
            </a:endParaRPr>
          </a:p>
          <a:p>
            <a:r>
              <a:rPr lang="en-US" sz="2400" i="1" dirty="0">
                <a:solidFill>
                  <a:schemeClr val="tx1"/>
                </a:solidFill>
              </a:rPr>
              <a:t>Bruce L. </a:t>
            </a:r>
            <a:r>
              <a:rPr lang="en-US" sz="2400" i="1" dirty="0" smtClean="0">
                <a:solidFill>
                  <a:schemeClr val="tx1"/>
                </a:solidFill>
              </a:rPr>
              <a:t>Ahrendsen and Ronald L. Rainey</a:t>
            </a:r>
            <a:endParaRPr lang="en-US" sz="2400" i="1" baseline="30000" dirty="0">
              <a:solidFill>
                <a:schemeClr val="tx1"/>
              </a:solidFill>
            </a:endParaRPr>
          </a:p>
          <a:p>
            <a:r>
              <a:rPr lang="en-US" sz="2400" dirty="0" smtClean="0">
                <a:solidFill>
                  <a:schemeClr val="tx1"/>
                </a:solidFill>
              </a:rPr>
              <a:t>Professors of Agricultural Economics &amp; Agribusiness</a:t>
            </a:r>
          </a:p>
          <a:p>
            <a:r>
              <a:rPr lang="en-US" sz="2400" dirty="0" smtClean="0">
                <a:solidFill>
                  <a:schemeClr val="tx1"/>
                </a:solidFill>
              </a:rPr>
              <a:t>University of Arkansas Division of Agriculture</a:t>
            </a:r>
          </a:p>
          <a:p>
            <a:endParaRPr lang="en-US" sz="1600" dirty="0" smtClean="0">
              <a:solidFill>
                <a:schemeClr val="tx1"/>
              </a:solidFill>
            </a:endParaRPr>
          </a:p>
          <a:p>
            <a:endParaRPr lang="en-US" sz="1600" dirty="0">
              <a:solidFill>
                <a:schemeClr val="tx1"/>
              </a:solidFill>
            </a:endParaRPr>
          </a:p>
          <a:p>
            <a:pPr>
              <a:spcBef>
                <a:spcPts val="0"/>
              </a:spcBef>
            </a:pPr>
            <a:r>
              <a:rPr lang="en-US" sz="2400" dirty="0">
                <a:solidFill>
                  <a:prstClr val="black"/>
                </a:solidFill>
              </a:rPr>
              <a:t>Southern Region Mini Land-Grant Meeting</a:t>
            </a:r>
          </a:p>
          <a:p>
            <a:pPr>
              <a:spcBef>
                <a:spcPts val="0"/>
              </a:spcBef>
            </a:pPr>
            <a:r>
              <a:rPr lang="en-US" sz="2400" dirty="0">
                <a:solidFill>
                  <a:prstClr val="black"/>
                </a:solidFill>
              </a:rPr>
              <a:t>College Station, Texas</a:t>
            </a:r>
          </a:p>
          <a:p>
            <a:pPr>
              <a:spcBef>
                <a:spcPts val="0"/>
              </a:spcBef>
            </a:pPr>
            <a:r>
              <a:rPr lang="en-US" sz="2400" dirty="0">
                <a:solidFill>
                  <a:schemeClr val="tx1"/>
                </a:solidFill>
              </a:rPr>
              <a:t>May 16-19, </a:t>
            </a:r>
            <a:r>
              <a:rPr lang="en-US" sz="2400" dirty="0" smtClean="0">
                <a:solidFill>
                  <a:schemeClr val="tx1"/>
                </a:solidFill>
              </a:rPr>
              <a:t>2022</a:t>
            </a:r>
          </a:p>
          <a:p>
            <a:pPr>
              <a:spcBef>
                <a:spcPts val="0"/>
              </a:spcBef>
            </a:pPr>
            <a:endParaRPr lang="en-US" sz="1600" dirty="0">
              <a:solidFill>
                <a:schemeClr val="tx1"/>
              </a:solidFill>
            </a:endParaRPr>
          </a:p>
        </p:txBody>
      </p:sp>
      <p:pic>
        <p:nvPicPr>
          <p:cNvPr id="4" name="Picture 3"/>
          <p:cNvPicPr>
            <a:picLocks noChangeAspect="1"/>
          </p:cNvPicPr>
          <p:nvPr/>
        </p:nvPicPr>
        <p:blipFill>
          <a:blip r:embed="rId3"/>
          <a:stretch>
            <a:fillRect/>
          </a:stretch>
        </p:blipFill>
        <p:spPr>
          <a:xfrm>
            <a:off x="228602" y="6065520"/>
            <a:ext cx="1350413" cy="640080"/>
          </a:xfrm>
          <a:prstGeom prst="rect">
            <a:avLst/>
          </a:prstGeom>
        </p:spPr>
      </p:pic>
    </p:spTree>
    <p:extLst>
      <p:ext uri="{BB962C8B-B14F-4D97-AF65-F5344CB8AC3E}">
        <p14:creationId xmlns:p14="http://schemas.microsoft.com/office/powerpoint/2010/main" val="163646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39762"/>
          </a:xfrm>
        </p:spPr>
        <p:txBody>
          <a:bodyPr/>
          <a:lstStyle/>
          <a:p>
            <a:r>
              <a:rPr lang="en-US" sz="2000" dirty="0"/>
              <a:t>Percent of farms </a:t>
            </a:r>
            <a:r>
              <a:rPr lang="en-US" sz="2000" dirty="0" smtClean="0"/>
              <a:t>operated by primary producer age, by SDFR </a:t>
            </a:r>
            <a:r>
              <a:rPr lang="en-US" sz="2000" dirty="0"/>
              <a:t>status, 2012 and </a:t>
            </a:r>
            <a:r>
              <a:rPr lang="en-US" sz="2000" dirty="0" smtClean="0"/>
              <a:t>2017</a:t>
            </a:r>
            <a:endParaRPr lang="en-US" sz="2000" baseline="30000" dirty="0"/>
          </a:p>
        </p:txBody>
      </p:sp>
      <p:sp>
        <p:nvSpPr>
          <p:cNvPr id="8" name="Rectangle 7"/>
          <p:cNvSpPr/>
          <p:nvPr/>
        </p:nvSpPr>
        <p:spPr>
          <a:xfrm>
            <a:off x="152400" y="6193795"/>
            <a:ext cx="2743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 y="6076772"/>
            <a:ext cx="8763000" cy="1054135"/>
          </a:xfrm>
          <a:prstGeom prst="rect">
            <a:avLst/>
          </a:prstGeom>
          <a:noFill/>
        </p:spPr>
        <p:txBody>
          <a:bodyPr wrap="square" rtlCol="0">
            <a:spAutoFit/>
          </a:bodyPr>
          <a:lstStyle/>
          <a:p>
            <a:r>
              <a:rPr lang="en-US" sz="1350" dirty="0" smtClean="0"/>
              <a:t>1) The </a:t>
            </a:r>
            <a:r>
              <a:rPr lang="en-US" sz="1350" dirty="0"/>
              <a:t>share of farms operated by a young-primary producer increased from 2012 to 2017 regardless of the SDFR status. All SDFR statuses have very small shares, but Black has the smallest share</a:t>
            </a:r>
            <a:r>
              <a:rPr lang="en-US" sz="1350" dirty="0" smtClean="0"/>
              <a:t>.</a:t>
            </a:r>
            <a:endParaRPr lang="en-US" sz="1350" dirty="0"/>
          </a:p>
          <a:p>
            <a:r>
              <a:rPr lang="en-US" sz="1350" dirty="0" smtClean="0"/>
              <a:t>2) The </a:t>
            </a:r>
            <a:r>
              <a:rPr lang="en-US" sz="1350" dirty="0"/>
              <a:t>combined share for 65 and older increased from 2012 to 2017 for every SDFR status, and Black as the largest share.</a:t>
            </a:r>
          </a:p>
          <a:p>
            <a:endParaRPr lang="en-US" sz="1100" dirty="0" smtClean="0"/>
          </a:p>
          <a:p>
            <a:r>
              <a:rPr lang="en-US" sz="1100" dirty="0" smtClean="0"/>
              <a:t>Source</a:t>
            </a:r>
            <a:r>
              <a:rPr lang="en-US" sz="1100" dirty="0"/>
              <a:t>: 2012 and 2017 Census of </a:t>
            </a:r>
            <a:r>
              <a:rPr lang="en-US" sz="1100" dirty="0" smtClean="0"/>
              <a:t>Agriculture and </a:t>
            </a:r>
            <a:r>
              <a:rPr lang="en-US" sz="1100" dirty="0"/>
              <a:t>authors' </a:t>
            </a:r>
            <a:r>
              <a:rPr lang="en-US" sz="1100" dirty="0" smtClean="0"/>
              <a:t>calculations</a:t>
            </a:r>
            <a:endParaRPr lang="en-US" sz="1100" dirty="0"/>
          </a:p>
        </p:txBody>
      </p:sp>
      <p:graphicFrame>
        <p:nvGraphicFramePr>
          <p:cNvPr id="7" name="Chart 6">
            <a:extLst>
              <a:ext uri="{FF2B5EF4-FFF2-40B4-BE49-F238E27FC236}">
                <a16:creationId xmlns:a16="http://schemas.microsoft.com/office/drawing/2014/main" id="{CA867850-3EB0-404A-A84F-328B497EDD02}"/>
              </a:ext>
            </a:extLst>
          </p:cNvPr>
          <p:cNvGraphicFramePr>
            <a:graphicFrameLocks noChangeAspect="1"/>
          </p:cNvGraphicFramePr>
          <p:nvPr>
            <p:extLst>
              <p:ext uri="{D42A27DB-BD31-4B8C-83A1-F6EECF244321}">
                <p14:modId xmlns:p14="http://schemas.microsoft.com/office/powerpoint/2010/main" val="953695343"/>
              </p:ext>
            </p:extLst>
          </p:nvPr>
        </p:nvGraphicFramePr>
        <p:xfrm>
          <a:off x="381000" y="537409"/>
          <a:ext cx="8305800" cy="5480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6488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9762"/>
          </a:xfrm>
        </p:spPr>
        <p:txBody>
          <a:bodyPr/>
          <a:lstStyle/>
          <a:p>
            <a:r>
              <a:rPr lang="en-US" sz="2400" dirty="0" smtClean="0"/>
              <a:t>Percent </a:t>
            </a:r>
            <a:r>
              <a:rPr lang="en-US" sz="2400" dirty="0"/>
              <a:t>of </a:t>
            </a:r>
            <a:r>
              <a:rPr lang="en-US" sz="2400" dirty="0" smtClean="0"/>
              <a:t>farms, by </a:t>
            </a:r>
            <a:r>
              <a:rPr lang="en-US" sz="2400" dirty="0"/>
              <a:t>primary </a:t>
            </a:r>
            <a:r>
              <a:rPr lang="en-US" sz="2400" dirty="0" smtClean="0"/>
              <a:t>producer </a:t>
            </a:r>
            <a:r>
              <a:rPr lang="en-US" sz="2400" dirty="0"/>
              <a:t>SDFR status and state, </a:t>
            </a:r>
            <a:r>
              <a:rPr lang="en-US" sz="2400" dirty="0" smtClean="0"/>
              <a:t>2017</a:t>
            </a:r>
            <a:endParaRPr lang="en-US" sz="2400" dirty="0"/>
          </a:p>
        </p:txBody>
      </p:sp>
      <p:sp>
        <p:nvSpPr>
          <p:cNvPr id="3" name="Content Placeholder 2"/>
          <p:cNvSpPr>
            <a:spLocks noGrp="1"/>
          </p:cNvSpPr>
          <p:nvPr>
            <p:ph idx="1"/>
          </p:nvPr>
        </p:nvSpPr>
        <p:spPr>
          <a:xfrm>
            <a:off x="152400" y="3581400"/>
            <a:ext cx="8885110" cy="2286000"/>
          </a:xfrm>
        </p:spPr>
        <p:txBody>
          <a:bodyPr/>
          <a:lstStyle/>
          <a:p>
            <a:pPr marL="0" indent="0">
              <a:buNone/>
            </a:pPr>
            <a:r>
              <a:rPr lang="en-US" sz="2400" dirty="0" smtClean="0"/>
              <a:t>1) Relatively large shares of farms are Women-operated in Southern Plains, FL, and DE-MD-VA</a:t>
            </a:r>
            <a:endParaRPr lang="en-US" sz="2400" dirty="0"/>
          </a:p>
          <a:p>
            <a:pPr marL="0" indent="0">
              <a:buNone/>
            </a:pPr>
            <a:r>
              <a:rPr lang="en-US" sz="2400" dirty="0"/>
              <a:t>2) </a:t>
            </a:r>
            <a:r>
              <a:rPr lang="en-US" sz="2400" dirty="0" smtClean="0"/>
              <a:t>All states, including in the South, have a majority of farms with a non-Hispanic White Man as primary producer, except for AZ, NM, and HI</a:t>
            </a:r>
            <a:endParaRPr lang="en-US" sz="2400" dirty="0"/>
          </a:p>
          <a:p>
            <a:pPr marL="0" indent="0">
              <a:buNone/>
            </a:pPr>
            <a:endParaRPr lang="en-US" sz="2400" baseline="30000" dirty="0"/>
          </a:p>
          <a:p>
            <a:pPr marL="0" indent="0">
              <a:buNone/>
            </a:pPr>
            <a:endParaRPr lang="en-US" sz="2400" baseline="30000" dirty="0"/>
          </a:p>
          <a:p>
            <a:pPr marL="0" indent="0">
              <a:buNone/>
            </a:pPr>
            <a:endParaRPr lang="en-US" sz="2400" baseline="30000" dirty="0" smtClean="0"/>
          </a:p>
          <a:p>
            <a:pPr marL="0" indent="0">
              <a:buNone/>
            </a:pPr>
            <a:r>
              <a:rPr lang="en-US" sz="1500" dirty="0" smtClean="0"/>
              <a:t>Source</a:t>
            </a:r>
            <a:r>
              <a:rPr lang="en-US" sz="1500" dirty="0"/>
              <a:t>: 2017 Census of </a:t>
            </a:r>
            <a:r>
              <a:rPr lang="en-US" sz="1500" dirty="0" smtClean="0"/>
              <a:t>Agriculture and </a:t>
            </a:r>
            <a:r>
              <a:rPr lang="en-US" sz="1500" dirty="0"/>
              <a:t>authors’ </a:t>
            </a:r>
            <a:r>
              <a:rPr lang="en-US" sz="1500" dirty="0" smtClean="0"/>
              <a:t>calculations</a:t>
            </a:r>
            <a:endParaRPr lang="en-US" sz="1500" dirty="0"/>
          </a:p>
          <a:p>
            <a:pPr marL="0" indent="0">
              <a:buNone/>
            </a:pPr>
            <a:endParaRPr lang="en-US" dirty="0"/>
          </a:p>
        </p:txBody>
      </p:sp>
      <p:pic>
        <p:nvPicPr>
          <p:cNvPr id="4" name="Picture 3"/>
          <p:cNvPicPr>
            <a:picLocks noChangeAspect="1"/>
          </p:cNvPicPr>
          <p:nvPr/>
        </p:nvPicPr>
        <p:blipFill>
          <a:blip r:embed="rId3"/>
          <a:stretch>
            <a:fillRect/>
          </a:stretch>
        </p:blipFill>
        <p:spPr>
          <a:xfrm>
            <a:off x="441834" y="1114425"/>
            <a:ext cx="8432246" cy="2377440"/>
          </a:xfrm>
          <a:prstGeom prst="rect">
            <a:avLst/>
          </a:prstGeom>
        </p:spPr>
      </p:pic>
    </p:spTree>
    <p:extLst>
      <p:ext uri="{BB962C8B-B14F-4D97-AF65-F5344CB8AC3E}">
        <p14:creationId xmlns:p14="http://schemas.microsoft.com/office/powerpoint/2010/main" val="2078089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9762"/>
          </a:xfrm>
        </p:spPr>
        <p:txBody>
          <a:bodyPr/>
          <a:lstStyle/>
          <a:p>
            <a:r>
              <a:rPr lang="en-US" sz="2400" dirty="0" smtClean="0"/>
              <a:t>Percent </a:t>
            </a:r>
            <a:r>
              <a:rPr lang="en-US" sz="2400" dirty="0"/>
              <a:t>of </a:t>
            </a:r>
            <a:r>
              <a:rPr lang="en-US" sz="2400" dirty="0" smtClean="0"/>
              <a:t>primary producer operated farms with market value of ag products sold &lt; $5,000, by SDFR </a:t>
            </a:r>
            <a:r>
              <a:rPr lang="en-US" sz="2400" dirty="0"/>
              <a:t>status and state, </a:t>
            </a:r>
            <a:r>
              <a:rPr lang="en-US" sz="2400" dirty="0" smtClean="0"/>
              <a:t>2017</a:t>
            </a:r>
            <a:endParaRPr lang="en-US" sz="2400" dirty="0"/>
          </a:p>
        </p:txBody>
      </p:sp>
      <p:sp>
        <p:nvSpPr>
          <p:cNvPr id="3" name="Content Placeholder 2"/>
          <p:cNvSpPr>
            <a:spLocks noGrp="1"/>
          </p:cNvSpPr>
          <p:nvPr>
            <p:ph idx="1"/>
          </p:nvPr>
        </p:nvSpPr>
        <p:spPr>
          <a:xfrm>
            <a:off x="152400" y="3581400"/>
            <a:ext cx="8885110" cy="2590800"/>
          </a:xfrm>
        </p:spPr>
        <p:txBody>
          <a:bodyPr/>
          <a:lstStyle/>
          <a:p>
            <a:pPr marL="0" indent="0">
              <a:buNone/>
            </a:pPr>
            <a:r>
              <a:rPr lang="en-US" sz="2400" dirty="0" smtClean="0"/>
              <a:t>1) Over half of Women-operated farms in Southern states are very small in terms of sales</a:t>
            </a:r>
            <a:endParaRPr lang="en-US" sz="2400" dirty="0"/>
          </a:p>
          <a:p>
            <a:pPr marL="0" indent="0">
              <a:buNone/>
            </a:pPr>
            <a:r>
              <a:rPr lang="en-US" sz="2400" dirty="0"/>
              <a:t>2) </a:t>
            </a:r>
            <a:r>
              <a:rPr lang="en-US" sz="2400" dirty="0" smtClean="0"/>
              <a:t>Nearly the same for Minority-operated farms, except at lower percentages</a:t>
            </a:r>
          </a:p>
          <a:p>
            <a:pPr marL="0" indent="0">
              <a:buNone/>
            </a:pPr>
            <a:r>
              <a:rPr lang="en-US" sz="2400" dirty="0" smtClean="0"/>
              <a:t>3) Non-Hispanic White Men-operated farms are less likely to be very small and more likely to be larger in most states</a:t>
            </a:r>
            <a:endParaRPr lang="en-US" sz="2400" baseline="30000" dirty="0"/>
          </a:p>
          <a:p>
            <a:pPr marL="0" indent="0">
              <a:buNone/>
            </a:pPr>
            <a:endParaRPr lang="en-US" sz="2400" baseline="30000" dirty="0"/>
          </a:p>
          <a:p>
            <a:pPr marL="0" indent="0">
              <a:buNone/>
            </a:pPr>
            <a:endParaRPr lang="en-US" sz="2400" baseline="30000" dirty="0" smtClean="0"/>
          </a:p>
          <a:p>
            <a:pPr marL="0" indent="0">
              <a:buNone/>
            </a:pPr>
            <a:r>
              <a:rPr lang="en-US" sz="1500" dirty="0" smtClean="0"/>
              <a:t>Source</a:t>
            </a:r>
            <a:r>
              <a:rPr lang="en-US" sz="1500" dirty="0"/>
              <a:t>: 2017 Census of </a:t>
            </a:r>
            <a:r>
              <a:rPr lang="en-US" sz="1500" dirty="0" smtClean="0"/>
              <a:t>Agriculture and </a:t>
            </a:r>
            <a:r>
              <a:rPr lang="en-US" sz="1500" dirty="0"/>
              <a:t>authors’ </a:t>
            </a:r>
            <a:r>
              <a:rPr lang="en-US" sz="1500" dirty="0" smtClean="0"/>
              <a:t>calculations</a:t>
            </a:r>
            <a:endParaRPr lang="en-US" sz="1500" dirty="0"/>
          </a:p>
          <a:p>
            <a:pPr marL="0" indent="0">
              <a:buNone/>
            </a:pPr>
            <a:endParaRPr lang="en-US" dirty="0"/>
          </a:p>
        </p:txBody>
      </p:sp>
      <p:pic>
        <p:nvPicPr>
          <p:cNvPr id="6" name="Picture 5"/>
          <p:cNvPicPr>
            <a:picLocks noChangeAspect="1"/>
          </p:cNvPicPr>
          <p:nvPr/>
        </p:nvPicPr>
        <p:blipFill>
          <a:blip r:embed="rId3"/>
          <a:stretch>
            <a:fillRect/>
          </a:stretch>
        </p:blipFill>
        <p:spPr>
          <a:xfrm>
            <a:off x="609600" y="1219200"/>
            <a:ext cx="7861052" cy="2377440"/>
          </a:xfrm>
          <a:prstGeom prst="rect">
            <a:avLst/>
          </a:prstGeom>
        </p:spPr>
      </p:pic>
    </p:spTree>
    <p:extLst>
      <p:ext uri="{BB962C8B-B14F-4D97-AF65-F5344CB8AC3E}">
        <p14:creationId xmlns:p14="http://schemas.microsoft.com/office/powerpoint/2010/main" val="2354985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9762"/>
          </a:xfrm>
        </p:spPr>
        <p:txBody>
          <a:bodyPr/>
          <a:lstStyle/>
          <a:p>
            <a:r>
              <a:rPr lang="en-US" sz="2400" dirty="0" smtClean="0"/>
              <a:t>Percent </a:t>
            </a:r>
            <a:r>
              <a:rPr lang="en-US" sz="2400" dirty="0"/>
              <a:t>of </a:t>
            </a:r>
            <a:r>
              <a:rPr lang="en-US" sz="2400" dirty="0" smtClean="0"/>
              <a:t>primary producer operated farms with market value of ag products sold of $1,000,000 or more, by SDFR </a:t>
            </a:r>
            <a:r>
              <a:rPr lang="en-US" sz="2400" dirty="0"/>
              <a:t>status and state, </a:t>
            </a:r>
            <a:r>
              <a:rPr lang="en-US" sz="2400" dirty="0" smtClean="0"/>
              <a:t>2017</a:t>
            </a:r>
            <a:endParaRPr lang="en-US" sz="2400" dirty="0"/>
          </a:p>
        </p:txBody>
      </p:sp>
      <p:sp>
        <p:nvSpPr>
          <p:cNvPr id="3" name="Content Placeholder 2"/>
          <p:cNvSpPr>
            <a:spLocks noGrp="1"/>
          </p:cNvSpPr>
          <p:nvPr>
            <p:ph idx="1"/>
          </p:nvPr>
        </p:nvSpPr>
        <p:spPr>
          <a:xfrm>
            <a:off x="152400" y="3581400"/>
            <a:ext cx="8885110" cy="2590800"/>
          </a:xfrm>
        </p:spPr>
        <p:txBody>
          <a:bodyPr/>
          <a:lstStyle/>
          <a:p>
            <a:pPr marL="457200" indent="-457200">
              <a:buAutoNum type="arabicParenR"/>
            </a:pPr>
            <a:r>
              <a:rPr lang="en-US" sz="2400" dirty="0" smtClean="0"/>
              <a:t>Very small shares of farms have sales of $1,000,000 or more</a:t>
            </a:r>
          </a:p>
          <a:p>
            <a:pPr marL="0" indent="0">
              <a:buNone/>
            </a:pPr>
            <a:r>
              <a:rPr lang="en-US" sz="2400" dirty="0" smtClean="0"/>
              <a:t>2</a:t>
            </a:r>
            <a:r>
              <a:rPr lang="en-US" sz="2400" dirty="0"/>
              <a:t>) </a:t>
            </a:r>
            <a:r>
              <a:rPr lang="en-US" sz="2400" dirty="0" smtClean="0"/>
              <a:t>The shares tend to be greater for non-Hispanic White Men-operated farms in most states relative to Minority and Women</a:t>
            </a:r>
          </a:p>
          <a:p>
            <a:pPr marL="0" indent="0">
              <a:buNone/>
            </a:pPr>
            <a:endParaRPr lang="en-US" sz="2400" baseline="30000" dirty="0"/>
          </a:p>
          <a:p>
            <a:pPr marL="0" indent="0">
              <a:buNone/>
            </a:pPr>
            <a:endParaRPr lang="en-US" sz="2400" baseline="30000" dirty="0" smtClean="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r>
              <a:rPr lang="en-US" sz="1500" dirty="0" smtClean="0"/>
              <a:t>Source</a:t>
            </a:r>
            <a:r>
              <a:rPr lang="en-US" sz="1500" dirty="0"/>
              <a:t>: 2017 Census of </a:t>
            </a:r>
            <a:r>
              <a:rPr lang="en-US" sz="1500" dirty="0" smtClean="0"/>
              <a:t>Agriculture and </a:t>
            </a:r>
            <a:r>
              <a:rPr lang="en-US" sz="1500" dirty="0"/>
              <a:t>authors’ </a:t>
            </a:r>
            <a:r>
              <a:rPr lang="en-US" sz="1500" dirty="0" smtClean="0"/>
              <a:t>calculations</a:t>
            </a:r>
            <a:endParaRPr lang="en-US" sz="1500" dirty="0"/>
          </a:p>
          <a:p>
            <a:pPr marL="0" indent="0">
              <a:buNone/>
            </a:pPr>
            <a:endParaRPr lang="en-US" dirty="0"/>
          </a:p>
        </p:txBody>
      </p:sp>
      <p:pic>
        <p:nvPicPr>
          <p:cNvPr id="4" name="Picture 3"/>
          <p:cNvPicPr>
            <a:picLocks noChangeAspect="1"/>
          </p:cNvPicPr>
          <p:nvPr/>
        </p:nvPicPr>
        <p:blipFill>
          <a:blip r:embed="rId3"/>
          <a:stretch>
            <a:fillRect/>
          </a:stretch>
        </p:blipFill>
        <p:spPr>
          <a:xfrm>
            <a:off x="317777" y="1203960"/>
            <a:ext cx="8432246" cy="2377440"/>
          </a:xfrm>
          <a:prstGeom prst="rect">
            <a:avLst/>
          </a:prstGeom>
        </p:spPr>
      </p:pic>
    </p:spTree>
    <p:extLst>
      <p:ext uri="{BB962C8B-B14F-4D97-AF65-F5344CB8AC3E}">
        <p14:creationId xmlns:p14="http://schemas.microsoft.com/office/powerpoint/2010/main" val="499294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Percent </a:t>
            </a:r>
            <a:r>
              <a:rPr lang="en-US" sz="2400" dirty="0"/>
              <a:t>of primary producer operated farms with a beginning primary producer, by SDFR status and state, </a:t>
            </a:r>
            <a:r>
              <a:rPr lang="en-US" sz="2400" dirty="0" smtClean="0"/>
              <a:t>2017</a:t>
            </a:r>
            <a:endParaRPr lang="en-US" sz="2400" dirty="0"/>
          </a:p>
        </p:txBody>
      </p:sp>
      <p:sp>
        <p:nvSpPr>
          <p:cNvPr id="3" name="Content Placeholder 2"/>
          <p:cNvSpPr>
            <a:spLocks noGrp="1"/>
          </p:cNvSpPr>
          <p:nvPr>
            <p:ph idx="1"/>
          </p:nvPr>
        </p:nvSpPr>
        <p:spPr>
          <a:xfrm>
            <a:off x="152400" y="3581400"/>
            <a:ext cx="8885110" cy="2286000"/>
          </a:xfrm>
        </p:spPr>
        <p:txBody>
          <a:bodyPr/>
          <a:lstStyle/>
          <a:p>
            <a:pPr marL="0" indent="0">
              <a:buNone/>
            </a:pPr>
            <a:r>
              <a:rPr lang="en-US" sz="2400" dirty="0" smtClean="0"/>
              <a:t>1</a:t>
            </a:r>
            <a:r>
              <a:rPr lang="en-US" sz="2400" dirty="0"/>
              <a:t>) Relatively large shares (30% and higher) of farms operated by women in the southern states are </a:t>
            </a:r>
            <a:r>
              <a:rPr lang="en-US" sz="2400" dirty="0" smtClean="0"/>
              <a:t>beginning, except MD &amp; DE</a:t>
            </a:r>
            <a:endParaRPr lang="en-US" sz="2400" dirty="0"/>
          </a:p>
          <a:p>
            <a:pPr marL="0" lvl="0" indent="0">
              <a:buNone/>
            </a:pPr>
            <a:r>
              <a:rPr lang="en-US" sz="2400" dirty="0">
                <a:solidFill>
                  <a:prstClr val="black"/>
                </a:solidFill>
              </a:rPr>
              <a:t>2) The South has relatively larges shares of minority-operated farms that are beginning (23-37%), although several New England states have quite large shares (50% and higher)</a:t>
            </a:r>
          </a:p>
          <a:p>
            <a:pPr marL="0" lvl="0" indent="0">
              <a:buNone/>
            </a:pPr>
            <a:r>
              <a:rPr lang="en-US" sz="2400" dirty="0">
                <a:solidFill>
                  <a:prstClr val="black"/>
                </a:solidFill>
              </a:rPr>
              <a:t>3) Relatively low shares (20% to 27%) of non-Hispanic White Man operated farms have a </a:t>
            </a:r>
            <a:r>
              <a:rPr lang="en-US" sz="2400" dirty="0" smtClean="0">
                <a:solidFill>
                  <a:prstClr val="black"/>
                </a:solidFill>
              </a:rPr>
              <a:t>beginner</a:t>
            </a:r>
            <a:endParaRPr lang="en-US" sz="1500" dirty="0"/>
          </a:p>
          <a:p>
            <a:pPr marL="0" indent="0">
              <a:buNone/>
            </a:pPr>
            <a:r>
              <a:rPr lang="en-US" sz="1500" dirty="0" smtClean="0"/>
              <a:t>Source</a:t>
            </a:r>
            <a:r>
              <a:rPr lang="en-US" sz="1500" dirty="0"/>
              <a:t>: 2017 Census of </a:t>
            </a:r>
            <a:r>
              <a:rPr lang="en-US" sz="1500" dirty="0" smtClean="0"/>
              <a:t>Agriculture, </a:t>
            </a:r>
            <a:r>
              <a:rPr lang="en-US" sz="1500" dirty="0"/>
              <a:t>authors’ </a:t>
            </a:r>
            <a:r>
              <a:rPr lang="en-US" sz="1500" dirty="0" smtClean="0"/>
              <a:t>calculations, and Ahrendsen et al. 2022</a:t>
            </a:r>
            <a:endParaRPr lang="en-US" sz="1500" dirty="0"/>
          </a:p>
          <a:p>
            <a:pPr marL="0" indent="0">
              <a:buNone/>
            </a:pPr>
            <a:endParaRPr lang="en-US" dirty="0"/>
          </a:p>
        </p:txBody>
      </p:sp>
      <p:pic>
        <p:nvPicPr>
          <p:cNvPr id="8" name="Picture 7"/>
          <p:cNvPicPr>
            <a:picLocks noChangeAspect="1"/>
          </p:cNvPicPr>
          <p:nvPr/>
        </p:nvPicPr>
        <p:blipFill>
          <a:blip r:embed="rId3"/>
          <a:stretch>
            <a:fillRect/>
          </a:stretch>
        </p:blipFill>
        <p:spPr>
          <a:xfrm>
            <a:off x="254554" y="1219200"/>
            <a:ext cx="8432246" cy="2377440"/>
          </a:xfrm>
          <a:prstGeom prst="rect">
            <a:avLst/>
          </a:prstGeom>
        </p:spPr>
      </p:pic>
    </p:spTree>
    <p:extLst>
      <p:ext uri="{BB962C8B-B14F-4D97-AF65-F5344CB8AC3E}">
        <p14:creationId xmlns:p14="http://schemas.microsoft.com/office/powerpoint/2010/main" val="3533411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Percent </a:t>
            </a:r>
            <a:r>
              <a:rPr lang="en-US" sz="2400" dirty="0"/>
              <a:t>of primary producer operated farms with a </a:t>
            </a:r>
            <a:r>
              <a:rPr lang="en-US" sz="2400" dirty="0" smtClean="0"/>
              <a:t>young (&lt;35) </a:t>
            </a:r>
            <a:r>
              <a:rPr lang="en-US" sz="2400" dirty="0"/>
              <a:t>primary producer, by SDFR status and state, </a:t>
            </a:r>
            <a:r>
              <a:rPr lang="en-US" sz="2400" dirty="0" smtClean="0"/>
              <a:t>2017</a:t>
            </a:r>
            <a:endParaRPr lang="en-US" sz="2400" dirty="0"/>
          </a:p>
        </p:txBody>
      </p:sp>
      <p:sp>
        <p:nvSpPr>
          <p:cNvPr id="3" name="Content Placeholder 2"/>
          <p:cNvSpPr>
            <a:spLocks noGrp="1"/>
          </p:cNvSpPr>
          <p:nvPr>
            <p:ph idx="1"/>
          </p:nvPr>
        </p:nvSpPr>
        <p:spPr>
          <a:xfrm>
            <a:off x="152400" y="3581400"/>
            <a:ext cx="8885110" cy="2286000"/>
          </a:xfrm>
        </p:spPr>
        <p:txBody>
          <a:bodyPr/>
          <a:lstStyle/>
          <a:p>
            <a:pPr marL="0" indent="0">
              <a:buNone/>
            </a:pPr>
            <a:r>
              <a:rPr lang="en-US" sz="2400" dirty="0" smtClean="0"/>
              <a:t>1</a:t>
            </a:r>
            <a:r>
              <a:rPr lang="en-US" sz="2400" dirty="0"/>
              <a:t>) </a:t>
            </a:r>
            <a:r>
              <a:rPr lang="en-US" sz="2400" dirty="0" smtClean="0"/>
              <a:t>Small shares of farms (&lt;10%) have a young primary producer, with minority-operated farms having relatively smaller shares</a:t>
            </a:r>
            <a:endParaRPr lang="en-US" sz="2400" dirty="0"/>
          </a:p>
          <a:p>
            <a:pPr marL="0" indent="0">
              <a:buNone/>
            </a:pPr>
            <a:r>
              <a:rPr lang="en-US" sz="2400" dirty="0"/>
              <a:t>2) Minority-operated farms in the South have relatively smaller shares, i.e., they have larger shares of farms operated by older primary </a:t>
            </a:r>
            <a:r>
              <a:rPr lang="en-US" sz="2400" dirty="0" smtClean="0"/>
              <a:t>producers</a:t>
            </a:r>
          </a:p>
          <a:p>
            <a:pPr marL="0" indent="0">
              <a:buNone/>
            </a:pPr>
            <a:r>
              <a:rPr lang="en-US" sz="2400" dirty="0" smtClean="0"/>
              <a:t>3) Women-operated farms are more likely to be young relative to Minority and non-Hispanic White Men</a:t>
            </a:r>
            <a:endParaRPr lang="en-US" sz="2400" dirty="0"/>
          </a:p>
          <a:p>
            <a:pPr marL="0" indent="0">
              <a:buNone/>
            </a:pPr>
            <a:r>
              <a:rPr lang="en-US" sz="1500" dirty="0" smtClean="0"/>
              <a:t>Source</a:t>
            </a:r>
            <a:r>
              <a:rPr lang="en-US" sz="1500" dirty="0"/>
              <a:t>: 2017 Census of </a:t>
            </a:r>
            <a:r>
              <a:rPr lang="en-US" sz="1500" dirty="0" smtClean="0"/>
              <a:t>Agriculture, </a:t>
            </a:r>
            <a:r>
              <a:rPr lang="en-US" sz="1500" dirty="0"/>
              <a:t>authors’ </a:t>
            </a:r>
            <a:r>
              <a:rPr lang="en-US" sz="1500" dirty="0" smtClean="0"/>
              <a:t>calculations, and Ahrendsen et al. 2022</a:t>
            </a:r>
            <a:endParaRPr lang="en-US" sz="1500" dirty="0"/>
          </a:p>
          <a:p>
            <a:pPr marL="0" indent="0">
              <a:buNone/>
            </a:pPr>
            <a:endParaRPr lang="en-US" dirty="0"/>
          </a:p>
        </p:txBody>
      </p:sp>
      <p:pic>
        <p:nvPicPr>
          <p:cNvPr id="4" name="Picture 3"/>
          <p:cNvPicPr>
            <a:picLocks noChangeAspect="1"/>
          </p:cNvPicPr>
          <p:nvPr/>
        </p:nvPicPr>
        <p:blipFill>
          <a:blip r:embed="rId3"/>
          <a:stretch>
            <a:fillRect/>
          </a:stretch>
        </p:blipFill>
        <p:spPr>
          <a:xfrm>
            <a:off x="428625" y="1203960"/>
            <a:ext cx="8432246" cy="2377440"/>
          </a:xfrm>
          <a:prstGeom prst="rect">
            <a:avLst/>
          </a:prstGeom>
        </p:spPr>
      </p:pic>
    </p:spTree>
    <p:extLst>
      <p:ext uri="{BB962C8B-B14F-4D97-AF65-F5344CB8AC3E}">
        <p14:creationId xmlns:p14="http://schemas.microsoft.com/office/powerpoint/2010/main" val="2686999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Percent </a:t>
            </a:r>
            <a:r>
              <a:rPr lang="en-US" sz="2400" dirty="0"/>
              <a:t>of primary producer operated farms with </a:t>
            </a:r>
            <a:r>
              <a:rPr lang="en-US" sz="2400" dirty="0" smtClean="0"/>
              <a:t>mid-age (35-64) </a:t>
            </a:r>
            <a:r>
              <a:rPr lang="en-US" sz="2400" dirty="0"/>
              <a:t>primary producer, by SDFR status and state, </a:t>
            </a:r>
            <a:r>
              <a:rPr lang="en-US" sz="2400" dirty="0" smtClean="0"/>
              <a:t>2017</a:t>
            </a:r>
            <a:endParaRPr lang="en-US" sz="2400" dirty="0"/>
          </a:p>
        </p:txBody>
      </p:sp>
      <p:sp>
        <p:nvSpPr>
          <p:cNvPr id="3" name="Content Placeholder 2"/>
          <p:cNvSpPr>
            <a:spLocks noGrp="1"/>
          </p:cNvSpPr>
          <p:nvPr>
            <p:ph idx="1"/>
          </p:nvPr>
        </p:nvSpPr>
        <p:spPr>
          <a:xfrm>
            <a:off x="152400" y="3581400"/>
            <a:ext cx="8885110" cy="2286000"/>
          </a:xfrm>
        </p:spPr>
        <p:txBody>
          <a:bodyPr/>
          <a:lstStyle/>
          <a:p>
            <a:pPr marL="457200" indent="-457200">
              <a:buAutoNum type="arabicParenR"/>
            </a:pPr>
            <a:r>
              <a:rPr lang="en-US" sz="2400" dirty="0" smtClean="0"/>
              <a:t>Most states in the South have at least half of farms with a primary producer of 35-64 years of age</a:t>
            </a:r>
          </a:p>
          <a:p>
            <a:pPr marL="457200" indent="-457200">
              <a:buAutoNum type="arabicParenR"/>
            </a:pPr>
            <a:endParaRPr lang="en-US" sz="2400" dirty="0"/>
          </a:p>
          <a:p>
            <a:pPr marL="457200" indent="-457200">
              <a:buAutoNum type="arabicParenR"/>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1500" dirty="0" smtClean="0"/>
              <a:t>Source</a:t>
            </a:r>
            <a:r>
              <a:rPr lang="en-US" sz="1500" dirty="0"/>
              <a:t>: 2017 Census of </a:t>
            </a:r>
            <a:r>
              <a:rPr lang="en-US" sz="1500" dirty="0" smtClean="0"/>
              <a:t>Agriculture and </a:t>
            </a:r>
            <a:r>
              <a:rPr lang="en-US" sz="1500" dirty="0"/>
              <a:t>authors’ </a:t>
            </a:r>
            <a:r>
              <a:rPr lang="en-US" sz="1500" dirty="0" smtClean="0"/>
              <a:t>calculations</a:t>
            </a:r>
            <a:endParaRPr lang="en-US" dirty="0"/>
          </a:p>
        </p:txBody>
      </p:sp>
      <p:pic>
        <p:nvPicPr>
          <p:cNvPr id="6" name="Picture 5"/>
          <p:cNvPicPr>
            <a:picLocks noChangeAspect="1"/>
          </p:cNvPicPr>
          <p:nvPr/>
        </p:nvPicPr>
        <p:blipFill>
          <a:blip r:embed="rId3"/>
          <a:stretch>
            <a:fillRect/>
          </a:stretch>
        </p:blipFill>
        <p:spPr>
          <a:xfrm>
            <a:off x="381000" y="1143000"/>
            <a:ext cx="8432246" cy="2377440"/>
          </a:xfrm>
          <a:prstGeom prst="rect">
            <a:avLst/>
          </a:prstGeom>
        </p:spPr>
      </p:pic>
    </p:spTree>
    <p:extLst>
      <p:ext uri="{BB962C8B-B14F-4D97-AF65-F5344CB8AC3E}">
        <p14:creationId xmlns:p14="http://schemas.microsoft.com/office/powerpoint/2010/main" val="2415405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Percent </a:t>
            </a:r>
            <a:r>
              <a:rPr lang="en-US" sz="2400" dirty="0"/>
              <a:t>of primary producer operated farms with </a:t>
            </a:r>
            <a:r>
              <a:rPr lang="en-US" sz="2400" dirty="0" smtClean="0"/>
              <a:t>an older (65 or older) </a:t>
            </a:r>
            <a:r>
              <a:rPr lang="en-US" sz="2400" dirty="0"/>
              <a:t>primary producer, by SDFR status and state, </a:t>
            </a:r>
            <a:r>
              <a:rPr lang="en-US" sz="2400" dirty="0" smtClean="0"/>
              <a:t>2017</a:t>
            </a:r>
            <a:endParaRPr lang="en-US" sz="2400" dirty="0"/>
          </a:p>
        </p:txBody>
      </p:sp>
      <p:sp>
        <p:nvSpPr>
          <p:cNvPr id="3" name="Content Placeholder 2"/>
          <p:cNvSpPr>
            <a:spLocks noGrp="1"/>
          </p:cNvSpPr>
          <p:nvPr>
            <p:ph idx="1"/>
          </p:nvPr>
        </p:nvSpPr>
        <p:spPr>
          <a:xfrm>
            <a:off x="152400" y="3581400"/>
            <a:ext cx="8885110" cy="2743200"/>
          </a:xfrm>
        </p:spPr>
        <p:txBody>
          <a:bodyPr/>
          <a:lstStyle/>
          <a:p>
            <a:pPr marL="457200" indent="-457200">
              <a:buAutoNum type="arabicParenR"/>
            </a:pPr>
            <a:r>
              <a:rPr lang="en-US" sz="2400" dirty="0" smtClean="0"/>
              <a:t>In most Southern states, non-Hispanic White Men-operated farms have greater shares of older producers relative to Women and Minority</a:t>
            </a:r>
            <a:endParaRPr lang="en-US" sz="2400" dirty="0"/>
          </a:p>
          <a:p>
            <a:pPr marL="457200" indent="-457200">
              <a:buAutoNum type="arabicParenR"/>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r>
              <a:rPr lang="en-US" sz="1500" dirty="0" smtClean="0"/>
              <a:t>Source</a:t>
            </a:r>
            <a:r>
              <a:rPr lang="en-US" sz="1500" dirty="0"/>
              <a:t>: 2017 Census of </a:t>
            </a:r>
            <a:r>
              <a:rPr lang="en-US" sz="1500" dirty="0" smtClean="0"/>
              <a:t>Agriculture and </a:t>
            </a:r>
            <a:r>
              <a:rPr lang="en-US" sz="1500" dirty="0"/>
              <a:t>authors’ </a:t>
            </a:r>
            <a:r>
              <a:rPr lang="en-US" sz="1500" dirty="0" smtClean="0"/>
              <a:t>calculations</a:t>
            </a:r>
            <a:endParaRPr lang="en-US" dirty="0"/>
          </a:p>
        </p:txBody>
      </p:sp>
      <p:pic>
        <p:nvPicPr>
          <p:cNvPr id="4" name="Picture 3"/>
          <p:cNvPicPr>
            <a:picLocks noChangeAspect="1"/>
          </p:cNvPicPr>
          <p:nvPr/>
        </p:nvPicPr>
        <p:blipFill>
          <a:blip r:embed="rId3"/>
          <a:stretch>
            <a:fillRect/>
          </a:stretch>
        </p:blipFill>
        <p:spPr>
          <a:xfrm>
            <a:off x="381000" y="1203960"/>
            <a:ext cx="8432246" cy="2377440"/>
          </a:xfrm>
          <a:prstGeom prst="rect">
            <a:avLst/>
          </a:prstGeom>
        </p:spPr>
      </p:pic>
    </p:spTree>
    <p:extLst>
      <p:ext uri="{BB962C8B-B14F-4D97-AF65-F5344CB8AC3E}">
        <p14:creationId xmlns:p14="http://schemas.microsoft.com/office/powerpoint/2010/main" val="315051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sz="3200" dirty="0" smtClean="0"/>
              <a:t>Results Summary</a:t>
            </a:r>
            <a:endParaRPr lang="en-US" sz="3200" dirty="0"/>
          </a:p>
        </p:txBody>
      </p:sp>
      <p:sp>
        <p:nvSpPr>
          <p:cNvPr id="3" name="Content Placeholder 2"/>
          <p:cNvSpPr>
            <a:spLocks noGrp="1"/>
          </p:cNvSpPr>
          <p:nvPr>
            <p:ph idx="1"/>
          </p:nvPr>
        </p:nvSpPr>
        <p:spPr>
          <a:xfrm>
            <a:off x="152400" y="639761"/>
            <a:ext cx="8839200" cy="5227639"/>
          </a:xfrm>
        </p:spPr>
        <p:txBody>
          <a:bodyPr/>
          <a:lstStyle/>
          <a:p>
            <a:r>
              <a:rPr lang="en-US" sz="2400" dirty="0" smtClean="0"/>
              <a:t>Large increase </a:t>
            </a:r>
            <a:r>
              <a:rPr lang="en-US" sz="2400" dirty="0"/>
              <a:t>in the number of </a:t>
            </a:r>
            <a:r>
              <a:rPr lang="en-US" sz="2400" dirty="0" smtClean="0"/>
              <a:t>woman-operated farms </a:t>
            </a:r>
            <a:r>
              <a:rPr lang="en-US" sz="2400" dirty="0"/>
              <a:t>from 2012 to </a:t>
            </a:r>
            <a:r>
              <a:rPr lang="en-US" sz="2400" dirty="0" smtClean="0"/>
              <a:t>2017 (all ages &amp; experience), </a:t>
            </a:r>
            <a:r>
              <a:rPr lang="en-US" sz="2400" dirty="0"/>
              <a:t>which almost fully explains the change </a:t>
            </a:r>
            <a:r>
              <a:rPr lang="en-US" sz="2400" dirty="0" smtClean="0"/>
              <a:t>in </a:t>
            </a:r>
            <a:r>
              <a:rPr lang="en-US" sz="2400" dirty="0"/>
              <a:t>number of </a:t>
            </a:r>
            <a:r>
              <a:rPr lang="en-US" sz="2400" dirty="0" smtClean="0"/>
              <a:t>SDFR-operated farms</a:t>
            </a:r>
          </a:p>
          <a:p>
            <a:r>
              <a:rPr lang="en-US" sz="2400" dirty="0" smtClean="0"/>
              <a:t>Over half </a:t>
            </a:r>
            <a:r>
              <a:rPr lang="en-US" sz="2400" dirty="0"/>
              <a:t>of farms are very small sized operations (&lt;$5k) and very small shares are large operations ($250K+), except for non-Hispanic White Men and Asian primary producers.</a:t>
            </a:r>
          </a:p>
          <a:p>
            <a:r>
              <a:rPr lang="en-US" sz="2400" dirty="0" smtClean="0"/>
              <a:t>Share </a:t>
            </a:r>
            <a:r>
              <a:rPr lang="en-US" sz="2400" dirty="0"/>
              <a:t>of </a:t>
            </a:r>
            <a:r>
              <a:rPr lang="en-US" sz="2400" dirty="0" smtClean="0"/>
              <a:t>beginning-operator farms increased </a:t>
            </a:r>
            <a:r>
              <a:rPr lang="en-US" sz="2400" dirty="0"/>
              <a:t>from 2012 to 2017 regardless of the SDFR </a:t>
            </a:r>
            <a:r>
              <a:rPr lang="en-US" sz="2400" dirty="0" smtClean="0"/>
              <a:t>status, with Asian having the greatest share (36%) and Black, American Indian, &amp; non-Hispanic White men smallest shares (21%)</a:t>
            </a:r>
          </a:p>
          <a:p>
            <a:r>
              <a:rPr lang="en-US" sz="2400" dirty="0" smtClean="0"/>
              <a:t>Share </a:t>
            </a:r>
            <a:r>
              <a:rPr lang="en-US" sz="2400" dirty="0"/>
              <a:t>of farms operated by a young-primary producer increased from 2012 to 2017 regardless of the SDFR status. All SDFR statuses have very small </a:t>
            </a:r>
            <a:r>
              <a:rPr lang="en-US" sz="2400" dirty="0" smtClean="0"/>
              <a:t>shares (about 6%), </a:t>
            </a:r>
            <a:r>
              <a:rPr lang="en-US" sz="2400" dirty="0"/>
              <a:t>but Black has the smallest </a:t>
            </a:r>
            <a:r>
              <a:rPr lang="en-US" sz="2400" dirty="0" smtClean="0"/>
              <a:t>share (3%)</a:t>
            </a:r>
          </a:p>
          <a:p>
            <a:r>
              <a:rPr lang="en-US" sz="2400" dirty="0" smtClean="0"/>
              <a:t>Share of </a:t>
            </a:r>
            <a:r>
              <a:rPr lang="en-US" sz="2400" dirty="0"/>
              <a:t>65 and older increased from 2012 to 2017 for every SDFR status, and Black as the largest </a:t>
            </a:r>
            <a:r>
              <a:rPr lang="en-US" sz="2400" dirty="0" smtClean="0"/>
              <a:t>share at nearly 50%</a:t>
            </a:r>
            <a:endParaRPr lang="en-US" sz="2400" dirty="0"/>
          </a:p>
        </p:txBody>
      </p:sp>
    </p:spTree>
    <p:extLst>
      <p:ext uri="{BB962C8B-B14F-4D97-AF65-F5344CB8AC3E}">
        <p14:creationId xmlns:p14="http://schemas.microsoft.com/office/powerpoint/2010/main" val="428896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sz="3200" dirty="0" smtClean="0"/>
              <a:t>Considerations</a:t>
            </a:r>
            <a:endParaRPr lang="en-US" sz="3200" dirty="0"/>
          </a:p>
        </p:txBody>
      </p:sp>
      <p:sp>
        <p:nvSpPr>
          <p:cNvPr id="3" name="Content Placeholder 2"/>
          <p:cNvSpPr>
            <a:spLocks noGrp="1"/>
          </p:cNvSpPr>
          <p:nvPr>
            <p:ph idx="1"/>
          </p:nvPr>
        </p:nvSpPr>
        <p:spPr>
          <a:xfrm>
            <a:off x="152400" y="639761"/>
            <a:ext cx="8839200" cy="5227639"/>
          </a:xfrm>
        </p:spPr>
        <p:txBody>
          <a:bodyPr/>
          <a:lstStyle/>
          <a:p>
            <a:r>
              <a:rPr lang="en-US" sz="2400" dirty="0" smtClean="0"/>
              <a:t>Changes in population and subgroups affect on food and ag system</a:t>
            </a:r>
          </a:p>
          <a:p>
            <a:pPr lvl="1"/>
            <a:r>
              <a:rPr lang="en-US" sz="2400" dirty="0" smtClean="0"/>
              <a:t>Increased differentiation of producer backgrounds and production systems (size, commodity v. product, organic, urban, cultural, etc.) </a:t>
            </a:r>
          </a:p>
          <a:p>
            <a:pPr lvl="1"/>
            <a:r>
              <a:rPr lang="en-US" sz="2400" dirty="0" smtClean="0"/>
              <a:t>Information needs of clientele need to adapt</a:t>
            </a:r>
          </a:p>
          <a:p>
            <a:pPr lvl="1"/>
            <a:r>
              <a:rPr lang="en-US" sz="2400" dirty="0" smtClean="0"/>
              <a:t>Nontraditional clients: not rural, non-GMO, outside traditional Land-Grant system</a:t>
            </a:r>
          </a:p>
          <a:p>
            <a:pPr lvl="1"/>
            <a:r>
              <a:rPr lang="en-US" sz="2400" dirty="0" smtClean="0"/>
              <a:t>Building trust &amp; relationships are critical to serve underserved audiences</a:t>
            </a:r>
          </a:p>
          <a:p>
            <a:pPr lvl="1"/>
            <a:r>
              <a:rPr lang="en-US" sz="2400" dirty="0" smtClean="0"/>
              <a:t>Collaborate with community-based and non-profit orgs who have demonstrated histories of delivering info/tech assistance to targeted groups</a:t>
            </a:r>
          </a:p>
        </p:txBody>
      </p:sp>
      <p:pic>
        <p:nvPicPr>
          <p:cNvPr id="5" name="Picture 4"/>
          <p:cNvPicPr>
            <a:picLocks noChangeAspect="1"/>
          </p:cNvPicPr>
          <p:nvPr/>
        </p:nvPicPr>
        <p:blipFill>
          <a:blip r:embed="rId3"/>
          <a:stretch>
            <a:fillRect/>
          </a:stretch>
        </p:blipFill>
        <p:spPr>
          <a:xfrm>
            <a:off x="228602" y="6065520"/>
            <a:ext cx="1350413" cy="640080"/>
          </a:xfrm>
          <a:prstGeom prst="rect">
            <a:avLst/>
          </a:prstGeom>
        </p:spPr>
      </p:pic>
    </p:spTree>
    <p:extLst>
      <p:ext uri="{BB962C8B-B14F-4D97-AF65-F5344CB8AC3E}">
        <p14:creationId xmlns:p14="http://schemas.microsoft.com/office/powerpoint/2010/main" val="327306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dirty="0" smtClean="0"/>
              <a:t>Acknowledgments &amp; Disclaimer</a:t>
            </a:r>
            <a:endParaRPr lang="en-US" dirty="0"/>
          </a:p>
        </p:txBody>
      </p:sp>
      <p:sp>
        <p:nvSpPr>
          <p:cNvPr id="3" name="Content Placeholder 2"/>
          <p:cNvSpPr>
            <a:spLocks noGrp="1"/>
          </p:cNvSpPr>
          <p:nvPr>
            <p:ph idx="1"/>
          </p:nvPr>
        </p:nvSpPr>
        <p:spPr>
          <a:xfrm>
            <a:off x="457200" y="838200"/>
            <a:ext cx="8229600" cy="4953000"/>
          </a:xfrm>
        </p:spPr>
        <p:txBody>
          <a:bodyPr/>
          <a:lstStyle/>
          <a:p>
            <a:r>
              <a:rPr lang="en-US" sz="2400" dirty="0" smtClean="0"/>
              <a:t>Shelby Rider and Wei Yang for assistance with tables and maps. Some of the presented information is from Ahrendsen, Dodson, Short, Rainey, Snell. 2022. </a:t>
            </a:r>
            <a:r>
              <a:rPr lang="en-US" sz="2400" dirty="0" smtClean="0">
                <a:ea typeface="SimSun" panose="02010600030101010101" pitchFamily="2" charset="-122"/>
              </a:rPr>
              <a:t>“</a:t>
            </a:r>
            <a:r>
              <a:rPr lang="en-US" sz="2400" dirty="0">
                <a:ea typeface="SimSun" panose="02010600030101010101" pitchFamily="2" charset="-122"/>
              </a:rPr>
              <a:t>Beginning Farmer and Rancher Credit Usage by Socially Disadvantaged Status.” </a:t>
            </a:r>
            <a:r>
              <a:rPr lang="en-US" sz="2400" b="1" i="1" dirty="0">
                <a:ea typeface="SimSun" panose="02010600030101010101" pitchFamily="2" charset="-122"/>
              </a:rPr>
              <a:t>Agricultural Finance Review</a:t>
            </a:r>
            <a:r>
              <a:rPr lang="en-US" sz="2400" dirty="0">
                <a:ea typeface="SimSun" panose="02010600030101010101" pitchFamily="2" charset="-122"/>
              </a:rPr>
              <a:t> Vol. </a:t>
            </a:r>
            <a:r>
              <a:rPr lang="en-US" sz="2400" dirty="0" smtClean="0">
                <a:ea typeface="SimSun" panose="02010600030101010101" pitchFamily="2" charset="-122"/>
              </a:rPr>
              <a:t>82 No. 3, pp. 464-485, </a:t>
            </a:r>
            <a:r>
              <a:rPr lang="en-US" sz="2400" dirty="0">
                <a:ea typeface="SimSun" panose="02010600030101010101" pitchFamily="2" charset="-122"/>
              </a:rPr>
              <a:t> </a:t>
            </a:r>
            <a:r>
              <a:rPr lang="en-US" sz="2400" dirty="0">
                <a:solidFill>
                  <a:srgbClr val="0000FF"/>
                </a:solidFill>
                <a:ea typeface="SimSun" panose="02010600030101010101" pitchFamily="2" charset="-122"/>
                <a:hlinkClick r:id="rId3" tooltip="DOI: https://doi.org/10.1108/AFR-05-2021-0060"/>
              </a:rPr>
              <a:t>doi.org/10.1108/AFR-05-2021-0060</a:t>
            </a:r>
            <a:r>
              <a:rPr lang="en-US" sz="2400" dirty="0">
                <a:ea typeface="SimSun" panose="02010600030101010101" pitchFamily="2" charset="-122"/>
              </a:rPr>
              <a:t>.</a:t>
            </a:r>
            <a:endParaRPr lang="en-US" sz="2400" dirty="0" smtClean="0"/>
          </a:p>
          <a:p>
            <a:r>
              <a:rPr lang="en-US" sz="2400" dirty="0" smtClean="0"/>
              <a:t>This </a:t>
            </a:r>
            <a:r>
              <a:rPr lang="en-US" sz="2400" dirty="0"/>
              <a:t>work was supported, in part, by the USDA National Institute of Food and Agriculture, Hatch/Multistate project </a:t>
            </a:r>
            <a:r>
              <a:rPr lang="en-US" sz="2400" dirty="0" smtClean="0"/>
              <a:t>1021035; and The Farm Credit Council</a:t>
            </a:r>
          </a:p>
          <a:p>
            <a:r>
              <a:rPr lang="en-US" sz="2400" dirty="0" smtClean="0"/>
              <a:t>The views presented here do not necessarily reflect the views of the US Department of Agriculture, The Farm Credit Council or the University of Arkansas</a:t>
            </a:r>
            <a:endParaRPr lang="en-US" sz="2400" dirty="0"/>
          </a:p>
        </p:txBody>
      </p:sp>
      <p:pic>
        <p:nvPicPr>
          <p:cNvPr id="5" name="Picture 4"/>
          <p:cNvPicPr>
            <a:picLocks noChangeAspect="1"/>
          </p:cNvPicPr>
          <p:nvPr/>
        </p:nvPicPr>
        <p:blipFill>
          <a:blip r:embed="rId4"/>
          <a:stretch>
            <a:fillRect/>
          </a:stretch>
        </p:blipFill>
        <p:spPr>
          <a:xfrm>
            <a:off x="228602" y="6065520"/>
            <a:ext cx="1350413" cy="640080"/>
          </a:xfrm>
          <a:prstGeom prst="rect">
            <a:avLst/>
          </a:prstGeom>
        </p:spPr>
      </p:pic>
    </p:spTree>
    <p:extLst>
      <p:ext uri="{BB962C8B-B14F-4D97-AF65-F5344CB8AC3E}">
        <p14:creationId xmlns:p14="http://schemas.microsoft.com/office/powerpoint/2010/main" val="1410449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sz="3200" dirty="0" smtClean="0"/>
              <a:t>Considerations</a:t>
            </a:r>
            <a:endParaRPr lang="en-US" sz="3200" dirty="0"/>
          </a:p>
        </p:txBody>
      </p:sp>
      <p:sp>
        <p:nvSpPr>
          <p:cNvPr id="3" name="Content Placeholder 2"/>
          <p:cNvSpPr>
            <a:spLocks noGrp="1"/>
          </p:cNvSpPr>
          <p:nvPr>
            <p:ph idx="1"/>
          </p:nvPr>
        </p:nvSpPr>
        <p:spPr>
          <a:xfrm>
            <a:off x="152400" y="639761"/>
            <a:ext cx="8839200" cy="5227639"/>
          </a:xfrm>
        </p:spPr>
        <p:txBody>
          <a:bodyPr/>
          <a:lstStyle/>
          <a:p>
            <a:r>
              <a:rPr lang="en-US" sz="2400" dirty="0" smtClean="0"/>
              <a:t>Consumption of information and education</a:t>
            </a:r>
          </a:p>
          <a:p>
            <a:pPr lvl="1"/>
            <a:r>
              <a:rPr lang="en-US" sz="2400" dirty="0" smtClean="0"/>
              <a:t>Technology and pandemic have pushed Land-Grant faculty to explore innovative ways to connect with clientele</a:t>
            </a:r>
          </a:p>
          <a:p>
            <a:pPr lvl="1"/>
            <a:r>
              <a:rPr lang="en-US" sz="2400" dirty="0" smtClean="0"/>
              <a:t>Initially info consumed via online, yet credibility and expertise are needed for engagement &amp; relationship building</a:t>
            </a:r>
          </a:p>
          <a:p>
            <a:pPr lvl="1"/>
            <a:r>
              <a:rPr lang="en-US" sz="2400" dirty="0" smtClean="0"/>
              <a:t>On-going engagement and targeted outreach are needed to maintain &amp; build momentum to serve an ever-expanding, diverse audience</a:t>
            </a:r>
          </a:p>
          <a:p>
            <a:pPr lvl="1"/>
            <a:r>
              <a:rPr lang="en-US" sz="2400" dirty="0" smtClean="0"/>
              <a:t>Building relationships to build trust and identify information needed and delivery methods</a:t>
            </a:r>
          </a:p>
        </p:txBody>
      </p:sp>
      <p:pic>
        <p:nvPicPr>
          <p:cNvPr id="5" name="Picture 4"/>
          <p:cNvPicPr>
            <a:picLocks noChangeAspect="1"/>
          </p:cNvPicPr>
          <p:nvPr/>
        </p:nvPicPr>
        <p:blipFill>
          <a:blip r:embed="rId3"/>
          <a:stretch>
            <a:fillRect/>
          </a:stretch>
        </p:blipFill>
        <p:spPr>
          <a:xfrm>
            <a:off x="228602" y="6065520"/>
            <a:ext cx="1350413" cy="640080"/>
          </a:xfrm>
          <a:prstGeom prst="rect">
            <a:avLst/>
          </a:prstGeom>
        </p:spPr>
      </p:pic>
    </p:spTree>
    <p:extLst>
      <p:ext uri="{BB962C8B-B14F-4D97-AF65-F5344CB8AC3E}">
        <p14:creationId xmlns:p14="http://schemas.microsoft.com/office/powerpoint/2010/main" val="3959913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sz="3200" dirty="0" smtClean="0"/>
              <a:t>Considerations</a:t>
            </a:r>
            <a:endParaRPr lang="en-US" sz="3200" dirty="0"/>
          </a:p>
        </p:txBody>
      </p:sp>
      <p:sp>
        <p:nvSpPr>
          <p:cNvPr id="3" name="Content Placeholder 2"/>
          <p:cNvSpPr>
            <a:spLocks noGrp="1"/>
          </p:cNvSpPr>
          <p:nvPr>
            <p:ph idx="1"/>
          </p:nvPr>
        </p:nvSpPr>
        <p:spPr>
          <a:xfrm>
            <a:off x="152400" y="639761"/>
            <a:ext cx="8839200" cy="5227639"/>
          </a:xfrm>
        </p:spPr>
        <p:txBody>
          <a:bodyPr/>
          <a:lstStyle/>
          <a:p>
            <a:r>
              <a:rPr lang="en-US" sz="2400" dirty="0" smtClean="0"/>
              <a:t>Changes to address population changes and what tools/tech are required</a:t>
            </a:r>
          </a:p>
          <a:p>
            <a:pPr lvl="1"/>
            <a:r>
              <a:rPr lang="en-US" sz="2400" dirty="0" smtClean="0"/>
              <a:t>Pandemic has caused us to use a number of technology-driven delivery methods (Zoom, webcasts, e-delivery)</a:t>
            </a:r>
          </a:p>
          <a:p>
            <a:pPr lvl="1"/>
            <a:r>
              <a:rPr lang="en-US" sz="2400" dirty="0" smtClean="0"/>
              <a:t>True relationships built &amp; maintained through direct engagement</a:t>
            </a:r>
          </a:p>
          <a:p>
            <a:pPr lvl="1"/>
            <a:r>
              <a:rPr lang="en-US" sz="2400" dirty="0" smtClean="0"/>
              <a:t>Leverage community leaders/organizations to build relationship &amp; trust if possible</a:t>
            </a:r>
          </a:p>
          <a:p>
            <a:pPr lvl="1"/>
            <a:r>
              <a:rPr lang="en-US" sz="2400" dirty="0" smtClean="0"/>
              <a:t>Tools to help Land-Grant county faculty connect efficiently and maintain their expertise should be high priorities for training, including communication assistance</a:t>
            </a:r>
          </a:p>
          <a:p>
            <a:pPr lvl="1"/>
            <a:r>
              <a:rPr lang="en-US" sz="2400" dirty="0" smtClean="0"/>
              <a:t>Remain aware that the digital divide still exists for a number of clientele, especially in rural areas</a:t>
            </a:r>
          </a:p>
          <a:p>
            <a:pPr lvl="1"/>
            <a:endParaRPr lang="en-US" sz="2400" dirty="0" smtClean="0"/>
          </a:p>
        </p:txBody>
      </p:sp>
      <p:pic>
        <p:nvPicPr>
          <p:cNvPr id="5" name="Picture 4"/>
          <p:cNvPicPr>
            <a:picLocks noChangeAspect="1"/>
          </p:cNvPicPr>
          <p:nvPr/>
        </p:nvPicPr>
        <p:blipFill>
          <a:blip r:embed="rId3"/>
          <a:stretch>
            <a:fillRect/>
          </a:stretch>
        </p:blipFill>
        <p:spPr>
          <a:xfrm>
            <a:off x="228602" y="6065520"/>
            <a:ext cx="1350413" cy="640080"/>
          </a:xfrm>
          <a:prstGeom prst="rect">
            <a:avLst/>
          </a:prstGeom>
        </p:spPr>
      </p:pic>
    </p:spTree>
    <p:extLst>
      <p:ext uri="{BB962C8B-B14F-4D97-AF65-F5344CB8AC3E}">
        <p14:creationId xmlns:p14="http://schemas.microsoft.com/office/powerpoint/2010/main" val="3202613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3600" dirty="0" smtClean="0"/>
              <a:t>Questions?</a:t>
            </a:r>
            <a:endParaRPr lang="en-US" sz="3600" dirty="0"/>
          </a:p>
        </p:txBody>
      </p:sp>
      <p:sp>
        <p:nvSpPr>
          <p:cNvPr id="9" name="Content Placeholder 8"/>
          <p:cNvSpPr>
            <a:spLocks noGrp="1"/>
          </p:cNvSpPr>
          <p:nvPr>
            <p:ph idx="1"/>
          </p:nvPr>
        </p:nvSpPr>
        <p:spPr>
          <a:xfrm>
            <a:off x="152400" y="1143000"/>
            <a:ext cx="4648200" cy="3962400"/>
          </a:xfrm>
        </p:spPr>
        <p:txBody>
          <a:bodyPr>
            <a:normAutofit/>
          </a:bodyPr>
          <a:lstStyle/>
          <a:p>
            <a:pPr marL="0" indent="0">
              <a:lnSpc>
                <a:spcPct val="80000"/>
              </a:lnSpc>
              <a:buNone/>
            </a:pPr>
            <a:endParaRPr lang="en-US" sz="2800" dirty="0" smtClean="0"/>
          </a:p>
          <a:p>
            <a:pPr marL="0" indent="0">
              <a:lnSpc>
                <a:spcPct val="80000"/>
              </a:lnSpc>
              <a:buNone/>
            </a:pPr>
            <a:r>
              <a:rPr lang="en-US" sz="2800" dirty="0" smtClean="0"/>
              <a:t>Bruce Ahrendsen</a:t>
            </a:r>
            <a:endParaRPr lang="en-US" sz="2800" dirty="0"/>
          </a:p>
          <a:p>
            <a:pPr marL="0" indent="0">
              <a:lnSpc>
                <a:spcPct val="80000"/>
              </a:lnSpc>
              <a:buNone/>
            </a:pPr>
            <a:r>
              <a:rPr lang="en-US" sz="2800" dirty="0" smtClean="0"/>
              <a:t>217 AGRI Building</a:t>
            </a:r>
            <a:endParaRPr lang="en-US" sz="2800" dirty="0"/>
          </a:p>
          <a:p>
            <a:pPr marL="0" indent="0">
              <a:lnSpc>
                <a:spcPct val="80000"/>
              </a:lnSpc>
              <a:buNone/>
            </a:pPr>
            <a:r>
              <a:rPr lang="en-US" sz="2800" dirty="0" smtClean="0"/>
              <a:t>University </a:t>
            </a:r>
            <a:r>
              <a:rPr lang="en-US" sz="2800" dirty="0"/>
              <a:t>of Arkansas</a:t>
            </a:r>
          </a:p>
          <a:p>
            <a:pPr marL="0" indent="0">
              <a:lnSpc>
                <a:spcPct val="80000"/>
              </a:lnSpc>
              <a:buNone/>
            </a:pPr>
            <a:r>
              <a:rPr lang="en-US" sz="2800" dirty="0"/>
              <a:t>Fayetteville AR  </a:t>
            </a:r>
            <a:r>
              <a:rPr lang="en-US" sz="2800" dirty="0" smtClean="0"/>
              <a:t>72701 USA</a:t>
            </a:r>
            <a:endParaRPr lang="en-US" sz="2800" dirty="0"/>
          </a:p>
          <a:p>
            <a:pPr marL="0" indent="0">
              <a:lnSpc>
                <a:spcPct val="80000"/>
              </a:lnSpc>
              <a:buNone/>
            </a:pPr>
            <a:endParaRPr lang="en-US" sz="2800" dirty="0" smtClean="0"/>
          </a:p>
          <a:p>
            <a:pPr marL="0" indent="0">
              <a:lnSpc>
                <a:spcPct val="80000"/>
              </a:lnSpc>
              <a:buNone/>
            </a:pPr>
            <a:r>
              <a:rPr lang="en-US" sz="2800" u="sng" dirty="0" smtClean="0">
                <a:hlinkClick r:id="rId3"/>
              </a:rPr>
              <a:t>ahrend@uark.edu</a:t>
            </a:r>
            <a:r>
              <a:rPr lang="en-US" sz="2800" dirty="0" smtClean="0"/>
              <a:t> </a:t>
            </a:r>
            <a:endParaRPr lang="en-US" sz="2800" dirty="0"/>
          </a:p>
          <a:p>
            <a:pPr marL="0" indent="0">
              <a:buNone/>
            </a:pPr>
            <a:endParaRPr lang="en-US" sz="2800" dirty="0"/>
          </a:p>
        </p:txBody>
      </p:sp>
      <p:pic>
        <p:nvPicPr>
          <p:cNvPr id="4" name="Picture 5" descr="uacamp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93793"/>
            <a:ext cx="3481388"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5217586"/>
            <a:ext cx="6096000" cy="461665"/>
          </a:xfrm>
          <a:prstGeom prst="rect">
            <a:avLst/>
          </a:prstGeom>
        </p:spPr>
        <p:txBody>
          <a:bodyPr wrap="square">
            <a:spAutoFit/>
          </a:bodyPr>
          <a:lstStyle/>
          <a:p>
            <a:r>
              <a:rPr lang="en-US" sz="2400" dirty="0" smtClean="0">
                <a:hlinkClick r:id="rId5"/>
              </a:rPr>
              <a:t>agribusiness.uark.edu</a:t>
            </a:r>
            <a:r>
              <a:rPr lang="en-US" sz="2400" dirty="0" smtClean="0"/>
              <a:t> </a:t>
            </a:r>
            <a:endParaRPr lang="en-US" sz="2400" dirty="0"/>
          </a:p>
        </p:txBody>
      </p:sp>
      <p:pic>
        <p:nvPicPr>
          <p:cNvPr id="6" name="Picture 5"/>
          <p:cNvPicPr>
            <a:picLocks noChangeAspect="1"/>
          </p:cNvPicPr>
          <p:nvPr/>
        </p:nvPicPr>
        <p:blipFill>
          <a:blip r:embed="rId6"/>
          <a:stretch>
            <a:fillRect/>
          </a:stretch>
        </p:blipFill>
        <p:spPr>
          <a:xfrm>
            <a:off x="228602" y="6065520"/>
            <a:ext cx="1350413" cy="640080"/>
          </a:xfrm>
          <a:prstGeom prst="rect">
            <a:avLst/>
          </a:prstGeom>
        </p:spPr>
      </p:pic>
    </p:spTree>
    <p:extLst>
      <p:ext uri="{BB962C8B-B14F-4D97-AF65-F5344CB8AC3E}">
        <p14:creationId xmlns:p14="http://schemas.microsoft.com/office/powerpoint/2010/main" val="3807961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Purpose and Motivation</a:t>
            </a:r>
            <a:endParaRPr lang="en-US" dirty="0"/>
          </a:p>
        </p:txBody>
      </p:sp>
      <p:sp>
        <p:nvSpPr>
          <p:cNvPr id="3" name="Content Placeholder 2"/>
          <p:cNvSpPr>
            <a:spLocks noGrp="1"/>
          </p:cNvSpPr>
          <p:nvPr>
            <p:ph idx="1"/>
          </p:nvPr>
        </p:nvSpPr>
        <p:spPr>
          <a:xfrm>
            <a:off x="462643" y="838200"/>
            <a:ext cx="8376557" cy="4953000"/>
          </a:xfrm>
        </p:spPr>
        <p:txBody>
          <a:bodyPr/>
          <a:lstStyle/>
          <a:p>
            <a:r>
              <a:rPr lang="en-US" sz="2700" dirty="0" smtClean="0"/>
              <a:t>Identify changes in numbers of farmer and rancher operations</a:t>
            </a:r>
          </a:p>
          <a:p>
            <a:r>
              <a:rPr lang="en-US" sz="2700" dirty="0" smtClean="0"/>
              <a:t>What is the composition of farmer and rancher operations by</a:t>
            </a:r>
          </a:p>
          <a:p>
            <a:pPr lvl="1"/>
            <a:r>
              <a:rPr lang="en-US" sz="2300" dirty="0" smtClean="0"/>
              <a:t>Socially </a:t>
            </a:r>
            <a:r>
              <a:rPr lang="en-US" sz="2300" dirty="0"/>
              <a:t>Disadvantaged Farmer &amp; Rancher (SDFR) status</a:t>
            </a:r>
            <a:endParaRPr lang="en-US" sz="2300" dirty="0" smtClean="0"/>
          </a:p>
          <a:p>
            <a:pPr lvl="1"/>
            <a:r>
              <a:rPr lang="en-US" sz="2300" dirty="0" smtClean="0"/>
              <a:t>Market value of agricultural product sold</a:t>
            </a:r>
          </a:p>
          <a:p>
            <a:pPr lvl="1"/>
            <a:r>
              <a:rPr lang="en-US" sz="2300" dirty="0" smtClean="0"/>
              <a:t>Producer experience</a:t>
            </a:r>
          </a:p>
          <a:p>
            <a:pPr lvl="1"/>
            <a:r>
              <a:rPr lang="en-US" sz="2300" dirty="0" smtClean="0"/>
              <a:t>Producer age</a:t>
            </a:r>
          </a:p>
          <a:p>
            <a:pPr lvl="1"/>
            <a:r>
              <a:rPr lang="en-US" sz="2300" dirty="0" smtClean="0"/>
              <a:t>State</a:t>
            </a:r>
          </a:p>
          <a:p>
            <a:r>
              <a:rPr lang="en-US" sz="2700" dirty="0" smtClean="0"/>
              <a:t>Examine credit usage and g</a:t>
            </a:r>
            <a:r>
              <a:rPr lang="en-US" sz="2700" dirty="0" smtClean="0">
                <a:solidFill>
                  <a:prstClr val="black"/>
                </a:solidFill>
              </a:rPr>
              <a:t>auge </a:t>
            </a:r>
            <a:r>
              <a:rPr lang="en-US" sz="2700" dirty="0">
                <a:solidFill>
                  <a:prstClr val="black"/>
                </a:solidFill>
              </a:rPr>
              <a:t>lender success and potential gaps </a:t>
            </a:r>
            <a:r>
              <a:rPr lang="en-US" sz="2700" dirty="0" smtClean="0">
                <a:solidFill>
                  <a:prstClr val="black"/>
                </a:solidFill>
              </a:rPr>
              <a:t>for farmers and ranchers</a:t>
            </a:r>
            <a:endParaRPr lang="en-US" sz="2300" dirty="0" smtClean="0"/>
          </a:p>
        </p:txBody>
      </p:sp>
      <p:pic>
        <p:nvPicPr>
          <p:cNvPr id="5" name="Picture 4"/>
          <p:cNvPicPr>
            <a:picLocks noChangeAspect="1"/>
          </p:cNvPicPr>
          <p:nvPr/>
        </p:nvPicPr>
        <p:blipFill>
          <a:blip r:embed="rId3"/>
          <a:stretch>
            <a:fillRect/>
          </a:stretch>
        </p:blipFill>
        <p:spPr>
          <a:xfrm>
            <a:off x="228602" y="6065520"/>
            <a:ext cx="1350413" cy="640080"/>
          </a:xfrm>
          <a:prstGeom prst="rect">
            <a:avLst/>
          </a:prstGeom>
        </p:spPr>
      </p:pic>
    </p:spTree>
    <p:extLst>
      <p:ext uri="{BB962C8B-B14F-4D97-AF65-F5344CB8AC3E}">
        <p14:creationId xmlns:p14="http://schemas.microsoft.com/office/powerpoint/2010/main" val="186323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Purpose and Motivation</a:t>
            </a:r>
            <a:endParaRPr lang="en-US" dirty="0"/>
          </a:p>
        </p:txBody>
      </p:sp>
      <p:sp>
        <p:nvSpPr>
          <p:cNvPr id="3" name="Content Placeholder 2"/>
          <p:cNvSpPr>
            <a:spLocks noGrp="1"/>
          </p:cNvSpPr>
          <p:nvPr>
            <p:ph idx="1"/>
          </p:nvPr>
        </p:nvSpPr>
        <p:spPr>
          <a:xfrm>
            <a:off x="462643" y="762000"/>
            <a:ext cx="8376557" cy="5029200"/>
          </a:xfrm>
        </p:spPr>
        <p:txBody>
          <a:bodyPr/>
          <a:lstStyle/>
          <a:p>
            <a:r>
              <a:rPr lang="en-US" sz="2800" dirty="0" smtClean="0"/>
              <a:t>SDFR are identified as belonging to historically underserved </a:t>
            </a:r>
            <a:r>
              <a:rPr lang="en-US" sz="2800" dirty="0"/>
              <a:t>groups; USDA defines SDFR as:</a:t>
            </a:r>
          </a:p>
          <a:p>
            <a:pPr lvl="1"/>
            <a:r>
              <a:rPr lang="en-US" sz="2400" dirty="0"/>
              <a:t>Women</a:t>
            </a:r>
          </a:p>
          <a:p>
            <a:pPr lvl="1"/>
            <a:r>
              <a:rPr lang="en-US" sz="2400" dirty="0"/>
              <a:t>Hispanic, Latino, or Spanish Origin</a:t>
            </a:r>
          </a:p>
          <a:p>
            <a:pPr lvl="1"/>
            <a:r>
              <a:rPr lang="en-US" sz="2400" dirty="0"/>
              <a:t>American Indian or </a:t>
            </a:r>
            <a:r>
              <a:rPr lang="en-US" sz="2400" dirty="0" smtClean="0"/>
              <a:t>Alaskan </a:t>
            </a:r>
            <a:r>
              <a:rPr lang="en-US" sz="2400" dirty="0"/>
              <a:t>Native</a:t>
            </a:r>
          </a:p>
          <a:p>
            <a:pPr lvl="1"/>
            <a:r>
              <a:rPr lang="en-US" sz="2400" dirty="0"/>
              <a:t>Black or African American</a:t>
            </a:r>
          </a:p>
          <a:p>
            <a:pPr lvl="1"/>
            <a:r>
              <a:rPr lang="en-US" sz="2400" dirty="0"/>
              <a:t>Asian</a:t>
            </a:r>
          </a:p>
          <a:p>
            <a:pPr lvl="1"/>
            <a:r>
              <a:rPr lang="en-US" sz="2400" dirty="0"/>
              <a:t>Native Hawaiian or other Pacific </a:t>
            </a:r>
            <a:r>
              <a:rPr lang="en-US" sz="2400" dirty="0" smtClean="0"/>
              <a:t>Islander</a:t>
            </a:r>
          </a:p>
          <a:p>
            <a:r>
              <a:rPr lang="en-US" sz="2800" dirty="0" smtClean="0"/>
              <a:t>Beginning primary producer has 10 or fewer years experience operating any farm</a:t>
            </a:r>
          </a:p>
          <a:p>
            <a:r>
              <a:rPr lang="en-US" sz="2800" dirty="0" smtClean="0"/>
              <a:t>Young primary producer is less than 35 years of age</a:t>
            </a:r>
          </a:p>
        </p:txBody>
      </p:sp>
      <p:pic>
        <p:nvPicPr>
          <p:cNvPr id="5" name="Picture 4"/>
          <p:cNvPicPr>
            <a:picLocks noChangeAspect="1"/>
          </p:cNvPicPr>
          <p:nvPr/>
        </p:nvPicPr>
        <p:blipFill>
          <a:blip r:embed="rId3"/>
          <a:stretch>
            <a:fillRect/>
          </a:stretch>
        </p:blipFill>
        <p:spPr>
          <a:xfrm>
            <a:off x="228602" y="6065520"/>
            <a:ext cx="1350413" cy="640080"/>
          </a:xfrm>
          <a:prstGeom prst="rect">
            <a:avLst/>
          </a:prstGeom>
        </p:spPr>
      </p:pic>
    </p:spTree>
    <p:extLst>
      <p:ext uri="{BB962C8B-B14F-4D97-AF65-F5344CB8AC3E}">
        <p14:creationId xmlns:p14="http://schemas.microsoft.com/office/powerpoint/2010/main" val="3751060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dirty="0" smtClean="0"/>
              <a:t>Data and Methods</a:t>
            </a:r>
            <a:endParaRPr lang="en-US" dirty="0"/>
          </a:p>
        </p:txBody>
      </p:sp>
      <p:sp>
        <p:nvSpPr>
          <p:cNvPr id="3" name="Content Placeholder 2"/>
          <p:cNvSpPr>
            <a:spLocks noGrp="1"/>
          </p:cNvSpPr>
          <p:nvPr>
            <p:ph idx="1"/>
          </p:nvPr>
        </p:nvSpPr>
        <p:spPr>
          <a:xfrm>
            <a:off x="428263" y="762000"/>
            <a:ext cx="8400917" cy="5105400"/>
          </a:xfrm>
        </p:spPr>
        <p:txBody>
          <a:bodyPr/>
          <a:lstStyle/>
          <a:p>
            <a:r>
              <a:rPr lang="en-US" sz="2800" dirty="0" smtClean="0"/>
              <a:t>USDA, National Agricultural Statistics Service, Census of Agriculture data for 2012 and 2017 to consider population changes</a:t>
            </a:r>
          </a:p>
          <a:p>
            <a:pPr lvl="1"/>
            <a:r>
              <a:rPr lang="en-US" sz="2400" dirty="0" smtClean="0"/>
              <a:t>SDFR operations are identified as an operation where the principal operator in 2012 or primary producer in 2017 is a member of the particular SDFR group</a:t>
            </a:r>
          </a:p>
          <a:p>
            <a:pPr lvl="1"/>
            <a:r>
              <a:rPr lang="en-US" sz="2400" dirty="0" smtClean="0"/>
              <a:t>Primary </a:t>
            </a:r>
            <a:r>
              <a:rPr lang="en-US" sz="2400" dirty="0"/>
              <a:t>producer, from among up to four </a:t>
            </a:r>
            <a:r>
              <a:rPr lang="en-US" sz="2400" dirty="0" smtClean="0"/>
              <a:t>producers in 2017, </a:t>
            </a:r>
            <a:r>
              <a:rPr lang="en-US" sz="2400" dirty="0"/>
              <a:t>is a </a:t>
            </a:r>
          </a:p>
          <a:p>
            <a:pPr lvl="2"/>
            <a:r>
              <a:rPr lang="en-US" dirty="0"/>
              <a:t>Principal Operator </a:t>
            </a:r>
          </a:p>
          <a:p>
            <a:pPr lvl="3"/>
            <a:r>
              <a:rPr lang="en-US" sz="2400" dirty="0"/>
              <a:t>Made the most decisions for the farm</a:t>
            </a:r>
          </a:p>
          <a:p>
            <a:pPr lvl="4"/>
            <a:r>
              <a:rPr lang="en-US" sz="2400" dirty="0"/>
              <a:t>Worked fewest number of days off the farm</a:t>
            </a:r>
          </a:p>
          <a:p>
            <a:pPr lvl="5"/>
            <a:r>
              <a:rPr lang="en-US" sz="2400" dirty="0"/>
              <a:t>Listed </a:t>
            </a:r>
            <a:r>
              <a:rPr lang="en-US" sz="2400" dirty="0" smtClean="0"/>
              <a:t>first</a:t>
            </a:r>
          </a:p>
        </p:txBody>
      </p:sp>
      <p:pic>
        <p:nvPicPr>
          <p:cNvPr id="5" name="Picture 4"/>
          <p:cNvPicPr>
            <a:picLocks noChangeAspect="1"/>
          </p:cNvPicPr>
          <p:nvPr/>
        </p:nvPicPr>
        <p:blipFill>
          <a:blip r:embed="rId3"/>
          <a:stretch>
            <a:fillRect/>
          </a:stretch>
        </p:blipFill>
        <p:spPr>
          <a:xfrm>
            <a:off x="228602" y="6065520"/>
            <a:ext cx="1350413" cy="640080"/>
          </a:xfrm>
          <a:prstGeom prst="rect">
            <a:avLst/>
          </a:prstGeom>
        </p:spPr>
      </p:pic>
    </p:spTree>
    <p:extLst>
      <p:ext uri="{BB962C8B-B14F-4D97-AF65-F5344CB8AC3E}">
        <p14:creationId xmlns:p14="http://schemas.microsoft.com/office/powerpoint/2010/main" val="4154452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685800" y="147935"/>
            <a:ext cx="7766050" cy="461665"/>
          </a:xfrm>
          <a:prstGeom prst="rect">
            <a:avLst/>
          </a:prstGeom>
        </p:spPr>
        <p:txBody>
          <a:bodyPr wrap="square">
            <a:spAutoFit/>
          </a:bodyPr>
          <a:lstStyle/>
          <a:p>
            <a:r>
              <a:rPr lang="en-US" sz="2400" dirty="0" smtClean="0"/>
              <a:t>Table 1. Primary </a:t>
            </a:r>
            <a:r>
              <a:rPr lang="en-US" sz="2400" dirty="0"/>
              <a:t>Producers Identified </a:t>
            </a:r>
            <a:r>
              <a:rPr lang="en-US" sz="2400" dirty="0" smtClean="0"/>
              <a:t>by SDFR Status, 2017</a:t>
            </a:r>
            <a:r>
              <a:rPr lang="en-US" sz="2400" baseline="30000" dirty="0" smtClean="0"/>
              <a:t>a,b</a:t>
            </a:r>
            <a:endParaRPr lang="en-US" sz="2400" baseline="30000" dirty="0"/>
          </a:p>
        </p:txBody>
      </p:sp>
      <p:graphicFrame>
        <p:nvGraphicFramePr>
          <p:cNvPr id="4" name="Table 3"/>
          <p:cNvGraphicFramePr>
            <a:graphicFrameLocks noGrp="1"/>
          </p:cNvGraphicFramePr>
          <p:nvPr>
            <p:extLst>
              <p:ext uri="{D42A27DB-BD31-4B8C-83A1-F6EECF244321}">
                <p14:modId xmlns:p14="http://schemas.microsoft.com/office/powerpoint/2010/main" val="2600639159"/>
              </p:ext>
            </p:extLst>
          </p:nvPr>
        </p:nvGraphicFramePr>
        <p:xfrm>
          <a:off x="838201" y="785495"/>
          <a:ext cx="7086350" cy="3938905"/>
        </p:xfrm>
        <a:graphic>
          <a:graphicData uri="http://schemas.openxmlformats.org/drawingml/2006/table">
            <a:tbl>
              <a:tblPr/>
              <a:tblGrid>
                <a:gridCol w="3737854">
                  <a:extLst>
                    <a:ext uri="{9D8B030D-6E8A-4147-A177-3AD203B41FA5}">
                      <a16:colId xmlns:a16="http://schemas.microsoft.com/office/drawing/2014/main" val="592725270"/>
                    </a:ext>
                  </a:extLst>
                </a:gridCol>
                <a:gridCol w="1713184">
                  <a:extLst>
                    <a:ext uri="{9D8B030D-6E8A-4147-A177-3AD203B41FA5}">
                      <a16:colId xmlns:a16="http://schemas.microsoft.com/office/drawing/2014/main" val="3630459778"/>
                    </a:ext>
                  </a:extLst>
                </a:gridCol>
                <a:gridCol w="1635312">
                  <a:extLst>
                    <a:ext uri="{9D8B030D-6E8A-4147-A177-3AD203B41FA5}">
                      <a16:colId xmlns:a16="http://schemas.microsoft.com/office/drawing/2014/main" val="679445506"/>
                    </a:ext>
                  </a:extLst>
                </a:gridCol>
              </a:tblGrid>
              <a:tr h="657225">
                <a:tc>
                  <a:txBody>
                    <a:bodyPr/>
                    <a:lstStyle/>
                    <a:p>
                      <a:pPr algn="l" fontAlgn="b"/>
                      <a:r>
                        <a:rPr lang="en-US" sz="2000" b="0" i="0" u="none" strike="noStrike" dirty="0">
                          <a:solidFill>
                            <a:srgbClr val="000000"/>
                          </a:solidFill>
                          <a:effectLst/>
                          <a:latin typeface="Calibri" panose="020F0502020204030204" pitchFamily="34" charset="0"/>
                        </a:rPr>
                        <a:t>SDFR </a:t>
                      </a:r>
                      <a:r>
                        <a:rPr lang="en-US" sz="2000" b="0" i="0" u="none" strike="noStrike" dirty="0" smtClean="0">
                          <a:solidFill>
                            <a:srgbClr val="000000"/>
                          </a:solidFill>
                          <a:effectLst/>
                          <a:latin typeface="Calibri" panose="020F0502020204030204" pitchFamily="34" charset="0"/>
                        </a:rPr>
                        <a:t>Status</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Number of </a:t>
                      </a:r>
                      <a:r>
                        <a:rPr lang="en-US" sz="2000" b="0" i="0" u="none" strike="noStrike" dirty="0" smtClean="0">
                          <a:solidFill>
                            <a:srgbClr val="000000"/>
                          </a:solidFill>
                          <a:effectLst/>
                          <a:latin typeface="Calibri" panose="020F0502020204030204" pitchFamily="34" charset="0"/>
                        </a:rPr>
                        <a:t>SDFR</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of all </a:t>
                      </a:r>
                      <a:r>
                        <a:rPr lang="en-US" sz="2000" b="0" i="0" u="none" strike="noStrike" dirty="0" smtClean="0">
                          <a:solidFill>
                            <a:srgbClr val="000000"/>
                          </a:solidFill>
                          <a:effectLst/>
                          <a:latin typeface="Calibri" panose="020F0502020204030204" pitchFamily="34" charset="0"/>
                        </a:rPr>
                        <a:t>primary</a:t>
                      </a:r>
                      <a:r>
                        <a:rPr lang="en-US" sz="2000" b="0" i="0" u="none" strike="noStrike" baseline="0" dirty="0" smtClean="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producers</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795571"/>
                  </a:ext>
                </a:extLst>
              </a:tr>
              <a:tr h="323850">
                <a:tc>
                  <a:txBody>
                    <a:bodyPr/>
                    <a:lstStyle/>
                    <a:p>
                      <a:pPr algn="l" fontAlgn="b"/>
                      <a:r>
                        <a:rPr lang="en-US" sz="2000" b="0" i="0" u="none" strike="noStrike" dirty="0">
                          <a:solidFill>
                            <a:srgbClr val="00B050"/>
                          </a:solidFill>
                          <a:effectLst/>
                          <a:latin typeface="Calibri" panose="020F0502020204030204" pitchFamily="34" charset="0"/>
                        </a:rPr>
                        <a:t>Women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2000" b="0" i="0" u="none" strike="noStrike" dirty="0" smtClean="0">
                          <a:solidFill>
                            <a:srgbClr val="00B050"/>
                          </a:solidFill>
                          <a:effectLst/>
                          <a:latin typeface="Calibri" panose="020F0502020204030204" pitchFamily="34" charset="0"/>
                        </a:rPr>
                        <a:t>488,999</a:t>
                      </a:r>
                      <a:endParaRPr lang="en-US" sz="2000" b="0" i="0" u="none" strike="noStrike" dirty="0">
                        <a:solidFill>
                          <a:srgbClr val="00B05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2000" b="0" i="0" u="none" strike="noStrike" dirty="0" smtClean="0">
                          <a:solidFill>
                            <a:srgbClr val="00B050"/>
                          </a:solidFill>
                          <a:effectLst/>
                          <a:latin typeface="Calibri" panose="020F0502020204030204" pitchFamily="34" charset="0"/>
                        </a:rPr>
                        <a:t>23.9</a:t>
                      </a:r>
                      <a:endParaRPr lang="en-US" sz="2000" b="0" i="0" u="none" strike="noStrike" dirty="0">
                        <a:solidFill>
                          <a:srgbClr val="00B05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8967989"/>
                  </a:ext>
                </a:extLst>
              </a:tr>
              <a:tr h="323850">
                <a:tc>
                  <a:txBody>
                    <a:bodyPr/>
                    <a:lstStyle/>
                    <a:p>
                      <a:pPr algn="l" fontAlgn="b"/>
                      <a:r>
                        <a:rPr lang="en-US" sz="2000" b="0" i="0" u="none" strike="noStrike" dirty="0" smtClean="0">
                          <a:solidFill>
                            <a:schemeClr val="tx1"/>
                          </a:solidFill>
                          <a:effectLst/>
                          <a:latin typeface="Calibri" panose="020F0502020204030204" pitchFamily="34" charset="0"/>
                        </a:rPr>
                        <a:t>Minority</a:t>
                      </a:r>
                      <a:endParaRPr lang="en-US" sz="2000" b="0" i="0" u="none" strike="noStrike" dirty="0">
                        <a:solidFill>
                          <a:schemeClr val="tx1"/>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dirty="0" smtClean="0">
                          <a:solidFill>
                            <a:schemeClr val="tx1"/>
                          </a:solidFill>
                          <a:effectLst/>
                          <a:latin typeface="Calibri" panose="020F0502020204030204" pitchFamily="34" charset="0"/>
                        </a:rPr>
                        <a:t>158,915</a:t>
                      </a:r>
                      <a:endParaRPr lang="en-US" sz="2000" b="0" i="0" u="none" strike="noStrike" dirty="0">
                        <a:solidFill>
                          <a:schemeClr val="tx1"/>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dirty="0" smtClean="0">
                          <a:solidFill>
                            <a:schemeClr val="tx1"/>
                          </a:solidFill>
                          <a:effectLst/>
                          <a:latin typeface="Calibri" panose="020F0502020204030204" pitchFamily="34" charset="0"/>
                        </a:rPr>
                        <a:t>7.8</a:t>
                      </a:r>
                      <a:endParaRPr lang="en-US" sz="2000" b="0" i="0" u="none" strike="noStrike" dirty="0">
                        <a:solidFill>
                          <a:schemeClr val="tx1"/>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6558146"/>
                  </a:ext>
                </a:extLst>
              </a:tr>
              <a:tr h="323850">
                <a:tc>
                  <a:txBody>
                    <a:bodyPr/>
                    <a:lstStyle/>
                    <a:p>
                      <a:pPr algn="l" fontAlgn="b"/>
                      <a:r>
                        <a:rPr lang="en-US" sz="2000" b="0" i="0" u="none" strike="noStrike" dirty="0" smtClean="0">
                          <a:solidFill>
                            <a:srgbClr val="000000"/>
                          </a:solidFill>
                          <a:effectLst/>
                          <a:latin typeface="Calibri" panose="020F0502020204030204" pitchFamily="34" charset="0"/>
                        </a:rPr>
                        <a:t>Hispanic </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000000"/>
                          </a:solidFill>
                          <a:effectLst/>
                          <a:latin typeface="Calibri" panose="020F0502020204030204" pitchFamily="34" charset="0"/>
                        </a:rPr>
                        <a:t>66,727</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000000"/>
                          </a:solidFill>
                          <a:effectLst/>
                          <a:latin typeface="Calibri" panose="020F0502020204030204" pitchFamily="34" charset="0"/>
                        </a:rPr>
                        <a:t>3.3</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78258016"/>
                  </a:ext>
                </a:extLst>
              </a:tr>
              <a:tr h="323850">
                <a:tc>
                  <a:txBody>
                    <a:bodyPr/>
                    <a:lstStyle/>
                    <a:p>
                      <a:pPr algn="l" fontAlgn="b"/>
                      <a:r>
                        <a:rPr lang="en-US" sz="2000" b="0" i="0" u="none" strike="noStrike" dirty="0">
                          <a:solidFill>
                            <a:srgbClr val="000000"/>
                          </a:solidFill>
                          <a:effectLst/>
                          <a:latin typeface="Calibri" panose="020F0502020204030204" pitchFamily="34" charset="0"/>
                        </a:rPr>
                        <a:t>Am Indian / </a:t>
                      </a:r>
                      <a:r>
                        <a:rPr lang="en-US" sz="2000" b="0" i="0" u="none" strike="noStrike" dirty="0" smtClean="0">
                          <a:solidFill>
                            <a:srgbClr val="000000"/>
                          </a:solidFill>
                          <a:effectLst/>
                          <a:latin typeface="Calibri" panose="020F0502020204030204" pitchFamily="34" charset="0"/>
                        </a:rPr>
                        <a:t>Alaska </a:t>
                      </a:r>
                      <a:r>
                        <a:rPr lang="en-US" sz="2000" b="0" i="0" u="none" strike="noStrike" dirty="0">
                          <a:solidFill>
                            <a:srgbClr val="000000"/>
                          </a:solidFill>
                          <a:effectLst/>
                          <a:latin typeface="Calibri" panose="020F0502020204030204" pitchFamily="34" charset="0"/>
                        </a:rPr>
                        <a:t>Native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dirty="0" smtClean="0">
                          <a:solidFill>
                            <a:srgbClr val="000000"/>
                          </a:solidFill>
                          <a:effectLst/>
                          <a:latin typeface="Calibri" panose="020F0502020204030204" pitchFamily="34" charset="0"/>
                        </a:rPr>
                        <a:t>48,507</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dirty="0" smtClean="0">
                          <a:solidFill>
                            <a:srgbClr val="000000"/>
                          </a:solidFill>
                          <a:effectLst/>
                          <a:latin typeface="Calibri" panose="020F0502020204030204" pitchFamily="34" charset="0"/>
                        </a:rPr>
                        <a:t>2.4</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0904982"/>
                  </a:ext>
                </a:extLst>
              </a:tr>
              <a:tr h="323850">
                <a:tc>
                  <a:txBody>
                    <a:bodyPr/>
                    <a:lstStyle/>
                    <a:p>
                      <a:pPr algn="l" fontAlgn="b"/>
                      <a:r>
                        <a:rPr lang="en-US" sz="2000" b="0" i="0" u="none" strike="noStrike" dirty="0">
                          <a:solidFill>
                            <a:srgbClr val="000000"/>
                          </a:solidFill>
                          <a:effectLst/>
                          <a:latin typeface="Calibri" panose="020F0502020204030204" pitchFamily="34" charset="0"/>
                        </a:rPr>
                        <a:t>Black / African Am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000000"/>
                          </a:solidFill>
                          <a:effectLst/>
                          <a:latin typeface="Calibri" panose="020F0502020204030204" pitchFamily="34" charset="0"/>
                        </a:rPr>
                        <a:t>33,088 </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000000"/>
                          </a:solidFill>
                          <a:effectLst/>
                          <a:latin typeface="Calibri" panose="020F0502020204030204" pitchFamily="34" charset="0"/>
                        </a:rPr>
                        <a:t>1.6</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8817836"/>
                  </a:ext>
                </a:extLst>
              </a:tr>
              <a:tr h="323850">
                <a:tc>
                  <a:txBody>
                    <a:bodyPr/>
                    <a:lstStyle/>
                    <a:p>
                      <a:pPr algn="l" fontAlgn="b"/>
                      <a:r>
                        <a:rPr lang="en-US" sz="2000" b="0" i="0" u="none" strike="noStrike" dirty="0">
                          <a:solidFill>
                            <a:srgbClr val="000000"/>
                          </a:solidFill>
                          <a:effectLst/>
                          <a:latin typeface="Calibri" panose="020F0502020204030204" pitchFamily="34" charset="0"/>
                        </a:rPr>
                        <a:t>Asian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dirty="0" smtClean="0">
                          <a:solidFill>
                            <a:srgbClr val="000000"/>
                          </a:solidFill>
                          <a:effectLst/>
                          <a:latin typeface="Calibri" panose="020F0502020204030204" pitchFamily="34" charset="0"/>
                        </a:rPr>
                        <a:t>13,693</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dirty="0" smtClean="0">
                          <a:solidFill>
                            <a:srgbClr val="000000"/>
                          </a:solidFill>
                          <a:effectLst/>
                          <a:latin typeface="Calibri" panose="020F0502020204030204" pitchFamily="34" charset="0"/>
                        </a:rPr>
                        <a:t>0.7</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464936"/>
                  </a:ext>
                </a:extLst>
              </a:tr>
              <a:tr h="323850">
                <a:tc>
                  <a:txBody>
                    <a:bodyPr/>
                    <a:lstStyle/>
                    <a:p>
                      <a:pPr algn="l" fontAlgn="b"/>
                      <a:r>
                        <a:rPr lang="en-US" sz="2000" b="0" i="0" u="none" strike="noStrike" dirty="0">
                          <a:solidFill>
                            <a:srgbClr val="000000"/>
                          </a:solidFill>
                          <a:effectLst/>
                          <a:latin typeface="Calibri" panose="020F0502020204030204" pitchFamily="34" charset="0"/>
                        </a:rPr>
                        <a:t>Native HI / other </a:t>
                      </a:r>
                      <a:r>
                        <a:rPr lang="en-US" sz="2000" b="0" i="0" u="none" strike="noStrike" dirty="0" smtClean="0">
                          <a:solidFill>
                            <a:srgbClr val="000000"/>
                          </a:solidFill>
                          <a:effectLst/>
                          <a:latin typeface="Calibri" panose="020F0502020204030204" pitchFamily="34" charset="0"/>
                        </a:rPr>
                        <a:t>Pacific Islander</a:t>
                      </a:r>
                      <a:r>
                        <a:rPr lang="en-US" sz="2000" b="0" i="0" u="none" strike="noStrike" baseline="0" dirty="0" smtClean="0">
                          <a:solidFill>
                            <a:srgbClr val="000000"/>
                          </a:solidFill>
                          <a:effectLst/>
                          <a:latin typeface="Calibri" panose="020F0502020204030204" pitchFamily="34" charset="0"/>
                        </a:rPr>
                        <a:t> </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000000"/>
                          </a:solidFill>
                          <a:effectLst/>
                          <a:latin typeface="Calibri" panose="020F0502020204030204" pitchFamily="34" charset="0"/>
                        </a:rPr>
                        <a:t>2,921</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000000"/>
                          </a:solidFill>
                          <a:effectLst/>
                          <a:latin typeface="Calibri" panose="020F0502020204030204" pitchFamily="34" charset="0"/>
                        </a:rPr>
                        <a:t>0.1</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734975"/>
                  </a:ext>
                </a:extLst>
              </a:tr>
              <a:tr h="323850">
                <a:tc>
                  <a:txBody>
                    <a:bodyPr/>
                    <a:lstStyle/>
                    <a:p>
                      <a:pPr algn="l" fontAlgn="b"/>
                      <a:r>
                        <a:rPr lang="en-US" sz="2000" b="0" i="0" u="none" strike="noStrike" dirty="0" smtClean="0">
                          <a:solidFill>
                            <a:srgbClr val="00B050"/>
                          </a:solidFill>
                          <a:effectLst/>
                          <a:latin typeface="Calibri" panose="020F0502020204030204" pitchFamily="34" charset="0"/>
                        </a:rPr>
                        <a:t>Total SDFR</a:t>
                      </a:r>
                      <a:endParaRPr lang="en-US" sz="2000" b="0" i="0" u="none" strike="noStrike" dirty="0">
                        <a:solidFill>
                          <a:srgbClr val="00B05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00B050"/>
                          </a:solidFill>
                          <a:effectLst/>
                          <a:latin typeface="Calibri" panose="020F0502020204030204" pitchFamily="34" charset="0"/>
                        </a:rPr>
                        <a:t>604,033</a:t>
                      </a:r>
                      <a:endParaRPr lang="en-US" sz="2000" b="0" i="0" u="none" strike="noStrike" dirty="0">
                        <a:solidFill>
                          <a:srgbClr val="00B05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00B050"/>
                          </a:solidFill>
                          <a:effectLst/>
                          <a:latin typeface="Calibri" panose="020F0502020204030204" pitchFamily="34" charset="0"/>
                        </a:rPr>
                        <a:t>29.6</a:t>
                      </a:r>
                      <a:endParaRPr lang="en-US" sz="2000" b="0" i="0" u="none" strike="noStrike" dirty="0">
                        <a:solidFill>
                          <a:srgbClr val="00B05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86721970"/>
                  </a:ext>
                </a:extLst>
              </a:tr>
              <a:tr h="367030">
                <a:tc>
                  <a:txBody>
                    <a:bodyPr/>
                    <a:lstStyle/>
                    <a:p>
                      <a:pPr algn="l" fontAlgn="b"/>
                      <a:r>
                        <a:rPr lang="en-US" sz="2000" b="0" i="0" u="none" strike="noStrike" dirty="0" err="1" smtClean="0">
                          <a:solidFill>
                            <a:srgbClr val="000000"/>
                          </a:solidFill>
                          <a:effectLst/>
                          <a:latin typeface="Calibri" panose="020F0502020204030204" pitchFamily="34" charset="0"/>
                        </a:rPr>
                        <a:t>NonSDFR</a:t>
                      </a:r>
                      <a:r>
                        <a:rPr lang="en-US" sz="2000" b="0" i="0" u="none" strike="noStrike" dirty="0" smtClean="0">
                          <a:solidFill>
                            <a:srgbClr val="000000"/>
                          </a:solidFill>
                          <a:effectLst/>
                          <a:latin typeface="Calibri" panose="020F0502020204030204" pitchFamily="34" charset="0"/>
                        </a:rPr>
                        <a:t> (</a:t>
                      </a:r>
                      <a:r>
                        <a:rPr lang="en-US" sz="2000" b="0" i="0" u="none" strike="noStrike" dirty="0" err="1" smtClean="0">
                          <a:solidFill>
                            <a:srgbClr val="000000"/>
                          </a:solidFill>
                          <a:effectLst/>
                          <a:latin typeface="Calibri" panose="020F0502020204030204" pitchFamily="34" charset="0"/>
                        </a:rPr>
                        <a:t>nonHisp</a:t>
                      </a:r>
                      <a:r>
                        <a:rPr lang="en-US" sz="2000" b="0" i="0" u="none" strike="noStrike" dirty="0" smtClean="0">
                          <a:solidFill>
                            <a:srgbClr val="000000"/>
                          </a:solidFill>
                          <a:effectLst/>
                          <a:latin typeface="Calibri" panose="020F0502020204030204" pitchFamily="34" charset="0"/>
                        </a:rPr>
                        <a:t>, White Men)</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pitchFamily="34" charset="0"/>
                        </a:rPr>
                        <a:t>1,438,187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effectLst/>
                          <a:latin typeface="Calibri" panose="020F0502020204030204" pitchFamily="34" charset="0"/>
                        </a:rPr>
                        <a:t>70.4</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937753"/>
                  </a:ext>
                </a:extLst>
              </a:tr>
              <a:tr h="323850">
                <a:tc>
                  <a:txBody>
                    <a:bodyPr/>
                    <a:lstStyle/>
                    <a:p>
                      <a:pPr algn="l" fontAlgn="b"/>
                      <a:r>
                        <a:rPr lang="en-US" sz="2000" b="0" i="0" u="none" strike="noStrike" dirty="0">
                          <a:solidFill>
                            <a:srgbClr val="000000"/>
                          </a:solidFill>
                          <a:effectLst/>
                          <a:latin typeface="Calibri" panose="020F0502020204030204" pitchFamily="34" charset="0"/>
                        </a:rPr>
                        <a:t>Total Primary Producers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000000"/>
                          </a:solidFill>
                          <a:effectLst/>
                          <a:latin typeface="Calibri" panose="020F0502020204030204" pitchFamily="34" charset="0"/>
                        </a:rPr>
                        <a:t>2,042,220 </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000000"/>
                          </a:solidFill>
                          <a:effectLst/>
                          <a:latin typeface="Calibri" panose="020F0502020204030204" pitchFamily="34" charset="0"/>
                        </a:rPr>
                        <a:t>100.0</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079241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96098599"/>
              </p:ext>
            </p:extLst>
          </p:nvPr>
        </p:nvGraphicFramePr>
        <p:xfrm>
          <a:off x="152401" y="4871803"/>
          <a:ext cx="8839200" cy="1833797"/>
        </p:xfrm>
        <a:graphic>
          <a:graphicData uri="http://schemas.openxmlformats.org/drawingml/2006/table">
            <a:tbl>
              <a:tblPr/>
              <a:tblGrid>
                <a:gridCol w="8839200">
                  <a:extLst>
                    <a:ext uri="{9D8B030D-6E8A-4147-A177-3AD203B41FA5}">
                      <a16:colId xmlns:a16="http://schemas.microsoft.com/office/drawing/2014/main" val="1013436578"/>
                    </a:ext>
                  </a:extLst>
                </a:gridCol>
              </a:tblGrid>
              <a:tr h="709294">
                <a:tc>
                  <a:txBody>
                    <a:bodyPr/>
                    <a:lstStyle/>
                    <a:p>
                      <a:pPr algn="l" fontAlgn="b"/>
                      <a:r>
                        <a:rPr lang="en-US" sz="1400" b="0" i="0" u="none" strike="noStrike" baseline="30000" dirty="0">
                          <a:solidFill>
                            <a:srgbClr val="000000"/>
                          </a:solidFill>
                          <a:effectLst/>
                          <a:latin typeface="Calibri" panose="020F0502020204030204" pitchFamily="34" charset="0"/>
                        </a:rPr>
                        <a:t>a</a:t>
                      </a:r>
                      <a:r>
                        <a:rPr lang="en-US" sz="1400" b="0" i="0" u="none" strike="noStrike" dirty="0">
                          <a:solidFill>
                            <a:srgbClr val="000000"/>
                          </a:solidFill>
                          <a:effectLst/>
                          <a:latin typeface="Calibri" panose="020F0502020204030204" pitchFamily="34" charset="0"/>
                        </a:rPr>
                        <a:t> </a:t>
                      </a:r>
                      <a:r>
                        <a:rPr lang="en-US" sz="1300" b="0" i="0" u="none" strike="noStrike" dirty="0" smtClean="0">
                          <a:solidFill>
                            <a:srgbClr val="000000"/>
                          </a:solidFill>
                          <a:effectLst/>
                          <a:latin typeface="Calibri" panose="020F0502020204030204" pitchFamily="34" charset="0"/>
                        </a:rPr>
                        <a:t>There is one primary producer per farm. The primary producer is the principal operator in the 2012 Census. If multiple principal operators were reported on a farm, the primary producer was chosen by designating the person who made the most decisions for the farm (see USDA, NASS, 2019, page B-20).</a:t>
                      </a:r>
                      <a:endParaRPr lang="en-US" sz="1300" b="0"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4841186"/>
                  </a:ext>
                </a:extLst>
              </a:tr>
              <a:tr h="685800">
                <a:tc>
                  <a:txBody>
                    <a:bodyPr/>
                    <a:lstStyle/>
                    <a:p>
                      <a:pPr algn="l" fontAlgn="b"/>
                      <a:r>
                        <a:rPr lang="en-US" sz="1400" b="0" i="0" u="none" strike="noStrike" baseline="30000" dirty="0" smtClean="0">
                          <a:solidFill>
                            <a:srgbClr val="000000"/>
                          </a:solidFill>
                          <a:effectLst/>
                          <a:latin typeface="Calibri" panose="020F0502020204030204" pitchFamily="34" charset="0"/>
                        </a:rPr>
                        <a:t>b</a:t>
                      </a:r>
                      <a:r>
                        <a:rPr lang="en-US" sz="1400" b="0" i="0" u="none" strike="noStrike" dirty="0" smtClean="0">
                          <a:solidFill>
                            <a:srgbClr val="000000"/>
                          </a:solidFill>
                          <a:effectLst/>
                          <a:latin typeface="Calibri" panose="020F0502020204030204" pitchFamily="34" charset="0"/>
                        </a:rPr>
                        <a:t> </a:t>
                      </a:r>
                      <a:r>
                        <a:rPr lang="en-US" sz="1300" b="0" i="0" u="none" strike="noStrike" dirty="0" smtClean="0">
                          <a:solidFill>
                            <a:srgbClr val="000000"/>
                          </a:solidFill>
                          <a:effectLst/>
                          <a:latin typeface="Calibri" panose="020F0502020204030204" pitchFamily="34" charset="0"/>
                        </a:rPr>
                        <a:t>Farm operations can be counted in multiple SDFR groups, such as a primary producer reporting as Hispanic African American or Asian women, or producers reporting two or more racial minority SDFR groups. Therefore, the total number of SDFR farms is less than the sum of the SDFR groups. A minority producer is a producer who identifies as Hispanic, American Indian or Alaskan Native, Black or African American, Asian, or Native Hawaiian or other Pacific Islander. </a:t>
                      </a:r>
                      <a:endParaRPr lang="en-US" sz="13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1615508457"/>
                  </a:ext>
                </a:extLst>
              </a:tr>
              <a:tr h="312020">
                <a:tc>
                  <a:txBody>
                    <a:bodyPr/>
                    <a:lstStyle/>
                    <a:p>
                      <a:pPr algn="l" fontAlgn="b"/>
                      <a:r>
                        <a:rPr lang="en-US" sz="1300" b="0" i="0" u="none" strike="noStrike" dirty="0">
                          <a:solidFill>
                            <a:srgbClr val="000000"/>
                          </a:solidFill>
                          <a:effectLst/>
                          <a:latin typeface="Calibri" panose="020F0502020204030204" pitchFamily="34" charset="0"/>
                        </a:rPr>
                        <a:t>Source: USDA, NASS, </a:t>
                      </a:r>
                      <a:r>
                        <a:rPr lang="en-US" sz="1300" b="0" i="0" u="none" strike="noStrike" dirty="0" smtClean="0">
                          <a:solidFill>
                            <a:srgbClr val="000000"/>
                          </a:solidFill>
                          <a:effectLst/>
                          <a:latin typeface="Calibri" panose="020F0502020204030204" pitchFamily="34" charset="0"/>
                        </a:rPr>
                        <a:t>2012 </a:t>
                      </a:r>
                      <a:r>
                        <a:rPr lang="en-US" sz="1300" b="0" i="0" u="none" strike="noStrike" dirty="0">
                          <a:solidFill>
                            <a:srgbClr val="000000"/>
                          </a:solidFill>
                          <a:effectLst/>
                          <a:latin typeface="Calibri" panose="020F0502020204030204" pitchFamily="34" charset="0"/>
                        </a:rPr>
                        <a:t>Census of </a:t>
                      </a:r>
                      <a:r>
                        <a:rPr lang="en-US" sz="1300" b="0" i="0" u="none" strike="noStrike" dirty="0" smtClean="0">
                          <a:solidFill>
                            <a:srgbClr val="000000"/>
                          </a:solidFill>
                          <a:effectLst/>
                          <a:latin typeface="Calibri" panose="020F0502020204030204" pitchFamily="34" charset="0"/>
                        </a:rPr>
                        <a:t>Agriculture and authors’</a:t>
                      </a:r>
                      <a:r>
                        <a:rPr lang="en-US" sz="1300" b="0" i="0" u="none" strike="noStrike" baseline="0" dirty="0" smtClean="0">
                          <a:solidFill>
                            <a:srgbClr val="000000"/>
                          </a:solidFill>
                          <a:effectLst/>
                          <a:latin typeface="Calibri" panose="020F0502020204030204" pitchFamily="34" charset="0"/>
                        </a:rPr>
                        <a:t> calculations</a:t>
                      </a:r>
                      <a:endParaRPr lang="en-US" sz="13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671814602"/>
                  </a:ext>
                </a:extLst>
              </a:tr>
            </a:tbl>
          </a:graphicData>
        </a:graphic>
      </p:graphicFrame>
    </p:spTree>
    <p:extLst>
      <p:ext uri="{BB962C8B-B14F-4D97-AF65-F5344CB8AC3E}">
        <p14:creationId xmlns:p14="http://schemas.microsoft.com/office/powerpoint/2010/main" val="3296018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685800" y="147935"/>
            <a:ext cx="7766050" cy="461665"/>
          </a:xfrm>
          <a:prstGeom prst="rect">
            <a:avLst/>
          </a:prstGeom>
        </p:spPr>
        <p:txBody>
          <a:bodyPr wrap="square">
            <a:spAutoFit/>
          </a:bodyPr>
          <a:lstStyle/>
          <a:p>
            <a:r>
              <a:rPr lang="en-US" sz="2400" dirty="0" smtClean="0"/>
              <a:t>Table 2. Primary </a:t>
            </a:r>
            <a:r>
              <a:rPr lang="en-US" sz="2400" dirty="0"/>
              <a:t>Producers Identified </a:t>
            </a:r>
            <a:r>
              <a:rPr lang="en-US" sz="2400" dirty="0" smtClean="0"/>
              <a:t>by SDFR Status, 2012</a:t>
            </a:r>
            <a:r>
              <a:rPr lang="en-US" sz="2400" baseline="30000" dirty="0" smtClean="0"/>
              <a:t>a,b</a:t>
            </a:r>
            <a:endParaRPr lang="en-US" sz="2400" baseline="30000" dirty="0"/>
          </a:p>
        </p:txBody>
      </p:sp>
      <p:graphicFrame>
        <p:nvGraphicFramePr>
          <p:cNvPr id="3" name="Table 2"/>
          <p:cNvGraphicFramePr>
            <a:graphicFrameLocks noGrp="1"/>
          </p:cNvGraphicFramePr>
          <p:nvPr>
            <p:extLst>
              <p:ext uri="{D42A27DB-BD31-4B8C-83A1-F6EECF244321}">
                <p14:modId xmlns:p14="http://schemas.microsoft.com/office/powerpoint/2010/main" val="1973684944"/>
              </p:ext>
            </p:extLst>
          </p:nvPr>
        </p:nvGraphicFramePr>
        <p:xfrm>
          <a:off x="152401" y="4948003"/>
          <a:ext cx="8839200" cy="1833797"/>
        </p:xfrm>
        <a:graphic>
          <a:graphicData uri="http://schemas.openxmlformats.org/drawingml/2006/table">
            <a:tbl>
              <a:tblPr/>
              <a:tblGrid>
                <a:gridCol w="8839200">
                  <a:extLst>
                    <a:ext uri="{9D8B030D-6E8A-4147-A177-3AD203B41FA5}">
                      <a16:colId xmlns:a16="http://schemas.microsoft.com/office/drawing/2014/main" val="1013436578"/>
                    </a:ext>
                  </a:extLst>
                </a:gridCol>
              </a:tblGrid>
              <a:tr h="709294">
                <a:tc>
                  <a:txBody>
                    <a:bodyPr/>
                    <a:lstStyle/>
                    <a:p>
                      <a:pPr algn="l" fontAlgn="b"/>
                      <a:r>
                        <a:rPr lang="en-US" sz="1400" b="0" i="0" u="none" strike="noStrike" baseline="30000" dirty="0">
                          <a:solidFill>
                            <a:srgbClr val="000000"/>
                          </a:solidFill>
                          <a:effectLst/>
                          <a:latin typeface="Calibri" panose="020F0502020204030204" pitchFamily="34" charset="0"/>
                        </a:rPr>
                        <a:t>a</a:t>
                      </a:r>
                      <a:r>
                        <a:rPr lang="en-US" sz="1400" b="0" i="0" u="none" strike="noStrike" dirty="0">
                          <a:solidFill>
                            <a:srgbClr val="000000"/>
                          </a:solidFill>
                          <a:effectLst/>
                          <a:latin typeface="Calibri" panose="020F0502020204030204" pitchFamily="34" charset="0"/>
                        </a:rPr>
                        <a:t> </a:t>
                      </a:r>
                      <a:r>
                        <a:rPr lang="en-US" sz="1300" b="0" i="0" u="none" strike="noStrike" dirty="0" smtClean="0">
                          <a:solidFill>
                            <a:srgbClr val="000000"/>
                          </a:solidFill>
                          <a:effectLst/>
                          <a:latin typeface="Calibri" panose="020F0502020204030204" pitchFamily="34" charset="0"/>
                        </a:rPr>
                        <a:t>There is one primary producer per farm. The primary producer is the principal operator in the 2012 Census. If multiple principal operators were reported on a farm, the primary producer was chosen by designating the person who made the most decisions for the farm (see USDA, NASS, 2019, page B-20).</a:t>
                      </a:r>
                      <a:endParaRPr lang="en-US" sz="1300" b="0"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4841186"/>
                  </a:ext>
                </a:extLst>
              </a:tr>
              <a:tr h="685800">
                <a:tc>
                  <a:txBody>
                    <a:bodyPr/>
                    <a:lstStyle/>
                    <a:p>
                      <a:pPr algn="l" fontAlgn="b"/>
                      <a:r>
                        <a:rPr lang="en-US" sz="1400" b="0" i="0" u="none" strike="noStrike" baseline="30000" dirty="0" smtClean="0">
                          <a:solidFill>
                            <a:srgbClr val="000000"/>
                          </a:solidFill>
                          <a:effectLst/>
                          <a:latin typeface="Calibri" panose="020F0502020204030204" pitchFamily="34" charset="0"/>
                        </a:rPr>
                        <a:t>b</a:t>
                      </a:r>
                      <a:r>
                        <a:rPr lang="en-US" sz="1400" b="0" i="0" u="none" strike="noStrike" dirty="0" smtClean="0">
                          <a:solidFill>
                            <a:srgbClr val="000000"/>
                          </a:solidFill>
                          <a:effectLst/>
                          <a:latin typeface="Calibri" panose="020F0502020204030204" pitchFamily="34" charset="0"/>
                        </a:rPr>
                        <a:t> </a:t>
                      </a:r>
                      <a:r>
                        <a:rPr lang="en-US" sz="1300" b="0" i="0" u="none" strike="noStrike" dirty="0" smtClean="0">
                          <a:solidFill>
                            <a:srgbClr val="000000"/>
                          </a:solidFill>
                          <a:effectLst/>
                          <a:latin typeface="Calibri" panose="020F0502020204030204" pitchFamily="34" charset="0"/>
                        </a:rPr>
                        <a:t>Farm operations can be counted in multiple SDFR groups, such as a primary producer reporting as Hispanic African American or Asian women, or producers reporting two or more racial minority SDFR groups. Therefore, the total number of SDFR farms is less than the sum of the SDFR groups. A minority producer is a producer who identifies as Hispanic, American Indian or Alaskan Native, Black or African American, Asian, or Native Hawaiian or other Pacific Islander. </a:t>
                      </a:r>
                      <a:endParaRPr lang="en-US" sz="13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1615508457"/>
                  </a:ext>
                </a:extLst>
              </a:tr>
              <a:tr h="312020">
                <a:tc>
                  <a:txBody>
                    <a:bodyPr/>
                    <a:lstStyle/>
                    <a:p>
                      <a:pPr algn="l" fontAlgn="b"/>
                      <a:r>
                        <a:rPr lang="en-US" sz="1300" b="0" i="0" u="none" strike="noStrike" dirty="0">
                          <a:solidFill>
                            <a:srgbClr val="000000"/>
                          </a:solidFill>
                          <a:effectLst/>
                          <a:latin typeface="Calibri" panose="020F0502020204030204" pitchFamily="34" charset="0"/>
                        </a:rPr>
                        <a:t>Source: USDA, NASS, </a:t>
                      </a:r>
                      <a:r>
                        <a:rPr lang="en-US" sz="1300" b="0" i="0" u="none" strike="noStrike" dirty="0" smtClean="0">
                          <a:solidFill>
                            <a:srgbClr val="000000"/>
                          </a:solidFill>
                          <a:effectLst/>
                          <a:latin typeface="Calibri" panose="020F0502020204030204" pitchFamily="34" charset="0"/>
                        </a:rPr>
                        <a:t>2012 </a:t>
                      </a:r>
                      <a:r>
                        <a:rPr lang="en-US" sz="1300" b="0" i="0" u="none" strike="noStrike" dirty="0">
                          <a:solidFill>
                            <a:srgbClr val="000000"/>
                          </a:solidFill>
                          <a:effectLst/>
                          <a:latin typeface="Calibri" panose="020F0502020204030204" pitchFamily="34" charset="0"/>
                        </a:rPr>
                        <a:t>Census of </a:t>
                      </a:r>
                      <a:r>
                        <a:rPr lang="en-US" sz="1300" b="0" i="0" u="none" strike="noStrike" dirty="0" smtClean="0">
                          <a:solidFill>
                            <a:srgbClr val="000000"/>
                          </a:solidFill>
                          <a:effectLst/>
                          <a:latin typeface="Calibri" panose="020F0502020204030204" pitchFamily="34" charset="0"/>
                        </a:rPr>
                        <a:t>Agriculture and authors’</a:t>
                      </a:r>
                      <a:r>
                        <a:rPr lang="en-US" sz="1300" b="0" i="0" u="none" strike="noStrike" baseline="0" dirty="0" smtClean="0">
                          <a:solidFill>
                            <a:srgbClr val="000000"/>
                          </a:solidFill>
                          <a:effectLst/>
                          <a:latin typeface="Calibri" panose="020F0502020204030204" pitchFamily="34" charset="0"/>
                        </a:rPr>
                        <a:t> calculations</a:t>
                      </a:r>
                      <a:endParaRPr lang="en-US" sz="13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6718146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87173924"/>
              </p:ext>
            </p:extLst>
          </p:nvPr>
        </p:nvGraphicFramePr>
        <p:xfrm>
          <a:off x="838201" y="861695"/>
          <a:ext cx="7086350" cy="3938905"/>
        </p:xfrm>
        <a:graphic>
          <a:graphicData uri="http://schemas.openxmlformats.org/drawingml/2006/table">
            <a:tbl>
              <a:tblPr/>
              <a:tblGrid>
                <a:gridCol w="3737854">
                  <a:extLst>
                    <a:ext uri="{9D8B030D-6E8A-4147-A177-3AD203B41FA5}">
                      <a16:colId xmlns:a16="http://schemas.microsoft.com/office/drawing/2014/main" val="592725270"/>
                    </a:ext>
                  </a:extLst>
                </a:gridCol>
                <a:gridCol w="1713184">
                  <a:extLst>
                    <a:ext uri="{9D8B030D-6E8A-4147-A177-3AD203B41FA5}">
                      <a16:colId xmlns:a16="http://schemas.microsoft.com/office/drawing/2014/main" val="3630459778"/>
                    </a:ext>
                  </a:extLst>
                </a:gridCol>
                <a:gridCol w="1635312">
                  <a:extLst>
                    <a:ext uri="{9D8B030D-6E8A-4147-A177-3AD203B41FA5}">
                      <a16:colId xmlns:a16="http://schemas.microsoft.com/office/drawing/2014/main" val="679445506"/>
                    </a:ext>
                  </a:extLst>
                </a:gridCol>
              </a:tblGrid>
              <a:tr h="657225">
                <a:tc>
                  <a:txBody>
                    <a:bodyPr/>
                    <a:lstStyle/>
                    <a:p>
                      <a:pPr algn="l" fontAlgn="b"/>
                      <a:r>
                        <a:rPr lang="en-US" sz="2000" b="0" i="0" u="none" strike="noStrike" dirty="0">
                          <a:solidFill>
                            <a:srgbClr val="000000"/>
                          </a:solidFill>
                          <a:effectLst/>
                          <a:latin typeface="Calibri" panose="020F0502020204030204" pitchFamily="34" charset="0"/>
                        </a:rPr>
                        <a:t>SDFR </a:t>
                      </a:r>
                      <a:r>
                        <a:rPr lang="en-US" sz="2000" b="0" i="0" u="none" strike="noStrike" dirty="0" smtClean="0">
                          <a:solidFill>
                            <a:srgbClr val="000000"/>
                          </a:solidFill>
                          <a:effectLst/>
                          <a:latin typeface="Calibri" panose="020F0502020204030204" pitchFamily="34" charset="0"/>
                        </a:rPr>
                        <a:t>Status</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Number of </a:t>
                      </a:r>
                      <a:r>
                        <a:rPr lang="en-US" sz="2000" b="0" i="0" u="none" strike="noStrike" dirty="0" smtClean="0">
                          <a:solidFill>
                            <a:srgbClr val="000000"/>
                          </a:solidFill>
                          <a:effectLst/>
                          <a:latin typeface="Calibri" panose="020F0502020204030204" pitchFamily="34" charset="0"/>
                        </a:rPr>
                        <a:t>SDFR</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of all </a:t>
                      </a:r>
                      <a:r>
                        <a:rPr lang="en-US" sz="2000" b="0" i="0" u="none" strike="noStrike" dirty="0" smtClean="0">
                          <a:solidFill>
                            <a:srgbClr val="000000"/>
                          </a:solidFill>
                          <a:effectLst/>
                          <a:latin typeface="Calibri" panose="020F0502020204030204" pitchFamily="34" charset="0"/>
                        </a:rPr>
                        <a:t>primary</a:t>
                      </a:r>
                      <a:r>
                        <a:rPr lang="en-US" sz="2000" b="0" i="0" u="none" strike="noStrike" baseline="0" dirty="0" smtClean="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producers</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795571"/>
                  </a:ext>
                </a:extLst>
              </a:tr>
              <a:tr h="323850">
                <a:tc>
                  <a:txBody>
                    <a:bodyPr/>
                    <a:lstStyle/>
                    <a:p>
                      <a:pPr algn="l" fontAlgn="b"/>
                      <a:r>
                        <a:rPr lang="en-US" sz="2000" b="0" i="0" u="none" strike="noStrike" dirty="0">
                          <a:solidFill>
                            <a:srgbClr val="FF0000"/>
                          </a:solidFill>
                          <a:effectLst/>
                          <a:latin typeface="Calibri" panose="020F0502020204030204" pitchFamily="34" charset="0"/>
                        </a:rPr>
                        <a:t>Women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2000" b="0" i="0" u="none" strike="noStrike" dirty="0" smtClean="0">
                          <a:solidFill>
                            <a:srgbClr val="FF0000"/>
                          </a:solidFill>
                          <a:effectLst/>
                          <a:latin typeface="Calibri" panose="020F0502020204030204" pitchFamily="34" charset="0"/>
                        </a:rPr>
                        <a:t>288,264 </a:t>
                      </a:r>
                      <a:endParaRPr lang="en-US" sz="2000" b="0" i="0" u="none" strike="noStrike" dirty="0">
                        <a:solidFill>
                          <a:srgbClr val="FF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2000" b="0" i="0" u="none" strike="noStrike" dirty="0" smtClean="0">
                          <a:solidFill>
                            <a:srgbClr val="FF0000"/>
                          </a:solidFill>
                          <a:effectLst/>
                          <a:latin typeface="Calibri" panose="020F0502020204030204" pitchFamily="34" charset="0"/>
                        </a:rPr>
                        <a:t>13.7</a:t>
                      </a:r>
                      <a:endParaRPr lang="en-US" sz="2000" b="0" i="0" u="none" strike="noStrike" dirty="0">
                        <a:solidFill>
                          <a:srgbClr val="FF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8967989"/>
                  </a:ext>
                </a:extLst>
              </a:tr>
              <a:tr h="323850">
                <a:tc>
                  <a:txBody>
                    <a:bodyPr/>
                    <a:lstStyle/>
                    <a:p>
                      <a:pPr algn="l" fontAlgn="b"/>
                      <a:r>
                        <a:rPr lang="en-US" sz="2000" b="0" i="0" u="none" strike="noStrike" dirty="0" smtClean="0">
                          <a:solidFill>
                            <a:schemeClr val="tx1"/>
                          </a:solidFill>
                          <a:effectLst/>
                          <a:latin typeface="Calibri" panose="020F0502020204030204" pitchFamily="34" charset="0"/>
                        </a:rPr>
                        <a:t>Minority</a:t>
                      </a:r>
                      <a:endParaRPr lang="en-US" sz="2000" b="0" i="0" u="none" strike="noStrike" dirty="0">
                        <a:solidFill>
                          <a:schemeClr val="tx1"/>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dirty="0" smtClean="0">
                          <a:solidFill>
                            <a:schemeClr val="tx1"/>
                          </a:solidFill>
                          <a:effectLst/>
                          <a:latin typeface="Calibri" panose="020F0502020204030204" pitchFamily="34" charset="0"/>
                        </a:rPr>
                        <a:t>159,715</a:t>
                      </a:r>
                      <a:endParaRPr lang="en-US" sz="2000" b="0" i="0" u="none" strike="noStrike" dirty="0">
                        <a:solidFill>
                          <a:schemeClr val="tx1"/>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dirty="0" smtClean="0">
                          <a:solidFill>
                            <a:schemeClr val="tx1"/>
                          </a:solidFill>
                          <a:effectLst/>
                          <a:latin typeface="Calibri" panose="020F0502020204030204" pitchFamily="34" charset="0"/>
                        </a:rPr>
                        <a:t>7.6</a:t>
                      </a:r>
                      <a:endParaRPr lang="en-US" sz="2000" b="0" i="0" u="none" strike="noStrike" dirty="0">
                        <a:solidFill>
                          <a:schemeClr val="tx1"/>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6558146"/>
                  </a:ext>
                </a:extLst>
              </a:tr>
              <a:tr h="323850">
                <a:tc>
                  <a:txBody>
                    <a:bodyPr/>
                    <a:lstStyle/>
                    <a:p>
                      <a:pPr algn="l" fontAlgn="b"/>
                      <a:r>
                        <a:rPr lang="en-US" sz="2000" b="0" i="0" u="none" strike="noStrike" dirty="0" smtClean="0">
                          <a:solidFill>
                            <a:srgbClr val="000000"/>
                          </a:solidFill>
                          <a:effectLst/>
                          <a:latin typeface="Calibri" panose="020F0502020204030204" pitchFamily="34" charset="0"/>
                        </a:rPr>
                        <a:t>Hispanic </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000000"/>
                          </a:solidFill>
                          <a:effectLst/>
                          <a:latin typeface="Calibri" panose="020F0502020204030204" pitchFamily="34" charset="0"/>
                        </a:rPr>
                        <a:t>67,000</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000000"/>
                          </a:solidFill>
                          <a:effectLst/>
                          <a:latin typeface="Calibri" panose="020F0502020204030204" pitchFamily="34" charset="0"/>
                        </a:rPr>
                        <a:t>3.2</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78258016"/>
                  </a:ext>
                </a:extLst>
              </a:tr>
              <a:tr h="323850">
                <a:tc>
                  <a:txBody>
                    <a:bodyPr/>
                    <a:lstStyle/>
                    <a:p>
                      <a:pPr algn="l" fontAlgn="b"/>
                      <a:r>
                        <a:rPr lang="en-US" sz="2000" b="0" i="0" u="none" strike="noStrike" dirty="0">
                          <a:solidFill>
                            <a:srgbClr val="000000"/>
                          </a:solidFill>
                          <a:effectLst/>
                          <a:latin typeface="Calibri" panose="020F0502020204030204" pitchFamily="34" charset="0"/>
                        </a:rPr>
                        <a:t>Am Indian / </a:t>
                      </a:r>
                      <a:r>
                        <a:rPr lang="en-US" sz="2000" b="0" i="0" u="none" strike="noStrike" dirty="0" smtClean="0">
                          <a:solidFill>
                            <a:srgbClr val="000000"/>
                          </a:solidFill>
                          <a:effectLst/>
                          <a:latin typeface="Calibri" panose="020F0502020204030204" pitchFamily="34" charset="0"/>
                        </a:rPr>
                        <a:t>Alaska </a:t>
                      </a:r>
                      <a:r>
                        <a:rPr lang="en-US" sz="2000" b="0" i="0" u="none" strike="noStrike" dirty="0">
                          <a:solidFill>
                            <a:srgbClr val="000000"/>
                          </a:solidFill>
                          <a:effectLst/>
                          <a:latin typeface="Calibri" panose="020F0502020204030204" pitchFamily="34" charset="0"/>
                        </a:rPr>
                        <a:t>Native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dirty="0" smtClean="0">
                          <a:solidFill>
                            <a:srgbClr val="000000"/>
                          </a:solidFill>
                          <a:effectLst/>
                          <a:latin typeface="Calibri" panose="020F0502020204030204" pitchFamily="34" charset="0"/>
                        </a:rPr>
                        <a:t>46,174</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dirty="0" smtClean="0">
                          <a:solidFill>
                            <a:srgbClr val="000000"/>
                          </a:solidFill>
                          <a:effectLst/>
                          <a:latin typeface="Calibri" panose="020F0502020204030204" pitchFamily="34" charset="0"/>
                        </a:rPr>
                        <a:t>2.2</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0904982"/>
                  </a:ext>
                </a:extLst>
              </a:tr>
              <a:tr h="323850">
                <a:tc>
                  <a:txBody>
                    <a:bodyPr/>
                    <a:lstStyle/>
                    <a:p>
                      <a:pPr algn="l" fontAlgn="b"/>
                      <a:r>
                        <a:rPr lang="en-US" sz="2000" b="0" i="0" u="none" strike="noStrike" dirty="0">
                          <a:solidFill>
                            <a:srgbClr val="000000"/>
                          </a:solidFill>
                          <a:effectLst/>
                          <a:latin typeface="Calibri" panose="020F0502020204030204" pitchFamily="34" charset="0"/>
                        </a:rPr>
                        <a:t>Black / African Am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000000"/>
                          </a:solidFill>
                          <a:effectLst/>
                          <a:latin typeface="Calibri" panose="020F0502020204030204" pitchFamily="34" charset="0"/>
                        </a:rPr>
                        <a:t>34,570</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000000"/>
                          </a:solidFill>
                          <a:effectLst/>
                          <a:latin typeface="Calibri" panose="020F0502020204030204" pitchFamily="34" charset="0"/>
                        </a:rPr>
                        <a:t>1.6</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8817836"/>
                  </a:ext>
                </a:extLst>
              </a:tr>
              <a:tr h="323850">
                <a:tc>
                  <a:txBody>
                    <a:bodyPr/>
                    <a:lstStyle/>
                    <a:p>
                      <a:pPr algn="l" fontAlgn="b"/>
                      <a:r>
                        <a:rPr lang="en-US" sz="2000" b="0" i="0" u="none" strike="noStrike" dirty="0">
                          <a:solidFill>
                            <a:srgbClr val="000000"/>
                          </a:solidFill>
                          <a:effectLst/>
                          <a:latin typeface="Calibri" panose="020F0502020204030204" pitchFamily="34" charset="0"/>
                        </a:rPr>
                        <a:t>Asian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dirty="0" smtClean="0">
                          <a:solidFill>
                            <a:srgbClr val="000000"/>
                          </a:solidFill>
                          <a:effectLst/>
                          <a:latin typeface="Calibri" panose="020F0502020204030204" pitchFamily="34" charset="0"/>
                        </a:rPr>
                        <a:t>14,735</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dirty="0" smtClean="0">
                          <a:solidFill>
                            <a:srgbClr val="000000"/>
                          </a:solidFill>
                          <a:effectLst/>
                          <a:latin typeface="Calibri" panose="020F0502020204030204" pitchFamily="34" charset="0"/>
                        </a:rPr>
                        <a:t>0.7</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464936"/>
                  </a:ext>
                </a:extLst>
              </a:tr>
              <a:tr h="323850">
                <a:tc>
                  <a:txBody>
                    <a:bodyPr/>
                    <a:lstStyle/>
                    <a:p>
                      <a:pPr algn="l" fontAlgn="b"/>
                      <a:r>
                        <a:rPr lang="en-US" sz="2000" b="0" i="0" u="none" strike="noStrike" dirty="0">
                          <a:solidFill>
                            <a:srgbClr val="000000"/>
                          </a:solidFill>
                          <a:effectLst/>
                          <a:latin typeface="Calibri" panose="020F0502020204030204" pitchFamily="34" charset="0"/>
                        </a:rPr>
                        <a:t>Native HI / other </a:t>
                      </a:r>
                      <a:r>
                        <a:rPr lang="en-US" sz="2000" b="0" i="0" u="none" strike="noStrike" dirty="0" smtClean="0">
                          <a:solidFill>
                            <a:srgbClr val="000000"/>
                          </a:solidFill>
                          <a:effectLst/>
                          <a:latin typeface="Calibri" panose="020F0502020204030204" pitchFamily="34" charset="0"/>
                        </a:rPr>
                        <a:t>Pacific Islander</a:t>
                      </a:r>
                      <a:r>
                        <a:rPr lang="en-US" sz="2000" b="0" i="0" u="none" strike="noStrike" baseline="0" dirty="0" smtClean="0">
                          <a:solidFill>
                            <a:srgbClr val="000000"/>
                          </a:solidFill>
                          <a:effectLst/>
                          <a:latin typeface="Calibri" panose="020F0502020204030204" pitchFamily="34" charset="0"/>
                        </a:rPr>
                        <a:t> </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000000"/>
                          </a:solidFill>
                          <a:effectLst/>
                          <a:latin typeface="Calibri" panose="020F0502020204030204" pitchFamily="34" charset="0"/>
                        </a:rPr>
                        <a:t>2,190</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000000"/>
                          </a:solidFill>
                          <a:effectLst/>
                          <a:latin typeface="Calibri" panose="020F0502020204030204" pitchFamily="34" charset="0"/>
                        </a:rPr>
                        <a:t>0.1</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734975"/>
                  </a:ext>
                </a:extLst>
              </a:tr>
              <a:tr h="323850">
                <a:tc>
                  <a:txBody>
                    <a:bodyPr/>
                    <a:lstStyle/>
                    <a:p>
                      <a:pPr algn="l" fontAlgn="b"/>
                      <a:r>
                        <a:rPr lang="en-US" sz="2000" b="0" i="0" u="none" strike="noStrike" dirty="0" smtClean="0">
                          <a:solidFill>
                            <a:srgbClr val="FF0000"/>
                          </a:solidFill>
                          <a:effectLst/>
                          <a:latin typeface="Calibri" panose="020F0502020204030204" pitchFamily="34" charset="0"/>
                        </a:rPr>
                        <a:t>Total SDFR</a:t>
                      </a:r>
                      <a:endParaRPr lang="en-US" sz="2000" b="0" i="0" u="none" strike="noStrike" dirty="0">
                        <a:solidFill>
                          <a:srgbClr val="FF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FF0000"/>
                          </a:solidFill>
                          <a:effectLst/>
                          <a:latin typeface="Calibri" panose="020F0502020204030204" pitchFamily="34" charset="0"/>
                        </a:rPr>
                        <a:t>419,365</a:t>
                      </a:r>
                      <a:endParaRPr lang="en-US" sz="2000" b="0" i="0" u="none" strike="noStrike" dirty="0">
                        <a:solidFill>
                          <a:srgbClr val="FF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FF0000"/>
                          </a:solidFill>
                          <a:effectLst/>
                          <a:latin typeface="Calibri" panose="020F0502020204030204" pitchFamily="34" charset="0"/>
                        </a:rPr>
                        <a:t>19.9</a:t>
                      </a:r>
                      <a:endParaRPr lang="en-US" sz="2000" b="0" i="0" u="none" strike="noStrike" dirty="0">
                        <a:solidFill>
                          <a:srgbClr val="FF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86721970"/>
                  </a:ext>
                </a:extLst>
              </a:tr>
              <a:tr h="367030">
                <a:tc>
                  <a:txBody>
                    <a:bodyPr/>
                    <a:lstStyle/>
                    <a:p>
                      <a:pPr algn="l" fontAlgn="b"/>
                      <a:r>
                        <a:rPr lang="en-US" sz="2000" b="0" i="0" u="none" strike="noStrike" dirty="0" err="1" smtClean="0">
                          <a:solidFill>
                            <a:srgbClr val="000000"/>
                          </a:solidFill>
                          <a:effectLst/>
                          <a:latin typeface="Calibri" panose="020F0502020204030204" pitchFamily="34" charset="0"/>
                        </a:rPr>
                        <a:t>NonSDFR</a:t>
                      </a:r>
                      <a:r>
                        <a:rPr lang="en-US" sz="2000" b="0" i="0" u="none" strike="noStrike" dirty="0" smtClean="0">
                          <a:solidFill>
                            <a:srgbClr val="000000"/>
                          </a:solidFill>
                          <a:effectLst/>
                          <a:latin typeface="Calibri" panose="020F0502020204030204" pitchFamily="34" charset="0"/>
                        </a:rPr>
                        <a:t> (</a:t>
                      </a:r>
                      <a:r>
                        <a:rPr lang="en-US" sz="2000" b="0" i="0" u="none" strike="noStrike" dirty="0" err="1" smtClean="0">
                          <a:solidFill>
                            <a:srgbClr val="000000"/>
                          </a:solidFill>
                          <a:effectLst/>
                          <a:latin typeface="Calibri" panose="020F0502020204030204" pitchFamily="34" charset="0"/>
                        </a:rPr>
                        <a:t>nonHisp</a:t>
                      </a:r>
                      <a:r>
                        <a:rPr lang="en-US" sz="2000" b="0" i="0" u="none" strike="noStrike" dirty="0" smtClean="0">
                          <a:solidFill>
                            <a:srgbClr val="000000"/>
                          </a:solidFill>
                          <a:effectLst/>
                          <a:latin typeface="Calibri" panose="020F0502020204030204" pitchFamily="34" charset="0"/>
                        </a:rPr>
                        <a:t>, White Men)</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pitchFamily="34" charset="0"/>
                        </a:rPr>
                        <a:t>1,</a:t>
                      </a:r>
                      <a:r>
                        <a:rPr lang="en-US" sz="2000" b="0" i="0" u="none" strike="noStrike" baseline="0" dirty="0" smtClean="0">
                          <a:solidFill>
                            <a:srgbClr val="000000"/>
                          </a:solidFill>
                          <a:effectLst/>
                          <a:latin typeface="Calibri" panose="020F0502020204030204" pitchFamily="34" charset="0"/>
                        </a:rPr>
                        <a:t>689,938</a:t>
                      </a:r>
                      <a:endParaRPr lang="en-US" sz="2000" b="0" i="0" u="none" strike="noStrike" dirty="0" smtClean="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effectLst/>
                          <a:latin typeface="Calibri" panose="020F0502020204030204" pitchFamily="34" charset="0"/>
                        </a:rPr>
                        <a:t>80.1</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937753"/>
                  </a:ext>
                </a:extLst>
              </a:tr>
              <a:tr h="323850">
                <a:tc>
                  <a:txBody>
                    <a:bodyPr/>
                    <a:lstStyle/>
                    <a:p>
                      <a:pPr algn="l" fontAlgn="b"/>
                      <a:r>
                        <a:rPr lang="en-US" sz="2000" b="0" i="0" u="none" strike="noStrike" dirty="0">
                          <a:solidFill>
                            <a:srgbClr val="000000"/>
                          </a:solidFill>
                          <a:effectLst/>
                          <a:latin typeface="Calibri" panose="020F0502020204030204" pitchFamily="34" charset="0"/>
                        </a:rPr>
                        <a:t>Total Primary Producers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dirty="0" smtClean="0">
                          <a:solidFill>
                            <a:srgbClr val="000000"/>
                          </a:solidFill>
                          <a:effectLst/>
                          <a:latin typeface="Calibri" panose="020F0502020204030204" pitchFamily="34" charset="0"/>
                        </a:rPr>
                        <a:t>2,042,220 </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000" b="0" i="0" u="none" strike="noStrike" dirty="0" smtClean="0">
                          <a:solidFill>
                            <a:srgbClr val="000000"/>
                          </a:solidFill>
                          <a:effectLst/>
                          <a:latin typeface="Calibri" panose="020F0502020204030204" pitchFamily="34" charset="0"/>
                        </a:rPr>
                        <a:t>100.0</a:t>
                      </a:r>
                      <a:endParaRPr lang="en-US" sz="2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0792411"/>
                  </a:ext>
                </a:extLst>
              </a:tr>
            </a:tbl>
          </a:graphicData>
        </a:graphic>
      </p:graphicFrame>
    </p:spTree>
    <p:extLst>
      <p:ext uri="{BB962C8B-B14F-4D97-AF65-F5344CB8AC3E}">
        <p14:creationId xmlns:p14="http://schemas.microsoft.com/office/powerpoint/2010/main" val="2299746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52400"/>
            <a:ext cx="8439150" cy="639762"/>
          </a:xfrm>
        </p:spPr>
        <p:txBody>
          <a:bodyPr/>
          <a:lstStyle/>
          <a:p>
            <a:r>
              <a:rPr lang="en-US" sz="2000" dirty="0"/>
              <a:t>Percent of farms by market value of agricultural production, by SDFR status, 2012 and </a:t>
            </a:r>
            <a:r>
              <a:rPr lang="en-US" sz="2000" dirty="0" smtClean="0"/>
              <a:t>2017</a:t>
            </a:r>
            <a:endParaRPr lang="en-US" sz="2000" baseline="30000" dirty="0"/>
          </a:p>
        </p:txBody>
      </p:sp>
      <p:sp>
        <p:nvSpPr>
          <p:cNvPr id="8" name="Rectangle 7"/>
          <p:cNvSpPr/>
          <p:nvPr/>
        </p:nvSpPr>
        <p:spPr>
          <a:xfrm>
            <a:off x="152400" y="6193795"/>
            <a:ext cx="2743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 y="6096000"/>
            <a:ext cx="8763000" cy="754053"/>
          </a:xfrm>
          <a:prstGeom prst="rect">
            <a:avLst/>
          </a:prstGeom>
          <a:noFill/>
        </p:spPr>
        <p:txBody>
          <a:bodyPr wrap="square" rtlCol="0">
            <a:spAutoFit/>
          </a:bodyPr>
          <a:lstStyle/>
          <a:p>
            <a:r>
              <a:rPr lang="en-US" sz="1600" dirty="0"/>
              <a:t>Nationally, very large shares (over half) </a:t>
            </a:r>
            <a:r>
              <a:rPr lang="en-US" sz="1600" dirty="0" smtClean="0"/>
              <a:t>of farms are </a:t>
            </a:r>
            <a:r>
              <a:rPr lang="en-US" sz="1600" dirty="0"/>
              <a:t>very small sized operations (&lt;$5k) and very small shares </a:t>
            </a:r>
            <a:r>
              <a:rPr lang="en-US" sz="1600" dirty="0" smtClean="0"/>
              <a:t>are </a:t>
            </a:r>
            <a:r>
              <a:rPr lang="en-US" sz="1600" dirty="0"/>
              <a:t>large operations ($250K+), except for non-Hispanic White Men and Asian primary producers</a:t>
            </a:r>
            <a:r>
              <a:rPr lang="en-US" sz="1600" dirty="0" smtClean="0"/>
              <a:t>.</a:t>
            </a:r>
          </a:p>
          <a:p>
            <a:r>
              <a:rPr lang="en-US" sz="1100" dirty="0" smtClean="0"/>
              <a:t>Source</a:t>
            </a:r>
            <a:r>
              <a:rPr lang="en-US" sz="1100" dirty="0"/>
              <a:t>: 2012 and 2017 Census of </a:t>
            </a:r>
            <a:r>
              <a:rPr lang="en-US" sz="1100" dirty="0" smtClean="0"/>
              <a:t>Agriculture and </a:t>
            </a:r>
            <a:r>
              <a:rPr lang="en-US" sz="1100" dirty="0"/>
              <a:t>authors' </a:t>
            </a:r>
            <a:r>
              <a:rPr lang="en-US" sz="1100" dirty="0" smtClean="0"/>
              <a:t>calculations</a:t>
            </a:r>
            <a:endParaRPr lang="en-US" sz="1100" dirty="0"/>
          </a:p>
        </p:txBody>
      </p:sp>
      <p:graphicFrame>
        <p:nvGraphicFramePr>
          <p:cNvPr id="6" name="Chart 5">
            <a:extLst>
              <a:ext uri="{FF2B5EF4-FFF2-40B4-BE49-F238E27FC236}">
                <a16:creationId xmlns:a16="http://schemas.microsoft.com/office/drawing/2014/main" id="{DAD088F4-055A-45DB-9863-12FFB0764B8E}"/>
              </a:ext>
            </a:extLst>
          </p:cNvPr>
          <p:cNvGraphicFramePr>
            <a:graphicFrameLocks noChangeAspect="1"/>
          </p:cNvGraphicFramePr>
          <p:nvPr>
            <p:extLst>
              <p:ext uri="{D42A27DB-BD31-4B8C-83A1-F6EECF244321}">
                <p14:modId xmlns:p14="http://schemas.microsoft.com/office/powerpoint/2010/main" val="1956441234"/>
              </p:ext>
            </p:extLst>
          </p:nvPr>
        </p:nvGraphicFramePr>
        <p:xfrm>
          <a:off x="323850" y="789950"/>
          <a:ext cx="8362950" cy="5306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2364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8439150" cy="639762"/>
          </a:xfrm>
        </p:spPr>
        <p:txBody>
          <a:bodyPr/>
          <a:lstStyle/>
          <a:p>
            <a:r>
              <a:rPr lang="en-US" sz="2000" dirty="0" smtClean="0"/>
              <a:t>Percent </a:t>
            </a:r>
            <a:r>
              <a:rPr lang="en-US" sz="2000" dirty="0"/>
              <a:t>of farms operated by a beginning primary producer, by SDFR status, 2012 and </a:t>
            </a:r>
            <a:r>
              <a:rPr lang="en-US" sz="2000" dirty="0" smtClean="0"/>
              <a:t>2017</a:t>
            </a:r>
            <a:endParaRPr lang="en-US" sz="2000" baseline="30000" dirty="0"/>
          </a:p>
        </p:txBody>
      </p:sp>
      <p:sp>
        <p:nvSpPr>
          <p:cNvPr id="8" name="Rectangle 7"/>
          <p:cNvSpPr/>
          <p:nvPr/>
        </p:nvSpPr>
        <p:spPr>
          <a:xfrm>
            <a:off x="152400" y="6172200"/>
            <a:ext cx="2743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 y="5077361"/>
            <a:ext cx="8763000" cy="1785104"/>
          </a:xfrm>
          <a:prstGeom prst="rect">
            <a:avLst/>
          </a:prstGeom>
          <a:noFill/>
        </p:spPr>
        <p:txBody>
          <a:bodyPr wrap="square" rtlCol="0">
            <a:spAutoFit/>
          </a:bodyPr>
          <a:lstStyle/>
          <a:p>
            <a:r>
              <a:rPr lang="en-US" sz="1600" dirty="0" smtClean="0"/>
              <a:t>1) Beginning primary producer has 10 or fewer years of experience operating </a:t>
            </a:r>
            <a:r>
              <a:rPr lang="en-US" sz="1600" dirty="0"/>
              <a:t>any </a:t>
            </a:r>
            <a:r>
              <a:rPr lang="en-US" sz="1600" dirty="0" smtClean="0"/>
              <a:t>farm</a:t>
            </a:r>
          </a:p>
          <a:p>
            <a:r>
              <a:rPr lang="en-US" sz="1600" dirty="0" smtClean="0"/>
              <a:t>2) The </a:t>
            </a:r>
            <a:r>
              <a:rPr lang="en-US" sz="1600" dirty="0"/>
              <a:t>share of farms operated by a </a:t>
            </a:r>
            <a:r>
              <a:rPr lang="en-US" sz="1600" dirty="0" smtClean="0"/>
              <a:t>beginning producer </a:t>
            </a:r>
            <a:r>
              <a:rPr lang="en-US" sz="1600" dirty="0"/>
              <a:t>increased from 2012 to 2017 regardless of the SDFR status</a:t>
            </a:r>
          </a:p>
          <a:p>
            <a:r>
              <a:rPr lang="en-US" sz="1600" dirty="0" smtClean="0"/>
              <a:t>3) Women </a:t>
            </a:r>
            <a:r>
              <a:rPr lang="en-US" sz="1600" dirty="0"/>
              <a:t>and Minority have similar </a:t>
            </a:r>
            <a:r>
              <a:rPr lang="en-US" sz="1600" dirty="0" smtClean="0"/>
              <a:t>shares; Asian </a:t>
            </a:r>
            <a:r>
              <a:rPr lang="en-US" sz="1600" dirty="0"/>
              <a:t>have a large share and Black, American Indian, and White men have small </a:t>
            </a:r>
            <a:r>
              <a:rPr lang="en-US" sz="1600" dirty="0" smtClean="0"/>
              <a:t>shares</a:t>
            </a:r>
          </a:p>
          <a:p>
            <a:endParaRPr lang="en-US" sz="1600" dirty="0" smtClean="0"/>
          </a:p>
          <a:p>
            <a:r>
              <a:rPr lang="en-US" sz="1400" dirty="0" smtClean="0"/>
              <a:t>Source</a:t>
            </a:r>
            <a:r>
              <a:rPr lang="en-US" sz="1400" dirty="0"/>
              <a:t>: 2012 and 2017 Census of </a:t>
            </a:r>
            <a:r>
              <a:rPr lang="en-US" sz="1400" dirty="0" smtClean="0"/>
              <a:t>Agriculture, </a:t>
            </a:r>
            <a:r>
              <a:rPr lang="en-US" sz="1400" dirty="0"/>
              <a:t>authors' </a:t>
            </a:r>
            <a:r>
              <a:rPr lang="en-US" sz="1400" dirty="0" smtClean="0"/>
              <a:t>calculations, and Ahrendsen et al. 2022</a:t>
            </a:r>
            <a:endParaRPr lang="en-US" sz="1400" dirty="0"/>
          </a:p>
        </p:txBody>
      </p:sp>
      <p:graphicFrame>
        <p:nvGraphicFramePr>
          <p:cNvPr id="7" name="Chart 6">
            <a:extLst>
              <a:ext uri="{FF2B5EF4-FFF2-40B4-BE49-F238E27FC236}">
                <a16:creationId xmlns:a16="http://schemas.microsoft.com/office/drawing/2014/main" id="{EB7BB34C-CE8A-458C-9B76-A080728DCBEF}"/>
              </a:ext>
            </a:extLst>
          </p:cNvPr>
          <p:cNvGraphicFramePr>
            <a:graphicFrameLocks/>
          </p:cNvGraphicFramePr>
          <p:nvPr>
            <p:extLst>
              <p:ext uri="{D42A27DB-BD31-4B8C-83A1-F6EECF244321}">
                <p14:modId xmlns:p14="http://schemas.microsoft.com/office/powerpoint/2010/main" val="4120213574"/>
              </p:ext>
            </p:extLst>
          </p:nvPr>
        </p:nvGraphicFramePr>
        <p:xfrm>
          <a:off x="228600" y="914400"/>
          <a:ext cx="8686800" cy="4211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58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TaxCatchAll xmlns="975b3dc6-defe-4b94-8181-5793db9839c2" xsi:nil="true"/>
    <lcf76f155ced4ddcb4097134ff3c332f xmlns="17154917-83f8-422b-a996-f7a8f0cb9a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1E74E9146A0247B5FF68A068319288" ma:contentTypeVersion="16" ma:contentTypeDescription="Create a new document." ma:contentTypeScope="" ma:versionID="74fe83bfe6a6c5e348f0a649af409386">
  <xsd:schema xmlns:xsd="http://www.w3.org/2001/XMLSchema" xmlns:xs="http://www.w3.org/2001/XMLSchema" xmlns:p="http://schemas.microsoft.com/office/2006/metadata/properties" xmlns:ns2="17154917-83f8-422b-a996-f7a8f0cb9a66" xmlns:ns3="975b3dc6-defe-4b94-8181-5793db9839c2" targetNamespace="http://schemas.microsoft.com/office/2006/metadata/properties" ma:root="true" ma:fieldsID="ad345d6e6daa3e05648ba149b3b956f1" ns2:_="" ns3:_="">
    <xsd:import namespace="17154917-83f8-422b-a996-f7a8f0cb9a66"/>
    <xsd:import namespace="975b3dc6-defe-4b94-8181-5793db9839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54917-83f8-422b-a996-f7a8f0cb9a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05c2eb-d2c0-41df-817a-9abe70ce6ca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5b3dc6-defe-4b94-8181-5793db9839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22e71c-21d5-4597-ae63-b61c918e1d80}" ma:internalName="TaxCatchAll" ma:showField="CatchAllData" ma:web="975b3dc6-defe-4b94-8181-5793db983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E879D6-E831-4BA1-A2F1-78189DB98054}">
  <ds:schemaRefs>
    <ds:schemaRef ds:uri="http://schemas.microsoft.com/sharepoint/events"/>
  </ds:schemaRefs>
</ds:datastoreItem>
</file>

<file path=customXml/itemProps2.xml><?xml version="1.0" encoding="utf-8"?>
<ds:datastoreItem xmlns:ds="http://schemas.openxmlformats.org/officeDocument/2006/customXml" ds:itemID="{EE811CB8-7A18-4C99-AD45-50CD20B7D197}">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8900d810-4a61-4499-b8a6-4bfc3d6992db"/>
    <ds:schemaRef ds:uri="http://www.w3.org/XML/1998/namespace"/>
  </ds:schemaRefs>
</ds:datastoreItem>
</file>

<file path=customXml/itemProps3.xml><?xml version="1.0" encoding="utf-8"?>
<ds:datastoreItem xmlns:ds="http://schemas.openxmlformats.org/officeDocument/2006/customXml" ds:itemID="{3F260D87-9ED9-4CA0-8E29-0094ED34B7D1}"/>
</file>

<file path=customXml/itemProps4.xml><?xml version="1.0" encoding="utf-8"?>
<ds:datastoreItem xmlns:ds="http://schemas.openxmlformats.org/officeDocument/2006/customXml" ds:itemID="{11A27E74-C725-4326-9FA4-FBFAFE0530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16609</TotalTime>
  <Words>2399</Words>
  <Application>Microsoft Office PowerPoint</Application>
  <PresentationFormat>On-screen Show (4:3)</PresentationFormat>
  <Paragraphs>249</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SimSun</vt:lpstr>
      <vt:lpstr>Arial</vt:lpstr>
      <vt:lpstr>Calibri</vt:lpstr>
      <vt:lpstr>Office Theme</vt:lpstr>
      <vt:lpstr>Who is our audience and  what are the demographics?</vt:lpstr>
      <vt:lpstr>Acknowledgments &amp; Disclaimer</vt:lpstr>
      <vt:lpstr>Purpose and Motivation</vt:lpstr>
      <vt:lpstr>Purpose and Motivation</vt:lpstr>
      <vt:lpstr>Data and Methods</vt:lpstr>
      <vt:lpstr>PowerPoint Presentation</vt:lpstr>
      <vt:lpstr>PowerPoint Presentation</vt:lpstr>
      <vt:lpstr>Percent of farms by market value of agricultural production, by SDFR status, 2012 and 2017</vt:lpstr>
      <vt:lpstr>Percent of farms operated by a beginning primary producer, by SDFR status, 2012 and 2017</vt:lpstr>
      <vt:lpstr>Percent of farms operated by primary producer age, by SDFR status, 2012 and 2017</vt:lpstr>
      <vt:lpstr>Percent of farms, by primary producer SDFR status and state, 2017</vt:lpstr>
      <vt:lpstr>Percent of primary producer operated farms with market value of ag products sold &lt; $5,000, by SDFR status and state, 2017</vt:lpstr>
      <vt:lpstr>Percent of primary producer operated farms with market value of ag products sold of $1,000,000 or more, by SDFR status and state, 2017</vt:lpstr>
      <vt:lpstr>Percent of primary producer operated farms with a beginning primary producer, by SDFR status and state, 2017</vt:lpstr>
      <vt:lpstr>Percent of primary producer operated farms with a young (&lt;35) primary producer, by SDFR status and state, 2017</vt:lpstr>
      <vt:lpstr>Percent of primary producer operated farms with mid-age (35-64) primary producer, by SDFR status and state, 2017</vt:lpstr>
      <vt:lpstr>Percent of primary producer operated farms with an older (65 or older) primary producer, by SDFR status and state, 2017</vt:lpstr>
      <vt:lpstr>Results Summary</vt:lpstr>
      <vt:lpstr>Considerations</vt:lpstr>
      <vt:lpstr>Considerations</vt:lpstr>
      <vt:lpstr>Considerations</vt:lpstr>
      <vt:lpstr>Questions?</vt:lpstr>
    </vt:vector>
  </TitlesOfParts>
  <Company>University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dc:creator>
  <cp:lastModifiedBy>Bruce L. Ahrendsen</cp:lastModifiedBy>
  <cp:revision>776</cp:revision>
  <cp:lastPrinted>2022-03-28T20:58:18Z</cp:lastPrinted>
  <dcterms:created xsi:type="dcterms:W3CDTF">2011-10-10T14:19:26Z</dcterms:created>
  <dcterms:modified xsi:type="dcterms:W3CDTF">2022-05-19T02:12:43Z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0x010100911E74E9146A0247B5FF68A068319288</vt:lpwstr>
  </property>
  <property fmtid="{D5CDD505-2E9C-101B-9397-08002B2CF9AE}" pid="3" name="_dlc_DocIdItemGuid">
    <vt:lpwstr>4c020962-3ad4-47e7-ab49-f5ed4da08a3a</vt:lpwstr>
  </property>
  <property fmtid="{D5CDD505-2E9C-101B-9397-08002B2CF9AE}" pid="4" name="Order">
    <vt:r8>130700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