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258" r:id="rId3"/>
    <p:sldId id="274" r:id="rId4"/>
    <p:sldId id="261" r:id="rId5"/>
    <p:sldId id="259" r:id="rId6"/>
    <p:sldId id="260" r:id="rId7"/>
    <p:sldId id="257" r:id="rId8"/>
    <p:sldId id="470" r:id="rId9"/>
    <p:sldId id="467" r:id="rId10"/>
    <p:sldId id="256" r:id="rId11"/>
    <p:sldId id="262" r:id="rId12"/>
    <p:sldId id="475" r:id="rId13"/>
    <p:sldId id="263" r:id="rId14"/>
    <p:sldId id="472" r:id="rId15"/>
    <p:sldId id="476" r:id="rId16"/>
    <p:sldId id="473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9933"/>
    <a:srgbClr val="558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0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/>
              <a:t>Population Change in Southern Region Counties by Metropolitan Classification, 2010 to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614911417322814E-2"/>
          <c:y val="0.18999518823034858"/>
          <c:w val="0.86776008858267717"/>
          <c:h val="0.53918010520198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Perc. Change in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11-4899-9F81-C6F94C37F0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11-4899-9F81-C6F94C37F0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11-4899-9F81-C6F94C37F0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11-4899-9F81-C6F94C37F045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 Metro Area w/
1 Million Pop+
(N=242)</c:v>
                </c:pt>
                <c:pt idx="1">
                  <c:v>In Metro Area w/
&lt;1 Million Pop
(N=375)</c:v>
                </c:pt>
                <c:pt idx="2">
                  <c:v>Non-Metro w/
Urban Pop 2,500+
(N=570)</c:v>
                </c:pt>
                <c:pt idx="3">
                  <c:v>Non-Metro w/
Urban Pop &lt;2,500 
(N=230)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9.6</c:v>
                </c:pt>
                <c:pt idx="1">
                  <c:v>2.2000000000000002</c:v>
                </c:pt>
                <c:pt idx="2">
                  <c:v>-2.8</c:v>
                </c:pt>
                <c:pt idx="3">
                  <c:v>-6.4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1-4899-9F81-C6F94C37F0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7167"/>
        <c:axId val="6733407"/>
      </c:barChart>
      <c:catAx>
        <c:axId val="6727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Metropolitan Classification</a:t>
                </a:r>
              </a:p>
            </c:rich>
          </c:tx>
          <c:layout>
            <c:manualLayout>
              <c:xMode val="edge"/>
              <c:yMode val="edge"/>
              <c:x val="0.37442851870078742"/>
              <c:y val="0.87535524802628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3407"/>
        <c:crosses val="autoZero"/>
        <c:auto val="1"/>
        <c:lblAlgn val="ctr"/>
        <c:lblOffset val="100"/>
        <c:noMultiLvlLbl val="0"/>
      </c:catAx>
      <c:valAx>
        <c:axId val="6733407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Median Percent Change in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60" b="0" dirty="0"/>
              <a:t>Median Percent Population Change in</a:t>
            </a:r>
            <a:r>
              <a:rPr lang="en-US" sz="1860" b="0" baseline="0" dirty="0"/>
              <a:t> </a:t>
            </a:r>
            <a:r>
              <a:rPr lang="en-US" sz="1860" b="0" dirty="0"/>
              <a:t>Southern Region Counties by Number of Years of Domestic Net Out-Migration</a:t>
            </a:r>
            <a:r>
              <a:rPr lang="en-US" sz="1860" b="0" baseline="0" dirty="0"/>
              <a:t> (</a:t>
            </a:r>
            <a:r>
              <a:rPr lang="en-US" sz="1860" b="0" dirty="0"/>
              <a:t>2010 to 2020)</a:t>
            </a:r>
          </a:p>
        </c:rich>
      </c:tx>
      <c:layout>
        <c:manualLayout>
          <c:xMode val="edge"/>
          <c:yMode val="edge"/>
          <c:x val="0.12353494623655914"/>
          <c:y val="1.1869436201780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008890017780036E-2"/>
          <c:y val="0.14682023552555837"/>
          <c:w val="0.89520616374566087"/>
          <c:h val="0.5664261412472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Median %
Pop. Change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Sheet1!$A$3:$A$13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Sheet1!$B$3:$B$13</c:f>
              <c:numCache>
                <c:formatCode>0.0</c:formatCode>
                <c:ptCount val="11"/>
                <c:pt idx="0">
                  <c:v>15.215</c:v>
                </c:pt>
                <c:pt idx="1">
                  <c:v>8.2081999999999997</c:v>
                </c:pt>
                <c:pt idx="2">
                  <c:v>4.5774999999999997</c:v>
                </c:pt>
                <c:pt idx="3">
                  <c:v>2.4687000000000001</c:v>
                </c:pt>
                <c:pt idx="4">
                  <c:v>-0.44500000000000001</c:v>
                </c:pt>
                <c:pt idx="5">
                  <c:v>-1.7003999999999999</c:v>
                </c:pt>
                <c:pt idx="6">
                  <c:v>-3.3435000000000001</c:v>
                </c:pt>
                <c:pt idx="7">
                  <c:v>-4.6896000000000004</c:v>
                </c:pt>
                <c:pt idx="8">
                  <c:v>-5.1523000000000003</c:v>
                </c:pt>
                <c:pt idx="9">
                  <c:v>-7.5941000000000001</c:v>
                </c:pt>
                <c:pt idx="10">
                  <c:v>-8.2048000000000005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4-4087-BD4D-E8A09533088E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c:spPr>
          <c:invertIfNegative val="0"/>
          <c:val>
            <c:numRef>
              <c:f>Sheet1!$C$3:$C$13</c:f>
              <c:numCache>
                <c:formatCode>0.0</c:formatCode>
                <c:ptCount val="11"/>
                <c:pt idx="0">
                  <c:v>-2.63</c:v>
                </c:pt>
                <c:pt idx="1">
                  <c:v>-5.76</c:v>
                </c:pt>
                <c:pt idx="2">
                  <c:v>-23.43</c:v>
                </c:pt>
                <c:pt idx="3">
                  <c:v>-21.95</c:v>
                </c:pt>
                <c:pt idx="4">
                  <c:v>-17.87</c:v>
                </c:pt>
                <c:pt idx="5">
                  <c:v>-28.97</c:v>
                </c:pt>
                <c:pt idx="6">
                  <c:v>-19.18</c:v>
                </c:pt>
                <c:pt idx="7">
                  <c:v>-27.58</c:v>
                </c:pt>
                <c:pt idx="8">
                  <c:v>-26.86</c:v>
                </c:pt>
                <c:pt idx="9">
                  <c:v>-29.18</c:v>
                </c:pt>
                <c:pt idx="10">
                  <c:v>-23.85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4-4087-BD4D-E8A09533088E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Maximum</c:v>
                </c:pt>
              </c:strCache>
            </c:strRef>
          </c:tx>
          <c:spPr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val>
            <c:numRef>
              <c:f>Sheet1!$D$3:$D$13</c:f>
              <c:numCache>
                <c:formatCode>0.0</c:formatCode>
                <c:ptCount val="11"/>
                <c:pt idx="0">
                  <c:v>53.44</c:v>
                </c:pt>
                <c:pt idx="1">
                  <c:v>32.700000000000003</c:v>
                </c:pt>
                <c:pt idx="2">
                  <c:v>47.59</c:v>
                </c:pt>
                <c:pt idx="3">
                  <c:v>25.86</c:v>
                </c:pt>
                <c:pt idx="4">
                  <c:v>15.22</c:v>
                </c:pt>
                <c:pt idx="5">
                  <c:v>20.64</c:v>
                </c:pt>
                <c:pt idx="6">
                  <c:v>20.39</c:v>
                </c:pt>
                <c:pt idx="7">
                  <c:v>19.95</c:v>
                </c:pt>
                <c:pt idx="8">
                  <c:v>14.94</c:v>
                </c:pt>
                <c:pt idx="9">
                  <c:v>15.08</c:v>
                </c:pt>
                <c:pt idx="10">
                  <c:v>8.23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24-4087-BD4D-E8A095330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3385312"/>
        <c:axId val="1083386144"/>
      </c:barChart>
      <c:catAx>
        <c:axId val="1083385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dirty="0"/>
                  <a:t>Number of Years with Net Out-Migration</a:t>
                </a:r>
              </a:p>
            </c:rich>
          </c:tx>
          <c:layout>
            <c:manualLayout>
              <c:xMode val="edge"/>
              <c:yMode val="edge"/>
              <c:x val="0.41902664888663105"/>
              <c:y val="0.67899094215596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386144"/>
        <c:crosses val="autoZero"/>
        <c:auto val="1"/>
        <c:lblAlgn val="ctr"/>
        <c:lblOffset val="100"/>
        <c:noMultiLvlLbl val="0"/>
      </c:catAx>
      <c:valAx>
        <c:axId val="1083386144"/>
        <c:scaling>
          <c:orientation val="minMax"/>
          <c:max val="60"/>
          <c:min val="-4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dirty="0"/>
                  <a:t>Percent Change in Population</a:t>
                </a:r>
              </a:p>
            </c:rich>
          </c:tx>
          <c:layout>
            <c:manualLayout>
              <c:xMode val="edge"/>
              <c:yMode val="edge"/>
              <c:x val="5.9139784946236562E-2"/>
              <c:y val="0.29149699759340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385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0.92892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55BB8C-3B9D-4A00-912D-55EAAF141D08}"/>
            </a:ext>
          </a:extLst>
        </cdr:cNvPr>
        <cdr:cNvSpPr txBox="1"/>
      </cdr:nvSpPr>
      <cdr:spPr>
        <a:xfrm xmlns:a="http://schemas.openxmlformats.org/drawingml/2006/main">
          <a:off x="0" y="5316629"/>
          <a:ext cx="8128000" cy="40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i="1" dirty="0"/>
            <a:t>Data Sources: Census 2010 and 2020; 2013 USDA Economic Research Service Rural-Urban Continuum Codes based on Census 2010.</a:t>
          </a:r>
        </a:p>
        <a:p xmlns:a="http://schemas.openxmlformats.org/drawingml/2006/main">
          <a:pPr algn="ctr"/>
          <a:r>
            <a:rPr lang="en-US" sz="1000" i="1" dirty="0"/>
            <a:t>Includes 13 southern states and Puerto Rico. Analysis and figure by J. Green.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DAC8-3626-41E2-9759-BE2A1DF90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4FB50-53BC-4591-A289-8FEC4D224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F5C4-AD10-4C91-A0EF-B69C2CF6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EC436-B1ED-4123-89A5-D2088217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9845A-FD70-4735-8733-B2CDF99D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1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13B4-64B3-4E53-A57F-00596496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4E357-CE7A-4BBD-983E-76AB441D9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8D30-4B78-42BF-B5D0-97B22D5E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A1BF6-54B7-4129-A1EE-606DE3A2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E92D5-7AE4-47CF-8AB0-64F12B25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97A56-972C-460F-90AA-96230B635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BCB79-94A4-417A-B6DC-401DD7F73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A7D96-3F93-4683-8656-546252C4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DBFE-8257-42C0-8A2D-0D3BAC49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9D39-90AE-4FCB-A46F-AD134819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9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7462-84F8-4BEA-B080-13F9655D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A420-37AE-4FFA-BB8A-4CA3CD0B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00D5-DF67-4281-A67C-DFE68FED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9BB9D-C829-4ED0-B2B8-826A892A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1559D-922A-4F6B-A1E3-BDEFA1FD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65F6-1157-4829-8F92-0E47473C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32A80-2736-4ED6-AA03-590A2D1C2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32A3B-C071-4B03-A391-D4A5B0AF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BB6B-B1C7-4F3F-9511-63D50AF9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A2083-46E9-4F34-B207-DA882AF1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8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A908-7919-48F8-8CC5-8166CDC9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8FEC-0B90-47BA-BD64-85911EE0D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7EDC4-5953-48BB-9D12-A752EEAA6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9A0DD-557F-4028-88EC-79AEBCAB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2D16D-5B99-44FA-B8E3-2715726A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DE7F3-E06E-4376-BFCC-26F3FF13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6AAD-763E-478C-BD6A-ABCBD83B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8E689-C3A5-4BF0-A2A2-558CA337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E3E1A-1611-4B11-80FE-7085D3297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3782F-A2EE-4E59-8BB9-165A5C253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F30EA-72B3-4F51-A038-4046CE58E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04D86-5021-4D70-9A22-CDA1EA7A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D1692-E4FC-4E2D-BB4D-9BC5AA3A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46AE5-80C4-4398-8B7B-BDF4E41B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5EA1-8462-4EF3-A60F-0134AFF1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03570-4613-4FA5-8A91-4E5E6E52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2490-8447-4380-807E-D053A48F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41945-EEF4-4317-A42E-82FCFC31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0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03667-578C-4F94-8FC4-F86F95D3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5484A-4820-4FBB-B5B6-1D50A2E9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10C9A-DC08-4EE1-B4A7-77B4A1E2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B634-61C4-4A4A-8B85-67AC7482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C740-14AB-4B1A-93CB-DA20D6451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0129-7730-41D6-86E4-32835EA7B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86562-F540-4E27-8655-A0694C0F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3839D-4FDA-4D1E-BBF4-686DD36E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75E83-9A4E-4DD1-B7C3-F9582070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8A6B-4A62-4CF9-A8CB-234CB23D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04C74-1FE7-420A-BCE1-C324999DF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4E342-0F08-4666-ACAC-90BC79F5C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23890-B943-4AC4-8305-5A558AB9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B1EDA-476E-4CBF-80F5-E99DE92F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08119-4139-4189-B3CA-CAD28058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3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E19FB-B736-4218-A1AC-2C232B43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52D7-74CC-49E5-8FDD-6F192CB3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C915A-10DF-41D5-AFA4-37E62BF58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FE295-975A-412A-B736-39B961537029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DFD3-CB97-4EDC-811C-E3DEB9632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6EB40-1B77-48BB-BFDB-130DBB43F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AD9C0-44AA-45BA-8863-A0BB5DD81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741980-458A-4E3E-88EE-09CA66DECED7}"/>
              </a:ext>
            </a:extLst>
          </p:cNvPr>
          <p:cNvSpPr txBox="1"/>
          <p:nvPr/>
        </p:nvSpPr>
        <p:spPr>
          <a:xfrm>
            <a:off x="603315" y="603315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OUR AUDIENCE?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through Population Snapshots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4873E-F3F0-467F-B565-F23C0C4A7780}"/>
              </a:ext>
            </a:extLst>
          </p:cNvPr>
          <p:cNvSpPr txBox="1"/>
          <p:nvPr/>
        </p:nvSpPr>
        <p:spPr>
          <a:xfrm>
            <a:off x="604885" y="3875988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J. Green, PhD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Director and Professor, Southern Rural Development Center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Presented at the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2022 Southern Region Mini Land-Grant Meeting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College Station, TX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5920227-9ABD-4B7F-AF40-7D7FEB432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5178887"/>
            <a:ext cx="1305135" cy="13716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A82A167-9D09-4FD4-98CD-742418F2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15" y="5178887"/>
            <a:ext cx="24003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6A5986-69CD-422D-84AE-2D699A86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49271"/>
              </p:ext>
            </p:extLst>
          </p:nvPr>
        </p:nvGraphicFramePr>
        <p:xfrm>
          <a:off x="1941830" y="1188884"/>
          <a:ext cx="830834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940">
                  <a:extLst>
                    <a:ext uri="{9D8B030D-6E8A-4147-A177-3AD203B41FA5}">
                      <a16:colId xmlns:a16="http://schemas.microsoft.com/office/drawing/2014/main" val="10602874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178271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294026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599042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41161353"/>
                    </a:ext>
                  </a:extLst>
                </a:gridCol>
              </a:tblGrid>
              <a:tr h="6190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 of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Metro Area w/ 1 Million Pop+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Metro Area w/ &lt;1 Million 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Non-Metro w/ Urban Pop 2,500+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Non-Metro w/ Urban Pop</a:t>
                      </a:r>
                    </a:p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&lt;2,500 </a:t>
                      </a:r>
                      <a:endParaRPr lang="en-US" sz="1800" b="0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52418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Out-Migration (Number of Years in Past Decade)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4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6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823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Decrease (Number of Years in Past Decade)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0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7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0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(# counties)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064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7DF096-73DC-4D50-868C-04DE28DBDCC6}"/>
              </a:ext>
            </a:extLst>
          </p:cNvPr>
          <p:cNvSpPr txBox="1"/>
          <p:nvPr/>
        </p:nvSpPr>
        <p:spPr>
          <a:xfrm>
            <a:off x="1941830" y="5469061"/>
            <a:ext cx="8308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 Sources: Population Estimates and Components of Population Change, Vintage 2020; 2013 USDA Economic Research Service Rural-Urban Continuum Codes based on Census 2010. Includes 13 southern states. Analysis and table by J. Green.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50228-8A20-4F7D-96E2-813782EC6B9B}"/>
              </a:ext>
            </a:extLst>
          </p:cNvPr>
          <p:cNvSpPr txBox="1"/>
          <p:nvPr/>
        </p:nvSpPr>
        <p:spPr>
          <a:xfrm>
            <a:off x="1941830" y="542553"/>
            <a:ext cx="830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Components of Population Change in Southern Region Counties by Metropolitan Classification, 2010 to 2020</a:t>
            </a:r>
          </a:p>
        </p:txBody>
      </p:sp>
    </p:spTree>
    <p:extLst>
      <p:ext uri="{BB962C8B-B14F-4D97-AF65-F5344CB8AC3E}">
        <p14:creationId xmlns:p14="http://schemas.microsoft.com/office/powerpoint/2010/main" val="386785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6A5986-69CD-422D-84AE-2D699A86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97544"/>
              </p:ext>
            </p:extLst>
          </p:nvPr>
        </p:nvGraphicFramePr>
        <p:xfrm>
          <a:off x="1687352" y="1955800"/>
          <a:ext cx="8817296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580">
                  <a:extLst>
                    <a:ext uri="{9D8B030D-6E8A-4147-A177-3AD203B41FA5}">
                      <a16:colId xmlns:a16="http://schemas.microsoft.com/office/drawing/2014/main" val="1060287496"/>
                    </a:ext>
                  </a:extLst>
                </a:gridCol>
                <a:gridCol w="1643429">
                  <a:extLst>
                    <a:ext uri="{9D8B030D-6E8A-4147-A177-3AD203B41FA5}">
                      <a16:colId xmlns:a16="http://schemas.microsoft.com/office/drawing/2014/main" val="1117827121"/>
                    </a:ext>
                  </a:extLst>
                </a:gridCol>
                <a:gridCol w="1643429">
                  <a:extLst>
                    <a:ext uri="{9D8B030D-6E8A-4147-A177-3AD203B41FA5}">
                      <a16:colId xmlns:a16="http://schemas.microsoft.com/office/drawing/2014/main" val="3829402646"/>
                    </a:ext>
                  </a:extLst>
                </a:gridCol>
                <a:gridCol w="1643429">
                  <a:extLst>
                    <a:ext uri="{9D8B030D-6E8A-4147-A177-3AD203B41FA5}">
                      <a16:colId xmlns:a16="http://schemas.microsoft.com/office/drawing/2014/main" val="859904299"/>
                    </a:ext>
                  </a:extLst>
                </a:gridCol>
                <a:gridCol w="1643429">
                  <a:extLst>
                    <a:ext uri="{9D8B030D-6E8A-4147-A177-3AD203B41FA5}">
                      <a16:colId xmlns:a16="http://schemas.microsoft.com/office/drawing/2014/main" val="1541161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Population Self-Reporting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Racial Identity Other than 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Metro Area w/ 1 Million Pop+</a:t>
                      </a:r>
                    </a:p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Metro Area w/ &lt;1 Million Pop</a:t>
                      </a:r>
                    </a:p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(N=375)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Non-Metro w/ Urban Pop 2,500+</a:t>
                      </a:r>
                    </a:p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(N=570)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Non-Metro w/ Urban Pop</a:t>
                      </a:r>
                    </a:p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&lt;2,500 </a:t>
                      </a:r>
                    </a:p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(N=230)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52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16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12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20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(# counties)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064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7DF096-73DC-4D50-868C-04DE28DBDCC6}"/>
              </a:ext>
            </a:extLst>
          </p:cNvPr>
          <p:cNvSpPr txBox="1"/>
          <p:nvPr/>
        </p:nvSpPr>
        <p:spPr>
          <a:xfrm>
            <a:off x="1941830" y="5039361"/>
            <a:ext cx="8308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 Sources: Census 2020; 2013 USDA Economic Research Service Rural-Urban Continuum Codes based on Census 2010. Includes 13 southern states and Puerto Rico. Analysis and table by J. Green.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50228-8A20-4F7D-96E2-813782EC6B9B}"/>
              </a:ext>
            </a:extLst>
          </p:cNvPr>
          <p:cNvSpPr txBox="1"/>
          <p:nvPr/>
        </p:nvSpPr>
        <p:spPr>
          <a:xfrm>
            <a:off x="1941830" y="1224626"/>
            <a:ext cx="830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Population Composition in the Southern Region Counties by Metropolitan Classification, 2020 Decennial Census</a:t>
            </a:r>
          </a:p>
        </p:txBody>
      </p:sp>
    </p:spTree>
    <p:extLst>
      <p:ext uri="{BB962C8B-B14F-4D97-AF65-F5344CB8AC3E}">
        <p14:creationId xmlns:p14="http://schemas.microsoft.com/office/powerpoint/2010/main" val="52964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281F696-B87A-41F7-AD90-5A4CB7298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73433"/>
              </p:ext>
            </p:extLst>
          </p:nvPr>
        </p:nvGraphicFramePr>
        <p:xfrm>
          <a:off x="2032000" y="1119366"/>
          <a:ext cx="8127999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689073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0567502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74113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Racial and Hispanic/Latino Identity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Total Population of Southern Region</a:t>
                      </a:r>
                    </a:p>
                    <a:p>
                      <a:pPr algn="ctr"/>
                      <a:r>
                        <a:rPr lang="en-US" dirty="0"/>
                        <a:t>(w/ Puerto Rico)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Total Population  of Southern Region</a:t>
                      </a:r>
                    </a:p>
                    <a:p>
                      <a:pPr algn="ctr"/>
                      <a:r>
                        <a:rPr lang="en-US" dirty="0"/>
                        <a:t>(w/o Puerto Rico)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48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 or Latino (any 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27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Hispanic or 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3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1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Black or 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American Indian and Alaska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4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64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Native Hawaiian and Other 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6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Some Other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5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Two or More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129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B5A0AD-DA12-4DCE-9E1A-82E712A33121}"/>
              </a:ext>
            </a:extLst>
          </p:cNvPr>
          <p:cNvSpPr txBox="1"/>
          <p:nvPr/>
        </p:nvSpPr>
        <p:spPr>
          <a:xfrm>
            <a:off x="1941829" y="6446520"/>
            <a:ext cx="83083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 Source: Census 2020. Includes 13 southern states and Puerto Rico. Analysis and table by J. Green.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EBA99-85A4-42EF-9F13-4130850329F8}"/>
              </a:ext>
            </a:extLst>
          </p:cNvPr>
          <p:cNvSpPr txBox="1"/>
          <p:nvPr/>
        </p:nvSpPr>
        <p:spPr>
          <a:xfrm>
            <a:off x="1941830" y="409714"/>
            <a:ext cx="830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Population Composition in the Southern Region,</a:t>
            </a:r>
          </a:p>
          <a:p>
            <a:pPr algn="ctr" rtl="0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 Decennial Census</a:t>
            </a:r>
          </a:p>
        </p:txBody>
      </p:sp>
    </p:spTree>
    <p:extLst>
      <p:ext uri="{BB962C8B-B14F-4D97-AF65-F5344CB8AC3E}">
        <p14:creationId xmlns:p14="http://schemas.microsoft.com/office/powerpoint/2010/main" val="178636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593B20-9394-482F-B320-145D0482354F}"/>
              </a:ext>
            </a:extLst>
          </p:cNvPr>
          <p:cNvGrpSpPr/>
          <p:nvPr/>
        </p:nvGrpSpPr>
        <p:grpSpPr>
          <a:xfrm>
            <a:off x="2357564" y="1478689"/>
            <a:ext cx="6886206" cy="3990372"/>
            <a:chOff x="584462" y="1131215"/>
            <a:chExt cx="6886206" cy="3990372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F4C1DAE4-2C82-40EF-9B4E-A0EC7B98F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4462" y="1131215"/>
              <a:ext cx="6400800" cy="3990372"/>
            </a:xfrm>
            <a:prstGeom prst="rect">
              <a:avLst/>
            </a:prstGeom>
          </p:spPr>
        </p:pic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4AD65C15-8B52-4A82-9E13-B1F0727ED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4223" y="4524866"/>
              <a:ext cx="916445" cy="3865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75927-9028-4515-AEF0-53989924C956}"/>
              </a:ext>
            </a:extLst>
          </p:cNvPr>
          <p:cNvSpPr txBox="1"/>
          <p:nvPr/>
        </p:nvSpPr>
        <p:spPr>
          <a:xfrm>
            <a:off x="1461464" y="241890"/>
            <a:ext cx="9269072" cy="665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Median Age in the Southern Region</a:t>
            </a:r>
          </a:p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(2020 Five-Year County Estimates)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39F01F-9ED0-4D46-82AA-F4D12C2A07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3770" y="2990651"/>
            <a:ext cx="1486766" cy="1743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5ABC8-DB95-43C5-9E3E-842A8A6119B3}"/>
              </a:ext>
            </a:extLst>
          </p:cNvPr>
          <p:cNvSpPr txBox="1"/>
          <p:nvPr/>
        </p:nvSpPr>
        <p:spPr>
          <a:xfrm>
            <a:off x="1941830" y="6216000"/>
            <a:ext cx="8308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 Source: American Community Survey 2020 Five-Year Estimates.</a:t>
            </a:r>
          </a:p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Includes 13 southern states and Puerto Rico. Analysis and Map by J. Green.</a:t>
            </a:r>
          </a:p>
        </p:txBody>
      </p:sp>
    </p:spTree>
    <p:extLst>
      <p:ext uri="{BB962C8B-B14F-4D97-AF65-F5344CB8AC3E}">
        <p14:creationId xmlns:p14="http://schemas.microsoft.com/office/powerpoint/2010/main" val="126984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6A5986-69CD-422D-84AE-2D699A86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52136"/>
              </p:ext>
            </p:extLst>
          </p:nvPr>
        </p:nvGraphicFramePr>
        <p:xfrm>
          <a:off x="1941830" y="1188884"/>
          <a:ext cx="830834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940">
                  <a:extLst>
                    <a:ext uri="{9D8B030D-6E8A-4147-A177-3AD203B41FA5}">
                      <a16:colId xmlns:a16="http://schemas.microsoft.com/office/drawing/2014/main" val="106028749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178271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294026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599042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41161353"/>
                    </a:ext>
                  </a:extLst>
                </a:gridCol>
              </a:tblGrid>
              <a:tr h="6190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Age Indicators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Metro Area w/ 1 Million Pop+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Metro Area w/ &lt;1 Million 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Non-Metro w/ Urban Pop 2,500+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Non-Metro w/ Urban Pop</a:t>
                      </a:r>
                    </a:p>
                    <a:p>
                      <a:pPr algn="ctr"/>
                      <a:r>
                        <a:rPr lang="it-IT" sz="1800" b="0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&lt;2,500 </a:t>
                      </a:r>
                      <a:endParaRPr lang="en-US" sz="1800" b="0" i="0" u="none" strike="noStrike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52418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 (in Years)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0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43.8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79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25.7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23.7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27.8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53.7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68.0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57.7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62.2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0349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65 Years of Age and Older (Percent)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19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8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2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30.1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57.8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37.2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45.3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(# counties)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80064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7DF096-73DC-4D50-868C-04DE28DBDCC6}"/>
              </a:ext>
            </a:extLst>
          </p:cNvPr>
          <p:cNvSpPr txBox="1"/>
          <p:nvPr/>
        </p:nvSpPr>
        <p:spPr>
          <a:xfrm>
            <a:off x="1941830" y="5469061"/>
            <a:ext cx="8308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 Sources: American Community Survey 2020 Five-Year Estimates; 2013 USDA Economic Research Service Rural-Urban Continuum Codes. Includes 13 southern states and Puerto Rico. Analysis and map by J. Green.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50228-8A20-4F7D-96E2-813782EC6B9B}"/>
              </a:ext>
            </a:extLst>
          </p:cNvPr>
          <p:cNvSpPr txBox="1"/>
          <p:nvPr/>
        </p:nvSpPr>
        <p:spPr>
          <a:xfrm>
            <a:off x="1941830" y="542553"/>
            <a:ext cx="830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Population Age Characteristics in the Southern Region Counties by Metropolitan Classification, 2020 Five-Year Estimates</a:t>
            </a:r>
          </a:p>
        </p:txBody>
      </p:sp>
    </p:spTree>
    <p:extLst>
      <p:ext uri="{BB962C8B-B14F-4D97-AF65-F5344CB8AC3E}">
        <p14:creationId xmlns:p14="http://schemas.microsoft.com/office/powerpoint/2010/main" val="97994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026" y="169785"/>
            <a:ext cx="1092532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684" y="1040515"/>
            <a:ext cx="71767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incomplete, these snapshots demonstrate the variety of experiences of people and communities in the Southern Region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with the people we seek to serve, we can organize and combine these “snapshots” into “collages” to interpret patterns and make sense of them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information can be used to inform further research questions and to plan and improve Extension efforts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B85DD81-86DA-4152-A220-36772EE23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5754" y="1293291"/>
            <a:ext cx="3657600" cy="2219537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382F78D-A999-4BA6-8C13-9F3AD07D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4" y="3919406"/>
            <a:ext cx="3657600" cy="19016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0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026" y="169785"/>
            <a:ext cx="1092532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685" y="1040515"/>
            <a:ext cx="7157917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how these characteristics and trends might relate to substantive topics, such as the different needs and interests for places with: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net out-migration compared to rapid in-migration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ages compared with higher ages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 are not static – need to regularly update the collections (e.g., impact of COVID-19 mortality)</a:t>
            </a:r>
          </a:p>
        </p:txBody>
      </p:sp>
      <p:pic>
        <p:nvPicPr>
          <p:cNvPr id="12" name="Picture 11" descr="A black and white photo of train tracks&#10;&#10;Description automatically generated with low confidence">
            <a:extLst>
              <a:ext uri="{FF2B5EF4-FFF2-40B4-BE49-F238E27FC236}">
                <a16:creationId xmlns:a16="http://schemas.microsoft.com/office/drawing/2014/main" id="{6B5B0027-14AF-4609-8DF9-239AC67E3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4" y="1349508"/>
            <a:ext cx="3657600" cy="49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5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C15A8-B519-43BD-8402-0FDF96BA8C0C}"/>
              </a:ext>
            </a:extLst>
          </p:cNvPr>
          <p:cNvSpPr txBox="1"/>
          <p:nvPr/>
        </p:nvSpPr>
        <p:spPr>
          <a:xfrm>
            <a:off x="792705" y="1786130"/>
            <a:ext cx="1061372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to acknowledge support from: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Food and Agriculture, U.S. Department of Agriculture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on Aging, National Institutes of Health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ideas expressed during this presentation are not necessarily shared by the partner organizations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apologize for any errors or omissions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3435A-39D7-4EBD-A47F-0454EB4331F6}"/>
              </a:ext>
            </a:extLst>
          </p:cNvPr>
          <p:cNvSpPr txBox="1"/>
          <p:nvPr/>
        </p:nvSpPr>
        <p:spPr>
          <a:xfrm>
            <a:off x="3048699" y="657996"/>
            <a:ext cx="6094602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5886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D6B62-E969-431D-BCFD-76024AEB60C8}"/>
              </a:ext>
            </a:extLst>
          </p:cNvPr>
          <p:cNvSpPr txBox="1"/>
          <p:nvPr/>
        </p:nvSpPr>
        <p:spPr>
          <a:xfrm>
            <a:off x="1066800" y="71628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58B2D-9DA6-4ED5-B7F1-03DB803C8B89}"/>
              </a:ext>
            </a:extLst>
          </p:cNvPr>
          <p:cNvSpPr txBox="1"/>
          <p:nvPr/>
        </p:nvSpPr>
        <p:spPr>
          <a:xfrm>
            <a:off x="1066800" y="1424166"/>
            <a:ext cx="10515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Pursuing the Land-Grant University mission requires knowledge of the people and communities we seek to engage and serve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are diverse and they change over time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characteristics and population change are important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illustrate, we will explore</a:t>
            </a:r>
          </a:p>
          <a:p>
            <a:pPr marL="1028700" lvl="1" indent="-5715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distribution</a:t>
            </a:r>
          </a:p>
          <a:p>
            <a:pPr marL="1028700" lvl="1" indent="-5715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Net-migration</a:t>
            </a:r>
          </a:p>
          <a:p>
            <a:pPr marL="1028700" lvl="1" indent="-5715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</a:p>
        </p:txBody>
      </p:sp>
    </p:spTree>
    <p:extLst>
      <p:ext uri="{BB962C8B-B14F-4D97-AF65-F5344CB8AC3E}">
        <p14:creationId xmlns:p14="http://schemas.microsoft.com/office/powerpoint/2010/main" val="328233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308" y="348896"/>
            <a:ext cx="10925328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From Population “Snapshots” to “Collage”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307" y="6246628"/>
            <a:ext cx="11063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*Expanding from – Green, John, Tracy Greever-Rice, and Gary Glass. 2015. Sociodemographic snapshots of the Mississippi Delta. In Janelle Collins (ed.),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Defining the Delta: Multidisciplinary perspectives on the Lower Mississippi River Delta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Fayetteville, AR: The University of Arkansas Press.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307" y="1127216"/>
            <a:ext cx="1049502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data provide “snapshots” of people in places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the people are, what they do, and the challenges and opportunities they might face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used to group people and places into categories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Snapshots are useful, but any one of them on its own presents just one perspective captured through a particular “lens”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we look at multiple snapshots taken with different lenses and arrange them to form collages?</a:t>
            </a:r>
          </a:p>
        </p:txBody>
      </p:sp>
    </p:spTree>
    <p:extLst>
      <p:ext uri="{BB962C8B-B14F-4D97-AF65-F5344CB8AC3E}">
        <p14:creationId xmlns:p14="http://schemas.microsoft.com/office/powerpoint/2010/main" val="269822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D6B62-E969-431D-BCFD-76024AEB60C8}"/>
              </a:ext>
            </a:extLst>
          </p:cNvPr>
          <p:cNvSpPr txBox="1"/>
          <p:nvPr/>
        </p:nvSpPr>
        <p:spPr>
          <a:xfrm>
            <a:off x="1066800" y="71628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Population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58B2D-9DA6-4ED5-B7F1-03DB803C8B89}"/>
              </a:ext>
            </a:extLst>
          </p:cNvPr>
          <p:cNvSpPr txBox="1"/>
          <p:nvPr/>
        </p:nvSpPr>
        <p:spPr>
          <a:xfrm>
            <a:off x="849983" y="1603275"/>
            <a:ext cx="1051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change</a:t>
            </a:r>
          </a:p>
          <a:p>
            <a:pPr lvl="2">
              <a:spcAft>
                <a:spcPts val="600"/>
              </a:spcAft>
            </a:pP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Pop. Time 1</a:t>
            </a:r>
          </a:p>
          <a:p>
            <a:pPr lvl="2">
              <a:spcAft>
                <a:spcPts val="600"/>
              </a:spcAft>
            </a:pP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Births</a:t>
            </a:r>
          </a:p>
          <a:p>
            <a:pPr lvl="2">
              <a:spcAft>
                <a:spcPts val="600"/>
              </a:spcAft>
            </a:pP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Deaths</a:t>
            </a:r>
          </a:p>
          <a:p>
            <a:pPr lvl="2">
              <a:spcAft>
                <a:spcPts val="600"/>
              </a:spcAft>
            </a:pPr>
            <a:r>
              <a:rPr lang="en-US" sz="26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Migration</a:t>
            </a:r>
          </a:p>
          <a:p>
            <a:pPr lvl="2">
              <a:spcAft>
                <a:spcPts val="600"/>
              </a:spcAft>
            </a:pP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</a:t>
            </a:r>
          </a:p>
          <a:p>
            <a:pPr lvl="2">
              <a:spcAft>
                <a:spcPts val="600"/>
              </a:spcAft>
            </a:pP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Pop. Time 2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changes occur across geographies, for today we will focus on counties</a:t>
            </a:r>
          </a:p>
        </p:txBody>
      </p:sp>
    </p:spTree>
    <p:extLst>
      <p:ext uri="{BB962C8B-B14F-4D97-AF65-F5344CB8AC3E}">
        <p14:creationId xmlns:p14="http://schemas.microsoft.com/office/powerpoint/2010/main" val="119959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D6B62-E969-431D-BCFD-76024AEB60C8}"/>
              </a:ext>
            </a:extLst>
          </p:cNvPr>
          <p:cNvSpPr txBox="1"/>
          <p:nvPr/>
        </p:nvSpPr>
        <p:spPr>
          <a:xfrm>
            <a:off x="609600" y="71628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58B2D-9DA6-4ED5-B7F1-03DB803C8B89}"/>
              </a:ext>
            </a:extLst>
          </p:cNvPr>
          <p:cNvSpPr txBox="1"/>
          <p:nvPr/>
        </p:nvSpPr>
        <p:spPr>
          <a:xfrm>
            <a:off x="609600" y="1424166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Decennial Censuses – 2010 and 2020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Estimates and Components of Population Change, Vintage 2020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Community Survey 2020 Five-Year Estimates (20016-2020)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Southern Region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and county equivalents (referred to as counties throughout)</a:t>
            </a:r>
          </a:p>
        </p:txBody>
      </p:sp>
    </p:spTree>
    <p:extLst>
      <p:ext uri="{BB962C8B-B14F-4D97-AF65-F5344CB8AC3E}">
        <p14:creationId xmlns:p14="http://schemas.microsoft.com/office/powerpoint/2010/main" val="307614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ABF68A0-B7DC-45B9-8632-71100494E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331" y="1778689"/>
            <a:ext cx="8229600" cy="48719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C23E6-12B4-49D0-BFDE-095803113290}"/>
              </a:ext>
            </a:extLst>
          </p:cNvPr>
          <p:cNvGrpSpPr/>
          <p:nvPr/>
        </p:nvGrpSpPr>
        <p:grpSpPr>
          <a:xfrm>
            <a:off x="177065" y="702295"/>
            <a:ext cx="4545764" cy="3388936"/>
            <a:chOff x="177065" y="579750"/>
            <a:chExt cx="4545764" cy="3388936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500FF257-FFDA-48F9-B8B1-64C69613B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6568" y="579750"/>
              <a:ext cx="3186261" cy="2083324"/>
            </a:xfrm>
            <a:prstGeom prst="rect">
              <a:avLst/>
            </a:prstGeom>
          </p:spPr>
        </p:pic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F72EE4CB-C791-4DBF-B285-9E54E32E3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7065" y="2187019"/>
              <a:ext cx="2026763" cy="1781667"/>
            </a:xfrm>
            <a:prstGeom prst="rect">
              <a:avLst/>
            </a:prstGeom>
          </p:spPr>
        </p:pic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935832EB-969A-4F82-AF3E-AF3BF087E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1661" y="2795047"/>
              <a:ext cx="393257" cy="565609"/>
            </a:xfrm>
            <a:prstGeom prst="rect">
              <a:avLst/>
            </a:prstGeom>
          </p:spPr>
        </p:pic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D58192A0-E8F2-4CF0-8ACC-E5DA226CE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91080" y="2323709"/>
              <a:ext cx="282804" cy="339365"/>
            </a:xfrm>
            <a:prstGeom prst="rect">
              <a:avLst/>
            </a:prstGeom>
          </p:spPr>
        </p:pic>
      </p:grp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26FBA403-BECB-4C96-B9B3-78CDF52FE5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8892" y="1135925"/>
            <a:ext cx="2389239" cy="17816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6B4046-F94F-4B9A-97FA-5B9E617B7572}"/>
              </a:ext>
            </a:extLst>
          </p:cNvPr>
          <p:cNvSpPr txBox="1"/>
          <p:nvPr/>
        </p:nvSpPr>
        <p:spPr>
          <a:xfrm>
            <a:off x="1055802" y="203760"/>
            <a:ext cx="10086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/>
              <a:t>Percent Change in Population at the County Level, 2010 to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63B17-BF04-44DE-90D8-C1940D6C1E16}"/>
              </a:ext>
            </a:extLst>
          </p:cNvPr>
          <p:cNvSpPr txBox="1"/>
          <p:nvPr/>
        </p:nvSpPr>
        <p:spPr>
          <a:xfrm>
            <a:off x="3048786" y="6611779"/>
            <a:ext cx="6094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/>
              <a:t>Data Sources: Census 2010 and 2020. Analysis and map by J. Green.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20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F84B8E-924A-41D7-A4C7-C6A1A1007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097776"/>
              </p:ext>
            </p:extLst>
          </p:nvPr>
        </p:nvGraphicFramePr>
        <p:xfrm>
          <a:off x="2032000" y="414868"/>
          <a:ext cx="8128000" cy="572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22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C213B5E-2995-4DF3-8EBB-CDB86B520A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5512"/>
              </p:ext>
            </p:extLst>
          </p:nvPr>
        </p:nvGraphicFramePr>
        <p:xfrm>
          <a:off x="1371600" y="188536"/>
          <a:ext cx="9448800" cy="672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456351-8AE1-4467-B02F-415C0C1664F0}"/>
              </a:ext>
            </a:extLst>
          </p:cNvPr>
          <p:cNvSpPr txBox="1"/>
          <p:nvPr/>
        </p:nvSpPr>
        <p:spPr>
          <a:xfrm>
            <a:off x="1285875" y="6423243"/>
            <a:ext cx="9534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 Sources: Census 2010 and 2020; Population Estimates and Components of Change, 2020 Vintage. Includes 13 southern states. Analysis and figure by J. Green.</a:t>
            </a:r>
          </a:p>
        </p:txBody>
      </p:sp>
    </p:spTree>
    <p:extLst>
      <p:ext uri="{BB962C8B-B14F-4D97-AF65-F5344CB8AC3E}">
        <p14:creationId xmlns:p14="http://schemas.microsoft.com/office/powerpoint/2010/main" val="38723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80F686-7F59-41F6-9350-7CB16C2DFE8B}"/>
              </a:ext>
            </a:extLst>
          </p:cNvPr>
          <p:cNvSpPr txBox="1"/>
          <p:nvPr/>
        </p:nvSpPr>
        <p:spPr>
          <a:xfrm>
            <a:off x="1461464" y="346976"/>
            <a:ext cx="9269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/>
              <a:t>Net Out-Migration in Southern Region Counties (Number of Years 2010 to 2020)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06B1EF-337C-46BD-A12A-99A6A3E9E7F7}"/>
              </a:ext>
            </a:extLst>
          </p:cNvPr>
          <p:cNvGrpSpPr/>
          <p:nvPr/>
        </p:nvGrpSpPr>
        <p:grpSpPr>
          <a:xfrm>
            <a:off x="1544985" y="1172497"/>
            <a:ext cx="9102030" cy="4513006"/>
            <a:chOff x="1628506" y="1172497"/>
            <a:chExt cx="9102030" cy="4513006"/>
          </a:xfrm>
        </p:grpSpPr>
        <p:pic>
          <p:nvPicPr>
            <p:cNvPr id="6" name="Picture 5" descr="Map&#10;&#10;Description automatically generated">
              <a:extLst>
                <a:ext uri="{FF2B5EF4-FFF2-40B4-BE49-F238E27FC236}">
                  <a16:creationId xmlns:a16="http://schemas.microsoft.com/office/drawing/2014/main" id="{4844741F-514C-419E-9FB9-9844A77A5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8506" y="1172497"/>
              <a:ext cx="7039896" cy="4513006"/>
            </a:xfrm>
            <a:prstGeom prst="rect">
              <a:avLst/>
            </a:prstGeom>
          </p:spPr>
        </p:pic>
        <p:pic>
          <p:nvPicPr>
            <p:cNvPr id="8" name="Picture 7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DBCBD218-CC36-491B-AC85-380084AEB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17527" y="2128101"/>
              <a:ext cx="1713009" cy="260179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19F19B-087A-4D78-90AF-AEF7A69EF8AD}"/>
              </a:ext>
            </a:extLst>
          </p:cNvPr>
          <p:cNvSpPr txBox="1"/>
          <p:nvPr/>
        </p:nvSpPr>
        <p:spPr>
          <a:xfrm>
            <a:off x="1285875" y="6423243"/>
            <a:ext cx="9534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Data Source: Population Estimates and Components of Change, 2020 Vintage. Includes 13 southern states. Analysis and map by J. Green.</a:t>
            </a:r>
          </a:p>
        </p:txBody>
      </p:sp>
    </p:spTree>
    <p:extLst>
      <p:ext uri="{BB962C8B-B14F-4D97-AF65-F5344CB8AC3E}">
        <p14:creationId xmlns:p14="http://schemas.microsoft.com/office/powerpoint/2010/main" val="73457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E74E9146A0247B5FF68A068319288" ma:contentTypeVersion="16" ma:contentTypeDescription="Create a new document." ma:contentTypeScope="" ma:versionID="74fe83bfe6a6c5e348f0a649af409386">
  <xsd:schema xmlns:xsd="http://www.w3.org/2001/XMLSchema" xmlns:xs="http://www.w3.org/2001/XMLSchema" xmlns:p="http://schemas.microsoft.com/office/2006/metadata/properties" xmlns:ns2="17154917-83f8-422b-a996-f7a8f0cb9a66" xmlns:ns3="975b3dc6-defe-4b94-8181-5793db9839c2" targetNamespace="http://schemas.microsoft.com/office/2006/metadata/properties" ma:root="true" ma:fieldsID="ad345d6e6daa3e05648ba149b3b956f1" ns2:_="" ns3:_="">
    <xsd:import namespace="17154917-83f8-422b-a996-f7a8f0cb9a66"/>
    <xsd:import namespace="975b3dc6-defe-4b94-8181-5793db983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54917-83f8-422b-a996-f7a8f0cb9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3dc6-defe-4b94-8181-5793db983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22e71c-21d5-4597-ae63-b61c918e1d80}" ma:internalName="TaxCatchAll" ma:showField="CatchAllData" ma:web="975b3dc6-defe-4b94-8181-5793db983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5b3dc6-defe-4b94-8181-5793db9839c2" xsi:nil="true"/>
    <lcf76f155ced4ddcb4097134ff3c332f xmlns="17154917-83f8-422b-a996-f7a8f0cb9a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C3FD95-624A-4C47-99F9-10475EC5459E}"/>
</file>

<file path=customXml/itemProps2.xml><?xml version="1.0" encoding="utf-8"?>
<ds:datastoreItem xmlns:ds="http://schemas.openxmlformats.org/officeDocument/2006/customXml" ds:itemID="{BEE42248-7989-43D9-A793-9C18C03DDFB3}"/>
</file>

<file path=customXml/itemProps3.xml><?xml version="1.0" encoding="utf-8"?>
<ds:datastoreItem xmlns:ds="http://schemas.openxmlformats.org/officeDocument/2006/customXml" ds:itemID="{11CAAF5A-38BA-494D-9A12-A87BBB1D9A18}"/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1238</Words>
  <Application>Microsoft Office PowerPoint</Application>
  <PresentationFormat>Widescreen</PresentationFormat>
  <Paragraphs>229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John J Green</dc:creator>
  <cp:lastModifiedBy>Dr John J Green</cp:lastModifiedBy>
  <cp:revision>6</cp:revision>
  <dcterms:created xsi:type="dcterms:W3CDTF">2022-05-10T18:40:58Z</dcterms:created>
  <dcterms:modified xsi:type="dcterms:W3CDTF">2022-05-18T14:36:03Z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0x010100911E74E9146A0247B5FF68A068319288</vt:lpwstr>
  </property>
</Properties>
</file>