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62" r:id="rId5"/>
    <p:sldId id="279" r:id="rId6"/>
    <p:sldId id="287" r:id="rId7"/>
    <p:sldId id="288" r:id="rId8"/>
    <p:sldId id="280" r:id="rId9"/>
    <p:sldId id="281" r:id="rId10"/>
    <p:sldId id="269" r:id="rId11"/>
    <p:sldId id="306" r:id="rId12"/>
    <p:sldId id="767" r:id="rId13"/>
    <p:sldId id="294" r:id="rId14"/>
    <p:sldId id="275" r:id="rId15"/>
    <p:sldId id="284" r:id="rId16"/>
    <p:sldId id="282" r:id="rId17"/>
    <p:sldId id="285" r:id="rId18"/>
    <p:sldId id="295" r:id="rId19"/>
    <p:sldId id="299" r:id="rId20"/>
    <p:sldId id="2147376943" r:id="rId21"/>
    <p:sldId id="286" r:id="rId22"/>
    <p:sldId id="2147376932" r:id="rId23"/>
    <p:sldId id="2147376934" r:id="rId24"/>
    <p:sldId id="2147376940" r:id="rId25"/>
    <p:sldId id="2147376938" r:id="rId26"/>
    <p:sldId id="266" r:id="rId27"/>
    <p:sldId id="278" r:id="rId28"/>
    <p:sldId id="32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F6AC7785-0410-430D-8106-6D3E68EEEC60}">
          <p14:sldIdLst>
            <p14:sldId id="262"/>
            <p14:sldId id="279"/>
            <p14:sldId id="287"/>
            <p14:sldId id="288"/>
            <p14:sldId id="280"/>
            <p14:sldId id="281"/>
            <p14:sldId id="269"/>
            <p14:sldId id="306"/>
            <p14:sldId id="767"/>
            <p14:sldId id="294"/>
            <p14:sldId id="275"/>
            <p14:sldId id="284"/>
            <p14:sldId id="282"/>
            <p14:sldId id="285"/>
            <p14:sldId id="295"/>
            <p14:sldId id="299"/>
            <p14:sldId id="2147376943"/>
            <p14:sldId id="286"/>
            <p14:sldId id="2147376932"/>
            <p14:sldId id="2147376934"/>
            <p14:sldId id="2147376940"/>
            <p14:sldId id="2147376938"/>
            <p14:sldId id="266"/>
            <p14:sldId id="278"/>
            <p14:sldId id="3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0D9A68-D6B4-9040-A434-6982EB84A817}" name="Hamernik, Debora - REE-NIFA, Kansas City, MO" initials="HM" userId="S::debora.hamernik@usda.gov::490b2f0a-c191-4d7f-a942-a060dac053be" providerId="AD"/>
  <p188:author id="{6BF7C975-981E-F1A3-327B-D61C724140CB}" name="Kephart, Kevin - REE-NIFA, Kansas City, MO" initials="KM" userId="S::kevin.kephart@usda.gov::33bb3b84-d47b-4888-819b-0f6f6ed095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556" autoAdjust="0"/>
  </p:normalViewPr>
  <p:slideViewPr>
    <p:cSldViewPr snapToGrid="0">
      <p:cViewPr varScale="1">
        <p:scale>
          <a:sx n="88" d="100"/>
          <a:sy n="88" d="100"/>
        </p:scale>
        <p:origin x="3054" y="90"/>
      </p:cViewPr>
      <p:guideLst/>
    </p:cSldViewPr>
  </p:slideViewPr>
  <p:notesTextViewPr>
    <p:cViewPr>
      <p:scale>
        <a:sx n="300" d="100"/>
        <a:sy n="300" d="100"/>
      </p:scale>
      <p:origin x="0" y="0"/>
    </p:cViewPr>
  </p:notesTextViewPr>
  <p:sorterViewPr>
    <p:cViewPr>
      <p:scale>
        <a:sx n="100" d="100"/>
        <a:sy n="100" d="100"/>
      </p:scale>
      <p:origin x="0" y="-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phart, Kevin - REE-NIFA, Kansas City, MO" userId="33bb3b84-d47b-4888-819b-0f6f6ed095b8" providerId="ADAL" clId="{28C90B85-84F5-4979-9E3F-876A51EF02A8}"/>
    <pc:docChg chg="delSld modSld modSection">
      <pc:chgData name="Kephart, Kevin - REE-NIFA, Kansas City, MO" userId="33bb3b84-d47b-4888-819b-0f6f6ed095b8" providerId="ADAL" clId="{28C90B85-84F5-4979-9E3F-876A51EF02A8}" dt="2022-05-14T22:27:56.011" v="57" actId="47"/>
      <pc:docMkLst>
        <pc:docMk/>
      </pc:docMkLst>
      <pc:sldChg chg="modSp mod">
        <pc:chgData name="Kephart, Kevin - REE-NIFA, Kansas City, MO" userId="33bb3b84-d47b-4888-819b-0f6f6ed095b8" providerId="ADAL" clId="{28C90B85-84F5-4979-9E3F-876A51EF02A8}" dt="2022-05-14T22:26:26.008" v="55" actId="1076"/>
        <pc:sldMkLst>
          <pc:docMk/>
          <pc:sldMk cId="3673162064" sldId="262"/>
        </pc:sldMkLst>
        <pc:spChg chg="mod">
          <ac:chgData name="Kephart, Kevin - REE-NIFA, Kansas City, MO" userId="33bb3b84-d47b-4888-819b-0f6f6ed095b8" providerId="ADAL" clId="{28C90B85-84F5-4979-9E3F-876A51EF02A8}" dt="2022-05-14T22:26:26.008" v="55" actId="1076"/>
          <ac:spMkLst>
            <pc:docMk/>
            <pc:sldMk cId="3673162064" sldId="262"/>
            <ac:spMk id="4" creationId="{2AEEA134-EF08-429D-98B9-C3EB3080BD1D}"/>
          </ac:spMkLst>
        </pc:spChg>
      </pc:sldChg>
      <pc:sldChg chg="del">
        <pc:chgData name="Kephart, Kevin - REE-NIFA, Kansas City, MO" userId="33bb3b84-d47b-4888-819b-0f6f6ed095b8" providerId="ADAL" clId="{28C90B85-84F5-4979-9E3F-876A51EF02A8}" dt="2022-05-14T22:27:56.011" v="57" actId="47"/>
        <pc:sldMkLst>
          <pc:docMk/>
          <pc:sldMk cId="3783419926" sldId="790"/>
        </pc:sldMkLst>
      </pc:sldChg>
      <pc:sldChg chg="del">
        <pc:chgData name="Kephart, Kevin - REE-NIFA, Kansas City, MO" userId="33bb3b84-d47b-4888-819b-0f6f6ed095b8" providerId="ADAL" clId="{28C90B85-84F5-4979-9E3F-876A51EF02A8}" dt="2022-05-14T22:27:20.392" v="56" actId="47"/>
        <pc:sldMkLst>
          <pc:docMk/>
          <pc:sldMk cId="138846721" sldId="21473769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325AB-4A87-434C-B2DC-8E1D379D1336}" type="datetimeFigureOut">
              <a:rPr lang="en-US" smtClean="0"/>
              <a:t>5/14/2022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39816-F46C-43D1-9601-3B9D5346E050}" type="slidenum">
              <a:rPr lang="en-US" smtClean="0"/>
              <a:t>‹#›</a:t>
            </a:fld>
            <a:endParaRPr lang="en-US"/>
          </a:p>
        </p:txBody>
      </p:sp>
    </p:spTree>
    <p:extLst>
      <p:ext uri="{BB962C8B-B14F-4D97-AF65-F5344CB8AC3E}">
        <p14:creationId xmlns:p14="http://schemas.microsoft.com/office/powerpoint/2010/main" val="212973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cc02.safelinks.protection.outlook.com/?url=http%3A%2F%2F1890aea.org%2Fabout-aea%2Fmission-vision-and-themes&amp;data=04%7C01%7C%7C0d71ac0b3d7346a85b0508d9f8a2cc93%7Ced5b36e701ee4ebc867ee03cfa0d4697%7C0%7C0%7C637814200404729944%7CUnknown%7CTWFpbGZsb3d8eyJWIjoiMC4wLjAwMDAiLCJQIjoiV2luMzIiLCJBTiI6Ik1haWwiLCJXVCI6Mn0%3D%7C3000&amp;sdata=grMet1Qio9oZVjTskvtio0I%2FHjnLZVqIR%2FFxEGJgOrg%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gcc02.safelinks.protection.outlook.com/?url=http%3A%2F%2Fescop.info%2F&amp;data=04%7C01%7C%7C0d71ac0b3d7346a85b0508d9f8a2cc93%7Ced5b36e701ee4ebc867ee03cfa0d4697%7C0%7C0%7C637814200404729944%7CUnknown%7CTWFpbGZsb3d8eyJWIjoiMC4wLjAwMDAiLCJQIjoiV2luMzIiLCJBTiI6Ik1haWwiLCJXVCI6Mn0%3D%7C3000&amp;sdata=ZAveRTt877m1jkjf4KsRGM2CO1buGmPAI6T4VTl7%2FsM%3D&amp;reserved=0" TargetMode="External"/><Relationship Id="rId5" Type="http://schemas.openxmlformats.org/officeDocument/2006/relationships/hyperlink" Target="https://gcc02.safelinks.protection.outlook.com/?url=https%3A%2F%2Fwww.aplu.org%2Fmembers%2Fcommissions%2Ffood-environment-and-renewable-resources%2Fboard-on-agriculture-assembly%2Fcooperative-extension-section%2Fecop-members%2Findex.html&amp;data=04%7C01%7C%7C0d71ac0b3d7346a85b0508d9f8a2cc93%7Ced5b36e701ee4ebc867ee03cfa0d4697%7C0%7C0%7C637814200404729944%7CUnknown%7CTWFpbGZsb3d8eyJWIjoiMC4wLjAwMDAiLCJQIjoiV2luMzIiLCJBTiI6Ik1haWwiLCJXVCI6Mn0%3D%7C3000&amp;sdata=2O2Rr%2FC1dJXgYcfXQrhjjivGQl1PkVQUlJcqxeH9hHg%3D&amp;reserved=0" TargetMode="External"/><Relationship Id="rId4" Type="http://schemas.openxmlformats.org/officeDocument/2006/relationships/hyperlink" Target="https://gcc02.safelinks.protection.outlook.com/?url=https%3A%2F%2Fwwwcp.umes.edu%2Fard%2F&amp;data=04%7C01%7C%7C0d71ac0b3d7346a85b0508d9f8a2cc93%7Ced5b36e701ee4ebc867ee03cfa0d4697%7C0%7C0%7C637814200404729944%7CUnknown%7CTWFpbGZsb3d8eyJWIjoiMC4wLjAwMDAiLCJQIjoiV2luMzIiLCJBTiI6Ik1haWwiLCJXVCI6Mn0%3D%7C3000&amp;sdata=ztZMd1Tgx8tW%2FrRh8858Tz2DF6wO8QureJLBFzNqwOo%3D&amp;reserved=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a:t>
            </a:fld>
            <a:endParaRPr lang="en-US"/>
          </a:p>
        </p:txBody>
      </p:sp>
    </p:spTree>
    <p:extLst>
      <p:ext uri="{BB962C8B-B14F-4D97-AF65-F5344CB8AC3E}">
        <p14:creationId xmlns:p14="http://schemas.microsoft.com/office/powerpoint/2010/main" val="378690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NIFA has established priory teams to address the priority areas </a:t>
            </a:r>
          </a:p>
          <a:p>
            <a:r>
              <a:rPr lang="en-US"/>
              <a:t>Consist of core team with specific members with some expertise in the topic</a:t>
            </a:r>
          </a:p>
          <a:p>
            <a:r>
              <a:rPr lang="en-US"/>
              <a:t> Extended teams have a broader membership that spans divisions and institutes</a:t>
            </a:r>
          </a:p>
        </p:txBody>
      </p:sp>
      <p:sp>
        <p:nvSpPr>
          <p:cNvPr id="4" name="Slide Number Placeholder 3"/>
          <p:cNvSpPr>
            <a:spLocks noGrp="1"/>
          </p:cNvSpPr>
          <p:nvPr>
            <p:ph type="sldNum" sz="quarter" idx="5"/>
          </p:nvPr>
        </p:nvSpPr>
        <p:spPr/>
        <p:txBody>
          <a:bodyPr/>
          <a:lstStyle/>
          <a:p>
            <a:fld id="{C4C39816-F46C-43D1-9601-3B9D5346E050}" type="slidenum">
              <a:rPr lang="en-US" smtClean="0"/>
              <a:t>10</a:t>
            </a:fld>
            <a:endParaRPr lang="en-US"/>
          </a:p>
        </p:txBody>
      </p:sp>
    </p:spTree>
    <p:extLst>
      <p:ext uri="{BB962C8B-B14F-4D97-AF65-F5344CB8AC3E}">
        <p14:creationId xmlns:p14="http://schemas.microsoft.com/office/powerpoint/2010/main" val="111542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C39816-F46C-43D1-9601-3B9D5346E050}" type="slidenum">
              <a:rPr lang="en-US" smtClean="0"/>
              <a:t>11</a:t>
            </a:fld>
            <a:endParaRPr lang="en-US"/>
          </a:p>
        </p:txBody>
      </p:sp>
    </p:spTree>
    <p:extLst>
      <p:ext uri="{BB962C8B-B14F-4D97-AF65-F5344CB8AC3E}">
        <p14:creationId xmlns:p14="http://schemas.microsoft.com/office/powerpoint/2010/main" val="1214407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Having consistent access, availability, and affordability of foods and beverages that </a:t>
            </a:r>
            <a:r>
              <a:rPr lang="en-US" sz="1200" b="1" i="1"/>
              <a:t>promote well-being and prevent (and if needed, treat) disease</a:t>
            </a:r>
            <a:r>
              <a:rPr lang="en-US" sz="1200" b="1"/>
              <a:t>, particularly among our nation’s most socially disadvantaged populations. </a:t>
            </a:r>
            <a:r>
              <a:rPr lang="en-US" sz="1200" kern="1200">
                <a:solidFill>
                  <a:schemeClr val="tx1"/>
                </a:solidFill>
                <a:effectLst/>
                <a:latin typeface="+mn-lt"/>
                <a:ea typeface="+mn-ea"/>
                <a:cs typeface="+mn-cs"/>
              </a:rPr>
              <a:t>For fiscal year 2021, our agency is estimated to invest </a:t>
            </a:r>
            <a:r>
              <a:rPr lang="en-US" sz="1200" b="1" kern="1200">
                <a:solidFill>
                  <a:schemeClr val="tx1"/>
                </a:solidFill>
                <a:effectLst/>
                <a:latin typeface="+mn-lt"/>
                <a:ea typeface="+mn-ea"/>
                <a:cs typeface="+mn-cs"/>
              </a:rPr>
              <a:t>more than $122.1 million dollars to promote nutrition security.</a:t>
            </a: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lvl="0"/>
            <a:r>
              <a:rPr lang="en-US" sz="1200" kern="1200">
                <a:solidFill>
                  <a:schemeClr val="tx1"/>
                </a:solidFill>
                <a:effectLst/>
                <a:latin typeface="+mn-lt"/>
                <a:ea typeface="+mn-ea"/>
                <a:cs typeface="+mn-cs"/>
              </a:rPr>
              <a:t>The NIFA Nutrition Security Team aims to help prioritize nutrition security by focusing on:</a:t>
            </a:r>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Innovative Inter- Trans-Disciplinary Solutions to Promote Healthy Eating Patterns and Behaviors </a:t>
            </a:r>
            <a:r>
              <a:rPr lang="en-US" sz="1200" kern="1200">
                <a:solidFill>
                  <a:schemeClr val="tx1"/>
                </a:solidFill>
                <a:effectLst/>
                <a:latin typeface="+mn-lt"/>
                <a:ea typeface="+mn-ea"/>
                <a:cs typeface="+mn-cs"/>
              </a:rPr>
              <a:t>to tackle the “whole picture” regarding underlying factors and most promising strategies.</a:t>
            </a:r>
            <a:endParaRPr lang="en-US" sz="11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Harnessing a Holistic Research Agenda, from Farm to Fork </a:t>
            </a:r>
            <a:r>
              <a:rPr lang="en-US" sz="1200" kern="1200">
                <a:solidFill>
                  <a:schemeClr val="tx1"/>
                </a:solidFill>
                <a:effectLst/>
                <a:latin typeface="+mn-lt"/>
                <a:ea typeface="+mn-ea"/>
                <a:cs typeface="+mn-cs"/>
              </a:rPr>
              <a:t>working along every link of the food chain to build a more sustainable, resilient, equitable and nourishing food system, including: </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Production (e.g., agroecology, community and home food gardening, urban agriculture, farmers’ markets, regional food systems) </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Preparation (e.g., ensuring sufficient, safe, and nutritious food preparation in culturally, contextually, and economically sensitive ways including disaster preparedness) </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Promotion (e.g., Fostering a circular economy in rural areas by promoting local and regional food supply chains)</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Consumption (e.g., enabling positive and sustained healthy eating behavior to decrease the health and financial burden of diet-related non-communicable diseases and health disparities) </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Increase access to and improve the nutritional quality of our federal nutrition safety net </a:t>
            </a:r>
            <a:endParaRPr lang="en-US" sz="11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Disposal (e.g., limit food waste while ensuring food safety)</a:t>
            </a:r>
            <a:endParaRPr lang="en-US" sz="11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Integrating with Climate-Smart Agriculture</a:t>
            </a:r>
            <a:r>
              <a:rPr lang="en-US" sz="1200" kern="1200">
                <a:solidFill>
                  <a:schemeClr val="tx1"/>
                </a:solidFill>
                <a:effectLst/>
                <a:latin typeface="+mn-lt"/>
                <a:ea typeface="+mn-ea"/>
                <a:cs typeface="+mn-cs"/>
              </a:rPr>
              <a:t> on transformative discoveries, education, and engagement. </a:t>
            </a:r>
            <a:endParaRPr lang="en-US" sz="11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Engaging Individual, Family, and Community Agency and Capacity</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Building</a:t>
            </a:r>
            <a:endParaRPr lang="en-US" sz="11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Ongoing Webinar Series </a:t>
            </a:r>
            <a:r>
              <a:rPr lang="en-US" sz="1200" kern="1200">
                <a:solidFill>
                  <a:schemeClr val="tx1"/>
                </a:solidFill>
                <a:effectLst/>
                <a:latin typeface="+mn-lt"/>
                <a:ea typeface="+mn-ea"/>
                <a:cs typeface="+mn-cs"/>
              </a:rPr>
              <a:t>-  </a:t>
            </a:r>
            <a:r>
              <a:rPr lang="en-US"/>
              <a:t>Launched this past June, our NIFA Nutrition Security Webinar Series aims to help us share our emerging approaches to prioritizing nutrition security, while also offering us an opportunity to learn from key thought leaders in this area. </a:t>
            </a:r>
          </a:p>
          <a:p>
            <a:endParaRPr lang="en-US"/>
          </a:p>
          <a:p>
            <a:r>
              <a:rPr lang="en-US"/>
              <a:t>Please visit our NIFA Nutrition Security Webinar Series webpage listed here to access the materials from our first five webinars.  </a:t>
            </a:r>
          </a:p>
          <a:p>
            <a:endParaRPr lang="en-US"/>
          </a:p>
          <a:p>
            <a:r>
              <a:rPr lang="en-US"/>
              <a:t>We hope to update this webinar series webpage soon with more of our 2022 webinar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12</a:t>
            </a:fld>
            <a:endParaRPr lang="en-US"/>
          </a:p>
        </p:txBody>
      </p:sp>
    </p:spTree>
    <p:extLst>
      <p:ext uri="{BB962C8B-B14F-4D97-AF65-F5344CB8AC3E}">
        <p14:creationId xmlns:p14="http://schemas.microsoft.com/office/powerpoint/2010/main" val="171441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Processing &amp; distribution capacity</a:t>
            </a:r>
          </a:p>
          <a:p>
            <a:r>
              <a:rPr lang="en-US" b="1"/>
              <a:t>Local &amp; regional food systems</a:t>
            </a:r>
          </a:p>
          <a:p>
            <a:r>
              <a:rPr lang="en-US" b="1"/>
              <a:t>Organic &amp; emerging opportunities</a:t>
            </a:r>
          </a:p>
          <a:p>
            <a:r>
              <a:rPr lang="en-US" b="1"/>
              <a:t>Safeguarding animal &amp; plant health</a:t>
            </a:r>
          </a:p>
          <a:p>
            <a:r>
              <a:rPr lang="en-US" b="1"/>
              <a:t>EXCITE for vaccine education</a:t>
            </a:r>
          </a:p>
          <a:p>
            <a:r>
              <a:rPr lang="en-US" b="1"/>
              <a:t>Regional Rural Development Centers digital dashboard - The Regional Rural Development Centers (RRDC) </a:t>
            </a:r>
            <a:r>
              <a:rPr lang="en-US"/>
              <a:t>shared their preliminary report from the Listening Sessions Initiative to gather feedback from stakeholders engaged in developing America’s rural communities. The report is entitled Investing in Rural Recovery: Findings from a Rapid Assessment of Stakeholder Priorities for Rural Development. The report summarizes results from a survey of stakeholders, identifying their views on top priorities for rural community development, as well as their organization’s capacity and interest to engage on key issues. In total 680 survey responses are included in the analysis. Data collected in this phase of the initiative will be available publicly via a digital dashboard through the RRDC’s collaboration with the Extension Foundation under the New Technologies for Agricultural Extension funding. Through this dashboard stakeholders and policy makers will be able to interactively engage with the survey data. Phase 1 data will also be further analyzed by researchers at the RRDCs to deepen our understanding beyond the findings presented now, in the current report. Feedback shared via the survey will be utilized as a baseline for the second phase of the initiative, when the RRDCs host a series of listening sessions – facilitated discussions with key stakeholder groups to further identify strategies and investments to build resilient rural communities.</a:t>
            </a:r>
          </a:p>
          <a:p>
            <a:endParaRPr lang="en-US"/>
          </a:p>
          <a:p>
            <a:r>
              <a:rPr lang="en-US" b="1"/>
              <a:t>Enhanced funding for Farm Stress Program</a:t>
            </a:r>
          </a:p>
          <a:p>
            <a:endParaRPr lang="en-US"/>
          </a:p>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13</a:t>
            </a:fld>
            <a:endParaRPr lang="en-US"/>
          </a:p>
        </p:txBody>
      </p:sp>
    </p:spTree>
    <p:extLst>
      <p:ext uri="{BB962C8B-B14F-4D97-AF65-F5344CB8AC3E}">
        <p14:creationId xmlns:p14="http://schemas.microsoft.com/office/powerpoint/2010/main" val="90921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b="0" i="0" u="none" strike="noStrike">
                <a:solidFill>
                  <a:srgbClr val="000000"/>
                </a:solidFill>
                <a:effectLst/>
                <a:latin typeface="Calibri" panose="020F0502020204030204" pitchFamily="34" charset="0"/>
              </a:rPr>
              <a:t>Focus for 4-H and Youth Programs</a:t>
            </a:r>
          </a:p>
          <a:p>
            <a:pPr algn="l" rtl="0" fontAlgn="base">
              <a:buFont typeface="Arial" panose="020B0604020202020204" pitchFamily="34" charset="0"/>
              <a:buNone/>
            </a:pPr>
            <a:endParaRPr lang="en-US" b="0" i="0" u="none" strike="noStrike">
              <a:solidFill>
                <a:srgbClr val="000000"/>
              </a:solidFill>
              <a:effectLst/>
              <a:latin typeface="Calibri" panose="020F0502020204030204" pitchFamily="34" charset="0"/>
            </a:endParaRPr>
          </a:p>
          <a:p>
            <a:pPr algn="l" rtl="0" fontAlgn="base">
              <a:buFont typeface="Arial" panose="020B0604020202020204" pitchFamily="34" charset="0"/>
              <a:buNone/>
            </a:pPr>
            <a:r>
              <a:rPr lang="en-US" b="0" i="0" u="none" strike="noStrike">
                <a:solidFill>
                  <a:srgbClr val="000000"/>
                </a:solidFill>
                <a:effectLst/>
                <a:latin typeface="Calibri" panose="020F0502020204030204" pitchFamily="34" charset="0"/>
              </a:rPr>
              <a:t>Data Analysis</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Establishing baseline DEIA data</a:t>
            </a:r>
            <a:r>
              <a:rPr lang="en-US" b="0" i="0">
                <a:solidFill>
                  <a:srgbClr val="000000"/>
                </a:solidFill>
                <a:effectLst/>
                <a:latin typeface="Calibri" panose="020F0502020204030204" pitchFamily="34" charset="0"/>
              </a:rPr>
              <a:t>​ for NIFA</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Portfolio analyses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Metrics to include in RFA &amp; NIFA – wide</a:t>
            </a:r>
            <a:r>
              <a:rPr lang="en-US" b="0" i="0">
                <a:solidFill>
                  <a:srgbClr val="000000"/>
                </a:solidFill>
                <a:effectLst/>
                <a:latin typeface="Calibri" panose="020F0502020204030204" pitchFamily="34" charset="0"/>
              </a:rPr>
              <a:t>​</a:t>
            </a:r>
          </a:p>
          <a:p>
            <a:pPr algn="l" rtl="0" fontAlgn="base">
              <a:buFont typeface="Arial" panose="020B0604020202020204" pitchFamily="34" charset="0"/>
              <a:buChar char="•"/>
            </a:pPr>
            <a:endParaRPr lang="en-US" b="0" i="0">
              <a:solidFill>
                <a:srgbClr val="000000"/>
              </a:solidFill>
              <a:effectLst/>
              <a:latin typeface="Calibri" panose="020F0502020204030204" pitchFamily="34" charset="0"/>
            </a:endParaRPr>
          </a:p>
          <a:p>
            <a:pPr algn="l" rtl="0" fontAlgn="base">
              <a:buFont typeface="Arial" panose="020B0604020202020204" pitchFamily="34" charset="0"/>
              <a:buNone/>
            </a:pPr>
            <a:r>
              <a:rPr lang="en-US" b="0" i="0">
                <a:solidFill>
                  <a:srgbClr val="000000"/>
                </a:solidFill>
                <a:effectLst/>
                <a:latin typeface="Calibri" panose="020F0502020204030204" pitchFamily="34" charset="0"/>
              </a:rPr>
              <a:t>Grantsmanship</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highlight>
                  <a:srgbClr val="FFFF00"/>
                </a:highlight>
                <a:latin typeface="Calibri" panose="020F0502020204030204" pitchFamily="34" charset="0"/>
              </a:rPr>
              <a:t>DEIA language </a:t>
            </a:r>
            <a:r>
              <a:rPr lang="en-US" sz="1200">
                <a:solidFill>
                  <a:srgbClr val="000000"/>
                </a:solidFill>
                <a:highlight>
                  <a:srgbClr val="FFFF00"/>
                </a:highlight>
                <a:latin typeface="Calibri" panose="020F0502020204030204" pitchFamily="34" charset="0"/>
              </a:rPr>
              <a:t>in RFAs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a:solidFill>
                  <a:srgbClr val="000000"/>
                </a:solidFill>
                <a:effectLst/>
                <a:highlight>
                  <a:srgbClr val="FFFF00"/>
                </a:highlight>
                <a:latin typeface="Calibri" panose="020F0502020204030204" pitchFamily="34" charset="0"/>
              </a:rPr>
              <a:t>Coordination between stakeholder groups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a:solidFill>
                  <a:srgbClr val="000000"/>
                </a:solidFill>
                <a:highlight>
                  <a:srgbClr val="FFFF00"/>
                </a:highlight>
                <a:latin typeface="Calibri" panose="020F0502020204030204" pitchFamily="34" charset="0"/>
              </a:rPr>
              <a:t>Applicant webinars</a:t>
            </a:r>
            <a:endParaRPr lang="en-US" sz="1200">
              <a:solidFill>
                <a:srgbClr val="000000"/>
              </a:solidFill>
              <a:highlight>
                <a:srgbClr val="FFFF00"/>
              </a:highlight>
              <a:latin typeface="Calibri" panose="020F0502020204030204" pitchFamily="34" charset="0"/>
            </a:endParaRPr>
          </a:p>
          <a:p>
            <a:pPr algn="l" rtl="0" fontAlgn="base">
              <a:buFont typeface="Arial" panose="020B0604020202020204" pitchFamily="34" charset="0"/>
              <a:buNone/>
            </a:pPr>
            <a:endParaRPr lang="en-US" b="0" i="0">
              <a:solidFill>
                <a:srgbClr val="000000"/>
              </a:solidFill>
              <a:effectLst/>
              <a:latin typeface="Arial" panose="020B0604020202020204" pitchFamily="34" charset="0"/>
            </a:endParaRPr>
          </a:p>
          <a:p>
            <a:r>
              <a:rPr lang="en-US"/>
              <a:t>Recruitment</a:t>
            </a: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Identifying liaisons for DEIA efforts within NIFA</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Webinars for NIFA Career Opportunities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Candidate eligibility</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SOP for Hiring Managers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Identifying barriers for NIFA applicants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endParaRPr lang="en-US"/>
          </a:p>
          <a:p>
            <a:r>
              <a:rPr lang="en-US"/>
              <a:t>Processes</a:t>
            </a: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Panel composition process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Panel managers selection and outreach</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Panel process best practices and ranking of proposals</a:t>
            </a:r>
            <a:r>
              <a:rPr lang="en-US" b="0" i="0">
                <a:solidFill>
                  <a:srgbClr val="000000"/>
                </a:solidFill>
                <a:effectLst/>
                <a:latin typeface="Calibri" panose="020F0502020204030204" pitchFamily="34" charset="0"/>
              </a:rPr>
              <a:t>​</a:t>
            </a:r>
          </a:p>
          <a:p>
            <a:pPr algn="l" rtl="0" fontAlgn="base">
              <a:buFont typeface="Arial" panose="020B0604020202020204" pitchFamily="34" charset="0"/>
              <a:buChar char="•"/>
            </a:pPr>
            <a:endParaRPr lang="en-US" b="0" i="0">
              <a:solidFill>
                <a:srgbClr val="000000"/>
              </a:solidFill>
              <a:effectLst/>
              <a:latin typeface="Calibri" panose="020F0502020204030204" pitchFamily="34" charset="0"/>
            </a:endParaRPr>
          </a:p>
          <a:p>
            <a:pPr algn="l" rtl="0" fontAlgn="base">
              <a:buFont typeface="Arial" panose="020B0604020202020204" pitchFamily="34" charset="0"/>
              <a:buNone/>
            </a:pPr>
            <a:r>
              <a:rPr lang="en-US" b="0" i="0">
                <a:solidFill>
                  <a:srgbClr val="000000"/>
                </a:solidFill>
                <a:effectLst/>
                <a:latin typeface="Calibri" panose="020F0502020204030204" pitchFamily="34" charset="0"/>
              </a:rPr>
              <a:t>Accessibility</a:t>
            </a:r>
          </a:p>
          <a:p>
            <a:pPr marL="171450" indent="-171450" algn="l" rtl="0" fontAlgn="base">
              <a:buFont typeface="Arial" panose="020B0604020202020204" pitchFamily="34" charset="0"/>
              <a:buChar char="•"/>
            </a:pPr>
            <a:r>
              <a:rPr lang="en-US" b="0" i="0">
                <a:solidFill>
                  <a:srgbClr val="000000"/>
                </a:solidFill>
                <a:effectLst/>
                <a:latin typeface="Calibri" panose="020F0502020204030204" pitchFamily="34" charset="0"/>
              </a:rPr>
              <a:t>508 Compliance</a:t>
            </a:r>
          </a:p>
          <a:p>
            <a:pPr marL="171450" indent="-171450" algn="l" rtl="0" fontAlgn="base">
              <a:buFont typeface="Arial" panose="020B0604020202020204" pitchFamily="34" charset="0"/>
              <a:buChar char="•"/>
            </a:pPr>
            <a:r>
              <a:rPr lang="en-US" b="0" i="0">
                <a:solidFill>
                  <a:srgbClr val="000000"/>
                </a:solidFill>
                <a:effectLst/>
                <a:latin typeface="Calibri" panose="020F0502020204030204" pitchFamily="34" charset="0"/>
              </a:rPr>
              <a:t>Access to programs and services</a:t>
            </a:r>
            <a:endParaRPr lang="en-US" b="0" i="0">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14</a:t>
            </a:fld>
            <a:endParaRPr lang="en-US"/>
          </a:p>
        </p:txBody>
      </p:sp>
    </p:spTree>
    <p:extLst>
      <p:ext uri="{BB962C8B-B14F-4D97-AF65-F5344CB8AC3E}">
        <p14:creationId xmlns:p14="http://schemas.microsoft.com/office/powerpoint/2010/main" val="377637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Font typeface="Wingdings" panose="020B0604020202020204" pitchFamily="34" charset="0"/>
              <a:buChar char="v"/>
              <a:tabLst>
                <a:tab pos="293688" algn="l"/>
              </a:tabLst>
            </a:pPr>
            <a:r>
              <a:rPr lang="en-US" sz="1400">
                <a:latin typeface="Calibri"/>
                <a:ea typeface="Times New Roman" panose="02020603050405020304" pitchFamily="18" charset="0"/>
                <a:cs typeface="Calibri"/>
              </a:rPr>
              <a:t>Collaborate with stakeholders for workforce development</a:t>
            </a:r>
          </a:p>
          <a:p>
            <a:pPr marL="636270" marR="0" lvl="0" indent="-342900">
              <a:spcBef>
                <a:spcPts val="0"/>
              </a:spcBef>
              <a:spcAft>
                <a:spcPts val="0"/>
              </a:spcAft>
              <a:buFont typeface="Wingdings" panose="020B0604020202020204" pitchFamily="34" charset="0"/>
              <a:buChar char="§"/>
            </a:pPr>
            <a:r>
              <a:rPr lang="en-US" sz="1200">
                <a:latin typeface="Calibri"/>
                <a:ea typeface="Times New Roman" panose="02020603050405020304" pitchFamily="18" charset="0"/>
                <a:cs typeface="Calibri"/>
              </a:rPr>
              <a:t>Extension Offices and their programs</a:t>
            </a:r>
          </a:p>
          <a:p>
            <a:pPr marL="636270" marR="0" lvl="0" indent="-342900">
              <a:spcBef>
                <a:spcPts val="0"/>
              </a:spcBef>
              <a:spcAft>
                <a:spcPts val="0"/>
              </a:spcAft>
              <a:buFont typeface="Wingdings" panose="020B0604020202020204" pitchFamily="34" charset="0"/>
              <a:buChar char="§"/>
            </a:pPr>
            <a:r>
              <a:rPr lang="en-US" sz="1200">
                <a:latin typeface="Calibri"/>
                <a:ea typeface="Times New Roman" panose="02020603050405020304" pitchFamily="18" charset="0"/>
                <a:cs typeface="Calibri"/>
              </a:rPr>
              <a:t>Land Grant Universities, other minority-serving and academic institutions</a:t>
            </a:r>
          </a:p>
          <a:p>
            <a:pPr marL="636270" indent="-342900">
              <a:spcBef>
                <a:spcPts val="0"/>
              </a:spcBef>
              <a:buFont typeface="Wingdings" panose="020B0604020202020204" pitchFamily="34" charset="0"/>
              <a:buChar char="§"/>
            </a:pPr>
            <a:r>
              <a:rPr lang="en-US" sz="1200">
                <a:latin typeface="Calibri"/>
                <a:ea typeface="Times New Roman" panose="02020603050405020304" pitchFamily="18" charset="0"/>
                <a:cs typeface="Calibri"/>
              </a:rPr>
              <a:t>Cooperative agreements </a:t>
            </a:r>
            <a:endParaRPr lang="en-US" sz="1200">
              <a:latin typeface="Calibri" panose="020F0502020204030204" pitchFamily="34" charset="0"/>
              <a:ea typeface="Times New Roman" panose="02020603050405020304" pitchFamily="18" charset="0"/>
              <a:cs typeface="Calibri"/>
            </a:endParaRPr>
          </a:p>
          <a:p>
            <a:pPr marL="636270" marR="0" lvl="0" indent="-342900">
              <a:spcBef>
                <a:spcPts val="0"/>
              </a:spcBef>
              <a:spcAft>
                <a:spcPts val="0"/>
              </a:spcAft>
              <a:buFont typeface="Wingdings" panose="020B0604020202020204" pitchFamily="34" charset="0"/>
              <a:buChar char="v"/>
            </a:pPr>
            <a:endParaRPr lang="en-US" sz="1200">
              <a:latin typeface="Calibri" panose="020F0502020204030204" pitchFamily="34" charset="0"/>
              <a:ea typeface="Times New Roman" panose="02020603050405020304" pitchFamily="18" charset="0"/>
              <a:cs typeface="Calibri" panose="020F0502020204030204" pitchFamily="34" charset="0"/>
            </a:endParaRPr>
          </a:p>
          <a:p>
            <a:pPr>
              <a:spcBef>
                <a:spcPts val="0"/>
              </a:spcBef>
              <a:buFont typeface="Wingdings" panose="020B0604020202020204" pitchFamily="34" charset="0"/>
              <a:buChar char="v"/>
              <a:tabLst>
                <a:tab pos="293688" algn="l"/>
              </a:tabLst>
            </a:pPr>
            <a:r>
              <a:rPr lang="en-US" sz="1200">
                <a:latin typeface="Calibri"/>
                <a:ea typeface="Times New Roman" panose="02020603050405020304" pitchFamily="18" charset="0"/>
                <a:cs typeface="Calibri"/>
              </a:rPr>
              <a:t> </a:t>
            </a:r>
            <a:r>
              <a:rPr lang="en-US" sz="1400">
                <a:latin typeface="Calibri"/>
                <a:ea typeface="Times New Roman" panose="02020603050405020304" pitchFamily="18" charset="0"/>
                <a:cs typeface="Calibri"/>
              </a:rPr>
              <a:t>Enhance stakeholder capacity for workforce development</a:t>
            </a:r>
            <a:endParaRPr lang="en-US" sz="1400">
              <a:latin typeface="Calibri" panose="020F0502020204030204" pitchFamily="34" charset="0"/>
              <a:ea typeface="Times New Roman" panose="02020603050405020304" pitchFamily="18" charset="0"/>
              <a:cs typeface="Calibri" panose="020F0502020204030204" pitchFamily="34" charset="0"/>
            </a:endParaRPr>
          </a:p>
          <a:p>
            <a:pPr marL="636270" indent="-342900">
              <a:spcBef>
                <a:spcPts val="0"/>
              </a:spcBef>
              <a:buFont typeface="Wingdings" panose="020B0604020202020204" pitchFamily="34" charset="0"/>
              <a:buChar char="§"/>
            </a:pPr>
            <a:r>
              <a:rPr lang="en-US" sz="1200">
                <a:latin typeface="Calibri"/>
                <a:ea typeface="Times New Roman" panose="02020603050405020304" pitchFamily="18" charset="0"/>
                <a:cs typeface="Calibri"/>
              </a:rPr>
              <a:t>Improve mechanisms to efficiently implement funding programs and human resources (e.g., 1890 Scholarship Program, Pathway Internships)</a:t>
            </a:r>
          </a:p>
          <a:p>
            <a:pPr marL="636270" indent="-342900">
              <a:spcBef>
                <a:spcPts val="0"/>
              </a:spcBef>
              <a:buFont typeface="Wingdings" panose="020B0604020202020204" pitchFamily="34" charset="0"/>
              <a:buChar char="§"/>
            </a:pPr>
            <a:r>
              <a:rPr lang="en-US" sz="1200">
                <a:ea typeface="+mn-lt"/>
                <a:cs typeface="+mn-lt"/>
              </a:rPr>
              <a:t>Work with local/state extension partners to foster positive youth development</a:t>
            </a:r>
            <a:endParaRPr lang="en-US" sz="1200">
              <a:latin typeface="Calibri"/>
              <a:ea typeface="Times New Roman" panose="02020603050405020304" pitchFamily="18" charset="0"/>
              <a:cs typeface="Calibri"/>
            </a:endParaRPr>
          </a:p>
          <a:p>
            <a:pPr marL="636270" indent="-342900">
              <a:spcBef>
                <a:spcPts val="0"/>
              </a:spcBef>
              <a:buFont typeface="Wingdings" panose="020B0604020202020204" pitchFamily="34" charset="0"/>
              <a:buChar char="§"/>
            </a:pPr>
            <a:r>
              <a:rPr lang="en-US" sz="1200">
                <a:ea typeface="+mn-lt"/>
                <a:cs typeface="+mn-lt"/>
              </a:rPr>
              <a:t>Determine the market/demand for well trained workforce</a:t>
            </a:r>
            <a:endParaRPr lang="en-US" sz="1200">
              <a:latin typeface="Calibri"/>
              <a:ea typeface="Times New Roman" panose="02020603050405020304" pitchFamily="18" charset="0"/>
              <a:cs typeface="Calibri"/>
            </a:endParaRPr>
          </a:p>
          <a:p>
            <a:pPr marL="636270" indent="-342900">
              <a:spcBef>
                <a:spcPts val="0"/>
              </a:spcBef>
              <a:buFont typeface="Wingdings" panose="020B0604020202020204" pitchFamily="34" charset="0"/>
              <a:buChar char="§"/>
            </a:pPr>
            <a:r>
              <a:rPr lang="en-US" sz="1200">
                <a:latin typeface="Calibri"/>
                <a:ea typeface="Times New Roman" panose="02020603050405020304" pitchFamily="18" charset="0"/>
                <a:cs typeface="Calibri"/>
              </a:rPr>
              <a:t>Collaborate within USDA and with other federal agencies to enhance internship opportunities</a:t>
            </a:r>
          </a:p>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15</a:t>
            </a:fld>
            <a:endParaRPr lang="en-US"/>
          </a:p>
        </p:txBody>
      </p:sp>
    </p:spTree>
    <p:extLst>
      <p:ext uri="{BB962C8B-B14F-4D97-AF65-F5344CB8AC3E}">
        <p14:creationId xmlns:p14="http://schemas.microsoft.com/office/powerpoint/2010/main" val="212899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Rapid response – provide a method to apply for and receive funds following a natural disaster in a location; can be weather related or animal health outbreaks as examples;</a:t>
            </a:r>
          </a:p>
          <a:p>
            <a:r>
              <a:rPr lang="en-US"/>
              <a:t>Address many aspects of dealing with the aftermath such as infrastructure, support programs, outreach.  “open” application period to be useful after an event; raid review and turn around time to maintain connection to event</a:t>
            </a:r>
          </a:p>
          <a:p>
            <a:endParaRPr lang="en-US"/>
          </a:p>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16</a:t>
            </a:fld>
            <a:endParaRPr lang="en-US"/>
          </a:p>
        </p:txBody>
      </p:sp>
    </p:spTree>
    <p:extLst>
      <p:ext uri="{BB962C8B-B14F-4D97-AF65-F5344CB8AC3E}">
        <p14:creationId xmlns:p14="http://schemas.microsoft.com/office/powerpoint/2010/main" val="950380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C39816-F46C-43D1-9601-3B9D5346E050}" type="slidenum">
              <a:rPr lang="en-US" smtClean="0"/>
              <a:t>17</a:t>
            </a:fld>
            <a:endParaRPr lang="en-US"/>
          </a:p>
        </p:txBody>
      </p:sp>
    </p:spTree>
    <p:extLst>
      <p:ext uri="{BB962C8B-B14F-4D97-AF65-F5344CB8AC3E}">
        <p14:creationId xmlns:p14="http://schemas.microsoft.com/office/powerpoint/2010/main" val="539078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C39816-F46C-43D1-9601-3B9D5346E050}" type="slidenum">
              <a:rPr lang="en-US" smtClean="0"/>
              <a:t>18</a:t>
            </a:fld>
            <a:endParaRPr lang="en-US"/>
          </a:p>
        </p:txBody>
      </p:sp>
    </p:spTree>
    <p:extLst>
      <p:ext uri="{BB962C8B-B14F-4D97-AF65-F5344CB8AC3E}">
        <p14:creationId xmlns:p14="http://schemas.microsoft.com/office/powerpoint/2010/main" val="265698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19</a:t>
            </a:fld>
            <a:endParaRPr lang="en-US"/>
          </a:p>
        </p:txBody>
      </p:sp>
    </p:spTree>
    <p:extLst>
      <p:ext uri="{BB962C8B-B14F-4D97-AF65-F5344CB8AC3E}">
        <p14:creationId xmlns:p14="http://schemas.microsoft.com/office/powerpoint/2010/main" val="69221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the Administration’s priorities</a:t>
            </a:r>
          </a:p>
          <a:p>
            <a:r>
              <a:rPr lang="en-US" dirty="0"/>
              <a:t>Addressing the needs of partners</a:t>
            </a:r>
          </a:p>
          <a:p>
            <a:r>
              <a:rPr lang="en-US" dirty="0"/>
              <a:t>Realizing the agency NIFA was created to be</a:t>
            </a:r>
          </a:p>
          <a:p>
            <a:endParaRPr lang="en-US" dirty="0"/>
          </a:p>
        </p:txBody>
      </p:sp>
      <p:sp>
        <p:nvSpPr>
          <p:cNvPr id="4" name="Slide Number Placeholder 3"/>
          <p:cNvSpPr>
            <a:spLocks noGrp="1"/>
          </p:cNvSpPr>
          <p:nvPr>
            <p:ph type="sldNum" sz="quarter" idx="5"/>
          </p:nvPr>
        </p:nvSpPr>
        <p:spPr/>
        <p:txBody>
          <a:bodyPr/>
          <a:lstStyle/>
          <a:p>
            <a:fld id="{C4C39816-F46C-43D1-9601-3B9D5346E050}" type="slidenum">
              <a:rPr lang="en-US" smtClean="0"/>
              <a:t>2</a:t>
            </a:fld>
            <a:endParaRPr lang="en-US"/>
          </a:p>
        </p:txBody>
      </p:sp>
    </p:spTree>
    <p:extLst>
      <p:ext uri="{BB962C8B-B14F-4D97-AF65-F5344CB8AC3E}">
        <p14:creationId xmlns:p14="http://schemas.microsoft.com/office/powerpoint/2010/main" val="4221792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20</a:t>
            </a:fld>
            <a:endParaRPr lang="en-US"/>
          </a:p>
        </p:txBody>
      </p:sp>
    </p:spTree>
    <p:extLst>
      <p:ext uri="{BB962C8B-B14F-4D97-AF65-F5344CB8AC3E}">
        <p14:creationId xmlns:p14="http://schemas.microsoft.com/office/powerpoint/2010/main" val="2645965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young</a:t>
            </a:r>
            <a:r>
              <a:rPr lang="en-US" baseline="0" dirty="0"/>
              <a:t> man overlooking coastal islands.</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21</a:t>
            </a:fld>
            <a:endParaRPr lang="en-US"/>
          </a:p>
        </p:txBody>
      </p:sp>
    </p:spTree>
    <p:extLst>
      <p:ext uri="{BB962C8B-B14F-4D97-AF65-F5344CB8AC3E}">
        <p14:creationId xmlns:p14="http://schemas.microsoft.com/office/powerpoint/2010/main" val="61228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random word cloud with the words </a:t>
            </a:r>
            <a:r>
              <a:rPr lang="en-US" dirty="0" err="1"/>
              <a:t>ExperimentStations</a:t>
            </a:r>
            <a:r>
              <a:rPr lang="en-US" dirty="0"/>
              <a:t>, 1994TribalColleges,</a:t>
            </a:r>
            <a:r>
              <a:rPr lang="en-US" baseline="0" dirty="0"/>
              <a:t> ARS, REE, 1890Institutions, APLU, </a:t>
            </a:r>
            <a:r>
              <a:rPr lang="en-US" baseline="0" dirty="0" err="1"/>
              <a:t>HispanicServingInstitutions</a:t>
            </a:r>
            <a:r>
              <a:rPr lang="en-US" baseline="0" dirty="0"/>
              <a:t>, 1862AcademicPrograms, </a:t>
            </a:r>
            <a:r>
              <a:rPr lang="en-US" baseline="0" dirty="0" err="1"/>
              <a:t>ExtensionService</a:t>
            </a:r>
            <a:r>
              <a:rPr lang="en-US" baseline="0" dirty="0"/>
              <a:t>, </a:t>
            </a:r>
            <a:r>
              <a:rPr lang="en-US" baseline="0" dirty="0" err="1"/>
              <a:t>NonLandGrant</a:t>
            </a:r>
            <a:r>
              <a:rPr lang="en-US" baseline="0" dirty="0"/>
              <a:t>, and NIFA</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22</a:t>
            </a:fld>
            <a:endParaRPr lang="en-US"/>
          </a:p>
        </p:txBody>
      </p:sp>
    </p:spTree>
    <p:extLst>
      <p:ext uri="{BB962C8B-B14F-4D97-AF65-F5344CB8AC3E}">
        <p14:creationId xmlns:p14="http://schemas.microsoft.com/office/powerpoint/2010/main" val="3840441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ffectLst/>
                <a:latin typeface="Calibri" panose="020F0502020204030204" pitchFamily="34" charset="0"/>
                <a:ea typeface="Calibri" panose="020F0502020204030204" pitchFamily="34" charset="0"/>
              </a:rPr>
              <a:t>REQUIRED SLIDE. DO NOT REMOVE FROM YOUR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rPr>
              <a:t>It is acceptable to summarize this statement verbally while displaying it, by reading the first bullet point in its entirety, and stating that the slide contains contact information for individuals with disabilities to request reasonable accommodations, that language access services will be provided to limited English proficient individuals upon request, and that anyone wishing to file a complaint can utilize the phone number, fax number, or postal mailing address listed on the slide.</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49F2A0-2F4A-4AAF-B729-D6BF98977A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132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a:t>
            </a:r>
          </a:p>
        </p:txBody>
      </p:sp>
      <p:sp>
        <p:nvSpPr>
          <p:cNvPr id="4" name="Slide Number Placeholder 3"/>
          <p:cNvSpPr>
            <a:spLocks noGrp="1"/>
          </p:cNvSpPr>
          <p:nvPr>
            <p:ph type="sldNum" sz="quarter" idx="5"/>
          </p:nvPr>
        </p:nvSpPr>
        <p:spPr/>
        <p:txBody>
          <a:bodyPr/>
          <a:lstStyle/>
          <a:p>
            <a:fld id="{C4C39816-F46C-43D1-9601-3B9D5346E050}" type="slidenum">
              <a:rPr lang="en-US" smtClean="0"/>
              <a:t>24</a:t>
            </a:fld>
            <a:endParaRPr lang="en-US"/>
          </a:p>
        </p:txBody>
      </p:sp>
    </p:spTree>
    <p:extLst>
      <p:ext uri="{BB962C8B-B14F-4D97-AF65-F5344CB8AC3E}">
        <p14:creationId xmlns:p14="http://schemas.microsoft.com/office/powerpoint/2010/main" val="276043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image is included showing a farmer</a:t>
            </a:r>
            <a:r>
              <a:rPr lang="en-US" baseline="0" dirty="0"/>
              <a:t> standing in a field of ripe small grains.  Could be wheat or barley.</a:t>
            </a:r>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25</a:t>
            </a:fld>
            <a:endParaRPr lang="en-US"/>
          </a:p>
        </p:txBody>
      </p:sp>
    </p:spTree>
    <p:extLst>
      <p:ext uri="{BB962C8B-B14F-4D97-AF65-F5344CB8AC3E}">
        <p14:creationId xmlns:p14="http://schemas.microsoft.com/office/powerpoint/2010/main" val="405345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Some changes in USDA and NIFA personnel in the past year or so</a:t>
            </a:r>
          </a:p>
          <a:p>
            <a:r>
              <a:rPr lang="en-US" b="0"/>
              <a:t>Secretary and Deputy Secretary</a:t>
            </a:r>
          </a:p>
          <a:p>
            <a:r>
              <a:rPr lang="en-US" b="0"/>
              <a:t>Under secretary is still in confirmation process</a:t>
            </a:r>
          </a:p>
          <a:p>
            <a:endParaRPr lang="en-US" b="0"/>
          </a:p>
          <a:p>
            <a:r>
              <a:rPr lang="en-US" b="0"/>
              <a:t>Carrie has announced that she will be leaving NIFA in April and assuming the role of new </a:t>
            </a:r>
            <a:r>
              <a:rPr lang="en-US"/>
              <a:t>Senior Vice Chancellor/Senior Vice President for the UT Institute of Agriculture (UTIA)</a:t>
            </a:r>
            <a:endParaRPr lang="en-US" b="1"/>
          </a:p>
          <a:p>
            <a:endParaRPr lang="en-US" b="1"/>
          </a:p>
        </p:txBody>
      </p:sp>
      <p:sp>
        <p:nvSpPr>
          <p:cNvPr id="4" name="Slide Number Placeholder 3"/>
          <p:cNvSpPr>
            <a:spLocks noGrp="1"/>
          </p:cNvSpPr>
          <p:nvPr>
            <p:ph type="sldNum" sz="quarter" idx="5"/>
          </p:nvPr>
        </p:nvSpPr>
        <p:spPr/>
        <p:txBody>
          <a:bodyPr/>
          <a:lstStyle/>
          <a:p>
            <a:fld id="{C4C39816-F46C-43D1-9601-3B9D5346E050}" type="slidenum">
              <a:rPr lang="en-US" smtClean="0"/>
              <a:t>3</a:t>
            </a:fld>
            <a:endParaRPr lang="en-US"/>
          </a:p>
        </p:txBody>
      </p:sp>
    </p:spTree>
    <p:extLst>
      <p:ext uri="{BB962C8B-B14F-4D97-AF65-F5344CB8AC3E}">
        <p14:creationId xmlns:p14="http://schemas.microsoft.com/office/powerpoint/2010/main" val="407024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t>320 Permanent Employees on Board To Date</a:t>
            </a:r>
          </a:p>
          <a:p>
            <a:pPr marL="171450" indent="-171450">
              <a:buFont typeface="Arial" panose="020B0604020202020204" pitchFamily="34" charset="0"/>
              <a:buChar char="•"/>
            </a:pPr>
            <a:r>
              <a:rPr lang="en-US" sz="1800" dirty="0"/>
              <a:t>75 in process recruiting actions (Grants Management Specialists, National Program Leaders, etc.)</a:t>
            </a:r>
          </a:p>
          <a:p>
            <a:pPr marL="171450" indent="-171450">
              <a:buFont typeface="Arial" panose="020B0604020202020204" pitchFamily="34" charset="0"/>
              <a:buChar char="•"/>
            </a:pPr>
            <a:endParaRPr lang="en-US" sz="18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Segoe UI" panose="020B0502040204020203" pitchFamily="34" charset="0"/>
              </a:rPr>
              <a:t>The majority of NIFA staff are remote working, with about 5 staff teleworking in KC (e.g., in the office 2 days a pay period as well).</a:t>
            </a:r>
            <a:endParaRPr lang="en-US" sz="1800" dirty="0">
              <a:effectLst/>
              <a:latin typeface="Arial" panose="020B0604020202020204" pitchFamily="34" charset="0"/>
            </a:endParaRPr>
          </a:p>
          <a:p>
            <a:pPr marL="0" indent="0">
              <a:buFont typeface="Arial" panose="020B0604020202020204" pitchFamily="34" charset="0"/>
              <a:buNone/>
            </a:pPr>
            <a:endParaRPr lang="en-US" sz="1800" b="1" dirty="0"/>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4C39816-F46C-43D1-9601-3B9D5346E050}" type="slidenum">
              <a:rPr lang="en-US" smtClean="0"/>
              <a:t>4</a:t>
            </a:fld>
            <a:endParaRPr lang="en-US"/>
          </a:p>
        </p:txBody>
      </p:sp>
    </p:spTree>
    <p:extLst>
      <p:ext uri="{BB962C8B-B14F-4D97-AF65-F5344CB8AC3E}">
        <p14:creationId xmlns:p14="http://schemas.microsoft.com/office/powerpoint/2010/main" val="422179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working hard to be a true partner.  </a:t>
            </a:r>
          </a:p>
          <a:p>
            <a:endParaRPr lang="en-US"/>
          </a:p>
          <a:p>
            <a:r>
              <a:rPr lang="en-US" b="1"/>
              <a:t>Listening through input sessions</a:t>
            </a:r>
          </a:p>
          <a:p>
            <a:r>
              <a:rPr lang="en-US" b="1"/>
              <a:t>More webinars and feedback sessions</a:t>
            </a:r>
          </a:p>
          <a:p>
            <a:r>
              <a:rPr lang="en-US" b="1"/>
              <a:t>Focus on high-quality customer service </a:t>
            </a:r>
          </a:p>
          <a:p>
            <a:r>
              <a:rPr lang="en-US" b="1"/>
              <a:t>Building back 4-H Headquarters with strong, experienced leaders and new science advisors at LGUs</a:t>
            </a:r>
            <a:endParaRPr lang="en-US"/>
          </a:p>
          <a:p>
            <a:r>
              <a:rPr lang="en-US" b="1"/>
              <a:t>Strategic Hires </a:t>
            </a:r>
            <a:r>
              <a:rPr lang="en-US"/>
              <a:t>– brought back Josh Stull as Stakeholder Affairs Officer to work closely with leaders across the NIFA Stakeholder base. Enhancing the Communications Staff to help amplify the work of our partners and improve the flow of information from NIFA to our partners. A Communicator will be located in each region to support the regional liaison and to work with partner communicators and media in that region. Hired 64 new staff between May and October with support of experienced specialists on detail from other USDA agencies. We now have a full staff of Deputy Directors and will soon finishing hiring of Division Directors. Many familiar faces at NIFA from the LGU system are helping bring the partner perspective to our work. </a:t>
            </a:r>
          </a:p>
        </p:txBody>
      </p:sp>
      <p:sp>
        <p:nvSpPr>
          <p:cNvPr id="4" name="Slide Number Placeholder 3"/>
          <p:cNvSpPr>
            <a:spLocks noGrp="1"/>
          </p:cNvSpPr>
          <p:nvPr>
            <p:ph type="sldNum" sz="quarter" idx="5"/>
          </p:nvPr>
        </p:nvSpPr>
        <p:spPr/>
        <p:txBody>
          <a:bodyPr/>
          <a:lstStyle/>
          <a:p>
            <a:fld id="{C4C39816-F46C-43D1-9601-3B9D5346E050}" type="slidenum">
              <a:rPr lang="en-US" smtClean="0"/>
              <a:t>5</a:t>
            </a:fld>
            <a:endParaRPr lang="en-US"/>
          </a:p>
        </p:txBody>
      </p:sp>
    </p:spTree>
    <p:extLst>
      <p:ext uri="{BB962C8B-B14F-4D97-AF65-F5344CB8AC3E}">
        <p14:creationId xmlns:p14="http://schemas.microsoft.com/office/powerpoint/2010/main" val="398097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close to the staff level prior to relocation. Expect to reach full staff level this fiscal year.</a:t>
            </a:r>
          </a:p>
          <a:p>
            <a:r>
              <a:rPr lang="en-US" dirty="0"/>
              <a:t>Improving NIFA processes</a:t>
            </a:r>
          </a:p>
          <a:p>
            <a:r>
              <a:rPr lang="en-US" dirty="0"/>
              <a:t>Increasing Customer Service</a:t>
            </a:r>
          </a:p>
          <a:p>
            <a:r>
              <a:rPr lang="en-US" dirty="0"/>
              <a:t>New tools have been added to the NIFA website like updated list of NPLs, redesigned Programs page; New Capacity Funding flowchart; In Feb. we will move to an upgraded platform with many big improvements in content and flow of the website; </a:t>
            </a:r>
          </a:p>
          <a:p>
            <a:r>
              <a:rPr lang="en-US" dirty="0"/>
              <a:t>RFAs are being restructured to streamline them and make them more user-friendly;</a:t>
            </a:r>
          </a:p>
          <a:p>
            <a:r>
              <a:rPr lang="en-US" dirty="0"/>
              <a:t>Each quarter we are adding more enhancements to the NIFA Reporting System for streamlining and improving reporting to reduce the burden on partners. </a:t>
            </a:r>
          </a:p>
        </p:txBody>
      </p:sp>
      <p:sp>
        <p:nvSpPr>
          <p:cNvPr id="4" name="Slide Number Placeholder 3"/>
          <p:cNvSpPr>
            <a:spLocks noGrp="1"/>
          </p:cNvSpPr>
          <p:nvPr>
            <p:ph type="sldNum" sz="quarter" idx="5"/>
          </p:nvPr>
        </p:nvSpPr>
        <p:spPr/>
        <p:txBody>
          <a:bodyPr/>
          <a:lstStyle/>
          <a:p>
            <a:fld id="{C4C39816-F46C-43D1-9601-3B9D5346E050}" type="slidenum">
              <a:rPr lang="en-US" smtClean="0"/>
              <a:t>6</a:t>
            </a:fld>
            <a:endParaRPr lang="en-US"/>
          </a:p>
        </p:txBody>
      </p:sp>
    </p:spTree>
    <p:extLst>
      <p:ext uri="{BB962C8B-B14F-4D97-AF65-F5344CB8AC3E}">
        <p14:creationId xmlns:p14="http://schemas.microsoft.com/office/powerpoint/2010/main" val="339728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NPL Orientation sessions (11)</a:t>
            </a:r>
          </a:p>
        </p:txBody>
      </p:sp>
      <p:sp>
        <p:nvSpPr>
          <p:cNvPr id="4" name="Slide Number Placeholder 3"/>
          <p:cNvSpPr>
            <a:spLocks noGrp="1"/>
          </p:cNvSpPr>
          <p:nvPr>
            <p:ph type="sldNum" sz="quarter" idx="5"/>
          </p:nvPr>
        </p:nvSpPr>
        <p:spPr/>
        <p:txBody>
          <a:bodyPr/>
          <a:lstStyle/>
          <a:p>
            <a:fld id="{C4C39816-F46C-43D1-9601-3B9D5346E050}" type="slidenum">
              <a:rPr lang="en-US" smtClean="0"/>
              <a:t>7</a:t>
            </a:fld>
            <a:endParaRPr lang="en-US"/>
          </a:p>
        </p:txBody>
      </p:sp>
    </p:spTree>
    <p:extLst>
      <p:ext uri="{BB962C8B-B14F-4D97-AF65-F5344CB8AC3E}">
        <p14:creationId xmlns:p14="http://schemas.microsoft.com/office/powerpoint/2010/main" val="258127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We are pleased to invite all NIFA staff to a series of webinars with leaders from the:</a:t>
            </a: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Times New Roman" panose="02020603050405020304" pitchFamily="18" charset="0"/>
              </a:rPr>
              <a:t>Association of 1890 Extension Administrators, Inc. (</a:t>
            </a:r>
            <a:r>
              <a:rPr lang="en-US" sz="1800" b="0" u="sng" dirty="0">
                <a:solidFill>
                  <a:srgbClr val="0563C1"/>
                </a:solidFill>
                <a:effectLst/>
                <a:latin typeface="Calibri" panose="020F0502020204030204" pitchFamily="34" charset="0"/>
                <a:ea typeface="Times New Roman" panose="02020603050405020304" pitchFamily="18" charset="0"/>
                <a:hlinkClick r:id="rId3"/>
              </a:rPr>
              <a:t>AEA</a:t>
            </a:r>
            <a:r>
              <a:rPr lang="en-US" sz="1800" b="0" dirty="0">
                <a:effectLst/>
                <a:latin typeface="Calibri" panose="020F0502020204030204" pitchFamily="34" charset="0"/>
                <a:ea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Times New Roman" panose="02020603050405020304" pitchFamily="18" charset="0"/>
              </a:rPr>
              <a:t>Association of 1890 Research Directors, Inc. (</a:t>
            </a:r>
            <a:r>
              <a:rPr lang="en-US" sz="1800" b="0" u="sng" dirty="0">
                <a:solidFill>
                  <a:srgbClr val="0563C1"/>
                </a:solidFill>
                <a:effectLst/>
                <a:latin typeface="Calibri" panose="020F0502020204030204" pitchFamily="34" charset="0"/>
                <a:ea typeface="Times New Roman" panose="02020603050405020304" pitchFamily="18" charset="0"/>
                <a:hlinkClick r:id="rId4"/>
              </a:rPr>
              <a:t>ARD</a:t>
            </a:r>
            <a:r>
              <a:rPr lang="en-US" sz="1800" b="0" dirty="0">
                <a:effectLst/>
                <a:latin typeface="Calibri" panose="020F0502020204030204" pitchFamily="34" charset="0"/>
                <a:ea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Times New Roman" panose="02020603050405020304" pitchFamily="18" charset="0"/>
              </a:rPr>
              <a:t>Extension Committee on Organization and Policy (</a:t>
            </a:r>
            <a:r>
              <a:rPr lang="en-US" sz="1800" b="0" u="sng" dirty="0">
                <a:solidFill>
                  <a:srgbClr val="0563C1"/>
                </a:solidFill>
                <a:effectLst/>
                <a:latin typeface="Calibri" panose="020F0502020204030204" pitchFamily="34" charset="0"/>
                <a:ea typeface="Times New Roman" panose="02020603050405020304" pitchFamily="18" charset="0"/>
                <a:hlinkClick r:id="rId5"/>
              </a:rPr>
              <a:t>ECOP</a:t>
            </a:r>
            <a:r>
              <a:rPr lang="en-US" sz="1800" b="0" dirty="0">
                <a:effectLst/>
                <a:latin typeface="Calibri" panose="020F0502020204030204" pitchFamily="34" charset="0"/>
                <a:ea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Times New Roman" panose="02020603050405020304" pitchFamily="18" charset="0"/>
              </a:rPr>
              <a:t>Experiment Station Committee on Organization and Policy (</a:t>
            </a:r>
            <a:r>
              <a:rPr lang="en-US" sz="1800" b="0" u="sng" dirty="0">
                <a:solidFill>
                  <a:srgbClr val="0563C1"/>
                </a:solidFill>
                <a:effectLst/>
                <a:latin typeface="Calibri" panose="020F0502020204030204" pitchFamily="34" charset="0"/>
                <a:ea typeface="Times New Roman" panose="02020603050405020304" pitchFamily="18" charset="0"/>
                <a:hlinkClick r:id="rId6"/>
              </a:rPr>
              <a:t>ESCOP</a:t>
            </a:r>
            <a:r>
              <a:rPr lang="en-US" sz="1800" b="0" dirty="0">
                <a:effectLst/>
                <a:latin typeface="Calibri" panose="020F0502020204030204" pitchFamily="34" charset="0"/>
                <a:ea typeface="Times New Roman" panose="02020603050405020304" pitchFamily="18" charset="0"/>
              </a:rPr>
              <a:t>) </a:t>
            </a: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purpose of these webinars is to introduce NIFA staff to these national leaders and to strengthen the partnership between Land-Grant University (LGU) national leadership and NIFA staff. The discussion sessions with AEA, ARD, ECOP, and ESCOP leaders will provide background and introductory information as we prepare to initiate the next session of the LGU2U project, which will focus on interactions between NIFA program staff and LGU leaders. The topics for each of these sessions are provided below.</a:t>
            </a:r>
          </a:p>
        </p:txBody>
      </p:sp>
      <p:sp>
        <p:nvSpPr>
          <p:cNvPr id="4" name="Slide Number Placeholder 3"/>
          <p:cNvSpPr>
            <a:spLocks noGrp="1"/>
          </p:cNvSpPr>
          <p:nvPr>
            <p:ph type="sldNum" sz="quarter" idx="5"/>
          </p:nvPr>
        </p:nvSpPr>
        <p:spPr/>
        <p:txBody>
          <a:bodyPr/>
          <a:lstStyle/>
          <a:p>
            <a:fld id="{C4C39816-F46C-43D1-9601-3B9D5346E050}" type="slidenum">
              <a:rPr lang="en-US" smtClean="0"/>
              <a:t>8</a:t>
            </a:fld>
            <a:endParaRPr lang="en-US"/>
          </a:p>
        </p:txBody>
      </p:sp>
    </p:spTree>
    <p:extLst>
      <p:ext uri="{BB962C8B-B14F-4D97-AF65-F5344CB8AC3E}">
        <p14:creationId xmlns:p14="http://schemas.microsoft.com/office/powerpoint/2010/main" val="186360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CF23BA-3E88-4204-A0B3-AE12C4550CEE}" type="slidenum">
              <a:rPr lang="en-US" smtClean="0"/>
              <a:t>9</a:t>
            </a:fld>
            <a:endParaRPr lang="en-US"/>
          </a:p>
        </p:txBody>
      </p:sp>
    </p:spTree>
    <p:extLst>
      <p:ext uri="{BB962C8B-B14F-4D97-AF65-F5344CB8AC3E}">
        <p14:creationId xmlns:p14="http://schemas.microsoft.com/office/powerpoint/2010/main" val="213614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E075-3C3C-43C2-AAE4-D5B5FBF8B5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C5BB0-C99F-4F95-A01E-D725F91B2D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CB40D-80A0-4304-B074-AFCA91C8C3D2}"/>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5" name="Footer Placeholder 4">
            <a:extLst>
              <a:ext uri="{FF2B5EF4-FFF2-40B4-BE49-F238E27FC236}">
                <a16:creationId xmlns:a16="http://schemas.microsoft.com/office/drawing/2014/main" id="{F4802915-AE3C-4329-AE7B-8494B3E1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9AB96-53C9-4370-9DBD-2E650AD7F284}"/>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58779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771C-1503-48C7-AE33-5B9DC5BEBD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FBF5-B48D-473C-81A0-65B330508F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ABAEA-3118-4034-A7B4-83E75C23A9F3}"/>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5" name="Footer Placeholder 4">
            <a:extLst>
              <a:ext uri="{FF2B5EF4-FFF2-40B4-BE49-F238E27FC236}">
                <a16:creationId xmlns:a16="http://schemas.microsoft.com/office/drawing/2014/main" id="{654627A8-8A96-4B0D-AEB2-0B764754F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7DA8-1442-4D98-8E6D-C78267E149B8}"/>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254684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0A6CC-18AD-408E-B331-D9801E708E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6BB191-A1E2-4C9B-8267-CF73788F0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91B9C-AEAF-4B79-B0D7-D039C13C41FC}"/>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5" name="Footer Placeholder 4">
            <a:extLst>
              <a:ext uri="{FF2B5EF4-FFF2-40B4-BE49-F238E27FC236}">
                <a16:creationId xmlns:a16="http://schemas.microsoft.com/office/drawing/2014/main" id="{0BBC34E0-113B-473B-A471-10D4DF0C8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24E34-F907-4C02-9FB2-FEFEAEBF3A93}"/>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3364174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AA7A0EC-3D1A-4ACA-94E2-F1800EE42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Logo of U.S. Department of Agriculture, National Institute of Food and Agriculture">
            <a:extLst>
              <a:ext uri="{FF2B5EF4-FFF2-40B4-BE49-F238E27FC236}">
                <a16:creationId xmlns:a16="http://schemas.microsoft.com/office/drawing/2014/main" id="{0494FE50-1DFF-4840-84F3-89E2EF9EB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315" y="196982"/>
            <a:ext cx="4632398" cy="430044"/>
          </a:xfrm>
          <a:prstGeom prst="rect">
            <a:avLst/>
          </a:prstGeom>
          <a:solidFill>
            <a:schemeClr val="bg1"/>
          </a:solidFill>
        </p:spPr>
      </p:pic>
    </p:spTree>
    <p:extLst>
      <p:ext uri="{BB962C8B-B14F-4D97-AF65-F5344CB8AC3E}">
        <p14:creationId xmlns:p14="http://schemas.microsoft.com/office/powerpoint/2010/main" val="26265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46EF-C942-47C6-B832-D8FAB0B8A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346485-7ECD-4B50-852D-C9216E33F28E}"/>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4" name="Footer Placeholder 3">
            <a:extLst>
              <a:ext uri="{FF2B5EF4-FFF2-40B4-BE49-F238E27FC236}">
                <a16:creationId xmlns:a16="http://schemas.microsoft.com/office/drawing/2014/main" id="{DD419173-1AC5-4CE6-87BF-93243F82D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C2683D-774B-4FB4-B4E4-028C9C89DD58}"/>
              </a:ext>
            </a:extLst>
          </p:cNvPr>
          <p:cNvSpPr>
            <a:spLocks noGrp="1"/>
          </p:cNvSpPr>
          <p:nvPr>
            <p:ph type="sldNum" sz="quarter" idx="12"/>
          </p:nvPr>
        </p:nvSpPr>
        <p:spPr/>
        <p:txBody>
          <a:bodyPr/>
          <a:lstStyle/>
          <a:p>
            <a:fld id="{E988A93E-66E5-48B8-9EDD-003C2D2E9EC0}"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EE65926C-A35B-493A-8B69-B66161E16D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494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91D1-9C9A-4ABE-BB0E-6A37FADB7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50730-FA6A-4487-920C-B274290B69F6}"/>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4" name="Footer Placeholder 3">
            <a:extLst>
              <a:ext uri="{FF2B5EF4-FFF2-40B4-BE49-F238E27FC236}">
                <a16:creationId xmlns:a16="http://schemas.microsoft.com/office/drawing/2014/main" id="{D0142AE5-07D9-4F6D-9155-DCF1394A77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ADE754-74B8-4096-A5F2-547CC3BBF232}"/>
              </a:ext>
            </a:extLst>
          </p:cNvPr>
          <p:cNvSpPr>
            <a:spLocks noGrp="1"/>
          </p:cNvSpPr>
          <p:nvPr>
            <p:ph type="sldNum" sz="quarter" idx="12"/>
          </p:nvPr>
        </p:nvSpPr>
        <p:spPr/>
        <p:txBody>
          <a:bodyPr/>
          <a:lstStyle/>
          <a:p>
            <a:fld id="{E988A93E-66E5-48B8-9EDD-003C2D2E9EC0}"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E1FC1615-94BB-43AE-9134-36FF624E40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975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Letter&#10;&#10;Description automatically generated with medium confidence">
            <a:extLst>
              <a:ext uri="{FF2B5EF4-FFF2-40B4-BE49-F238E27FC236}">
                <a16:creationId xmlns:a16="http://schemas.microsoft.com/office/drawing/2014/main" id="{92A8D35F-07CE-45EF-A167-9E1DEE870A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69B6568D-9C5E-4BC3-8EC4-8DB95E69C4E7}"/>
              </a:ext>
            </a:extLst>
          </p:cNvPr>
          <p:cNvSpPr>
            <a:spLocks noGrp="1"/>
          </p:cNvSpPr>
          <p:nvPr>
            <p:ph idx="1" hasCustomPrompt="1"/>
          </p:nvPr>
        </p:nvSpPr>
        <p:spPr>
          <a:xfrm>
            <a:off x="1219200" y="1594885"/>
            <a:ext cx="10134600" cy="4582079"/>
          </a:xfrm>
          <a:prstGeom prst="rect">
            <a:avLst/>
          </a:prstGeom>
        </p:spPr>
        <p:txBody>
          <a:bodyPr vert="horz" lIns="91440" tIns="45720" rIns="91440" bIns="45720" rtlCol="0">
            <a:normAutofit/>
          </a:bodyPr>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87477B2-9A2D-4D92-9805-DD526EB07FA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7F24E-DE58-493E-87A9-8975CB1324FF}" type="slidenum">
              <a:rPr lang="en-US" smtClean="0"/>
              <a:t>‹#›</a:t>
            </a:fld>
            <a:endParaRPr lang="en-US"/>
          </a:p>
        </p:txBody>
      </p:sp>
      <p:pic>
        <p:nvPicPr>
          <p:cNvPr id="5" name="Picture 4" descr="Logo of U.S. Department of Agriculture, National Institute of Food and Agriculture">
            <a:extLst>
              <a:ext uri="{FF2B5EF4-FFF2-40B4-BE49-F238E27FC236}">
                <a16:creationId xmlns:a16="http://schemas.microsoft.com/office/drawing/2014/main" id="{C223A0E9-689C-47C8-B6BF-2080FC4D76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9002" y="223107"/>
            <a:ext cx="5309319" cy="369664"/>
          </a:xfrm>
          <a:prstGeom prst="rect">
            <a:avLst/>
          </a:prstGeom>
          <a:solidFill>
            <a:schemeClr val="bg1"/>
          </a:solidFill>
        </p:spPr>
      </p:pic>
    </p:spTree>
    <p:extLst>
      <p:ext uri="{BB962C8B-B14F-4D97-AF65-F5344CB8AC3E}">
        <p14:creationId xmlns:p14="http://schemas.microsoft.com/office/powerpoint/2010/main" val="374101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AC94-EA20-42D7-B290-91A965C00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868D4-6DC4-49FF-9F48-1AC4A6670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F46A5-EF5B-4877-917A-37B012A8CE26}"/>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5" name="Footer Placeholder 4">
            <a:extLst>
              <a:ext uri="{FF2B5EF4-FFF2-40B4-BE49-F238E27FC236}">
                <a16:creationId xmlns:a16="http://schemas.microsoft.com/office/drawing/2014/main" id="{F615CEFC-648C-42E4-8192-80AD2E2E9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AE6AD-87AF-41C1-AD25-A542568D4157}"/>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241423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15AC-6CF8-4BEF-A894-8D560CB0E6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0477D9-2659-4695-A246-243B70766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72664-3F8C-4F1C-9296-6FBC1F7CB13B}"/>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5" name="Footer Placeholder 4">
            <a:extLst>
              <a:ext uri="{FF2B5EF4-FFF2-40B4-BE49-F238E27FC236}">
                <a16:creationId xmlns:a16="http://schemas.microsoft.com/office/drawing/2014/main" id="{AEF623C0-3455-4345-9707-1E90E04B2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4CACF-02DB-40A9-AB82-4BCE6A6DDF2E}"/>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222202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B43B-21BF-4CCA-A20A-DDF2F3DD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E7E09-3E4D-4271-95F0-0DBDE1D1D2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24B79-C168-417E-8D3F-030131E98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7DCC0E-2572-41C1-9F03-56516B8F079E}"/>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6" name="Footer Placeholder 5">
            <a:extLst>
              <a:ext uri="{FF2B5EF4-FFF2-40B4-BE49-F238E27FC236}">
                <a16:creationId xmlns:a16="http://schemas.microsoft.com/office/drawing/2014/main" id="{4D7D038F-721B-42A5-9076-84E066CFC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8A4E8-0AB5-4082-81B8-378890230A96}"/>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697096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CF38-8B13-46A5-A88A-412459B65E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8A9DDC-1922-48AD-B06A-30E84AE29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6B3D03-C36B-49B0-8436-ED5A20A6A3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656CA7-1C43-4A57-A529-5979042504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4D50DA-2A4C-4F6A-A3CB-6052B2407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DBC2A1-FF63-4CE0-A8ED-CDA820998028}"/>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8" name="Footer Placeholder 7">
            <a:extLst>
              <a:ext uri="{FF2B5EF4-FFF2-40B4-BE49-F238E27FC236}">
                <a16:creationId xmlns:a16="http://schemas.microsoft.com/office/drawing/2014/main" id="{55AF15AB-2F0C-461D-A326-E623EDB7FA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C1B027-B982-44C1-8D38-EFBCDACE3E17}"/>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25658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A99C-7505-4BA7-BB57-23EDE03AC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C52DC-6142-414C-8EF5-3BD869E0C899}"/>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4" name="Footer Placeholder 3">
            <a:extLst>
              <a:ext uri="{FF2B5EF4-FFF2-40B4-BE49-F238E27FC236}">
                <a16:creationId xmlns:a16="http://schemas.microsoft.com/office/drawing/2014/main" id="{0D4C8BA2-2C75-419F-8C9A-F02CFD610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481437-7B02-4EE3-8345-21B2982D92BB}"/>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411720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FA4D3-82E8-4E80-85F2-49DC670B5D19}"/>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3" name="Footer Placeholder 2">
            <a:extLst>
              <a:ext uri="{FF2B5EF4-FFF2-40B4-BE49-F238E27FC236}">
                <a16:creationId xmlns:a16="http://schemas.microsoft.com/office/drawing/2014/main" id="{99B704E3-C225-4555-9365-19615B3EA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AA3C1E-95E5-4A15-A9A4-D40DC18F1493}"/>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427973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8181-76F3-46E9-8760-D94057975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102A9A-8692-4EBD-8492-21EE7AA056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50A3E-0F88-4F24-9EF5-FE07A8A5F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E253D3-E6F4-4938-8B40-14ABF5B78611}"/>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6" name="Footer Placeholder 5">
            <a:extLst>
              <a:ext uri="{FF2B5EF4-FFF2-40B4-BE49-F238E27FC236}">
                <a16:creationId xmlns:a16="http://schemas.microsoft.com/office/drawing/2014/main" id="{E2A7A74F-97B1-4855-9DEB-9741CB658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E53E5-7DC1-4A6D-A80B-34DFBDB454D6}"/>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74352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2DC4-8466-4346-967B-AFB3F8856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99ACB5-1FE6-4126-AEC9-1D9F37DDA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963469-970D-419C-A301-121CA384E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55C84-A53F-455D-8FC8-B7C73D2BD657}"/>
              </a:ext>
            </a:extLst>
          </p:cNvPr>
          <p:cNvSpPr>
            <a:spLocks noGrp="1"/>
          </p:cNvSpPr>
          <p:nvPr>
            <p:ph type="dt" sz="half" idx="10"/>
          </p:nvPr>
        </p:nvSpPr>
        <p:spPr/>
        <p:txBody>
          <a:bodyPr/>
          <a:lstStyle/>
          <a:p>
            <a:fld id="{FAD114DA-CA1A-4B36-A2F4-CD9D07C8E029}" type="datetimeFigureOut">
              <a:rPr lang="en-US" smtClean="0"/>
              <a:t>5/14/2022</a:t>
            </a:fld>
            <a:endParaRPr lang="en-US"/>
          </a:p>
        </p:txBody>
      </p:sp>
      <p:sp>
        <p:nvSpPr>
          <p:cNvPr id="6" name="Footer Placeholder 5">
            <a:extLst>
              <a:ext uri="{FF2B5EF4-FFF2-40B4-BE49-F238E27FC236}">
                <a16:creationId xmlns:a16="http://schemas.microsoft.com/office/drawing/2014/main" id="{35BBF0C3-5727-4EB4-B72E-BBAC367D0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BB4BC2-1670-4B28-A880-6E00DA1EDDC8}"/>
              </a:ext>
            </a:extLst>
          </p:cNvPr>
          <p:cNvSpPr>
            <a:spLocks noGrp="1"/>
          </p:cNvSpPr>
          <p:nvPr>
            <p:ph type="sldNum" sz="quarter" idx="12"/>
          </p:nvPr>
        </p:nvSpPr>
        <p:spPr/>
        <p:txBody>
          <a:bodyPr/>
          <a:lstStyle/>
          <a:p>
            <a:fld id="{E988A93E-66E5-48B8-9EDD-003C2D2E9EC0}" type="slidenum">
              <a:rPr lang="en-US" smtClean="0"/>
              <a:t>‹#›</a:t>
            </a:fld>
            <a:endParaRPr lang="en-US"/>
          </a:p>
        </p:txBody>
      </p:sp>
    </p:spTree>
    <p:extLst>
      <p:ext uri="{BB962C8B-B14F-4D97-AF65-F5344CB8AC3E}">
        <p14:creationId xmlns:p14="http://schemas.microsoft.com/office/powerpoint/2010/main" val="101338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B25A10-C4B5-414D-8471-DE77650D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2535C-6309-4A1C-B76A-C4836179AE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78368-F071-49E9-A732-9CC090E128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114DA-CA1A-4B36-A2F4-CD9D07C8E029}" type="datetimeFigureOut">
              <a:rPr lang="en-US" smtClean="0"/>
              <a:t>5/14/2022</a:t>
            </a:fld>
            <a:endParaRPr lang="en-US"/>
          </a:p>
        </p:txBody>
      </p:sp>
      <p:sp>
        <p:nvSpPr>
          <p:cNvPr id="5" name="Footer Placeholder 4">
            <a:extLst>
              <a:ext uri="{FF2B5EF4-FFF2-40B4-BE49-F238E27FC236}">
                <a16:creationId xmlns:a16="http://schemas.microsoft.com/office/drawing/2014/main" id="{D2B93B7D-1FD7-4104-978C-C114BE59F8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7691E0-2C31-4E0A-A10B-99312D3ADD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8A93E-66E5-48B8-9EDD-003C2D2E9EC0}" type="slidenum">
              <a:rPr lang="en-US" smtClean="0"/>
              <a:t>‹#›</a:t>
            </a:fld>
            <a:endParaRPr lang="en-US"/>
          </a:p>
        </p:txBody>
      </p:sp>
    </p:spTree>
    <p:extLst>
      <p:ext uri="{BB962C8B-B14F-4D97-AF65-F5344CB8AC3E}">
        <p14:creationId xmlns:p14="http://schemas.microsoft.com/office/powerpoint/2010/main" val="2175151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nifa.usda.gov/topics" TargetMode="External"/><Relationship Id="rId4" Type="http://schemas.openxmlformats.org/officeDocument/2006/relationships/hyperlink" Target="https://nifa.usda.gov/program/nifa-nutrition-security-webinar-ser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https://en.wikipedia.org/wiki/Hurricane_Fran"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kstatelibraries.pressbooks.pub/soilandwater/chapter/farmland/"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ourworld.unu.edu/en/the-tla-o-qui-aht-people-and-climate-change-chapter-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www.usda.gov/non-discrimination-statement"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gcc02.safelinks.protection.outlook.com/?url=http%3A%2F%2F1890aea.org%2Fabout-aea%2Fmission-vision-and-themes&amp;data=04%7C01%7C%7C0d71ac0b3d7346a85b0508d9f8a2cc93%7Ced5b36e701ee4ebc867ee03cfa0d4697%7C0%7C0%7C637814200404729944%7CUnknown%7CTWFpbGZsb3d8eyJWIjoiMC4wLjAwMDAiLCJQIjoiV2luMzIiLCJBTiI6Ik1haWwiLCJXVCI6Mn0%3D%7C3000&amp;sdata=grMet1Qio9oZVjTskvtio0I%2FHjnLZVqIR%2FFxEGJgOrg%3D&amp;reserved=0" TargetMode="Externa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gcc02.safelinks.protection.outlook.com/?url=http%3A%2F%2Fescop.info%2F&amp;data=04%7C01%7C%7C0d71ac0b3d7346a85b0508d9f8a2cc93%7Ced5b36e701ee4ebc867ee03cfa0d4697%7C0%7C0%7C637814200404729944%7CUnknown%7CTWFpbGZsb3d8eyJWIjoiMC4wLjAwMDAiLCJQIjoiV2luMzIiLCJBTiI6Ik1haWwiLCJXVCI6Mn0%3D%7C3000&amp;sdata=ZAveRTt877m1jkjf4KsRGM2CO1buGmPAI6T4VTl7%2FsM%3D&amp;reserved=0" TargetMode="External"/><Relationship Id="rId5" Type="http://schemas.openxmlformats.org/officeDocument/2006/relationships/hyperlink" Target="https://gcc02.safelinks.protection.outlook.com/?url=https%3A%2F%2Fwww.aplu.org%2Fmembers%2Fcommissions%2Ffood-environment-and-renewable-resources%2Fboard-on-agriculture-assembly%2Fcooperative-extension-section%2Fecop-members%2Findex.html&amp;data=04%7C01%7C%7C0d71ac0b3d7346a85b0508d9f8a2cc93%7Ced5b36e701ee4ebc867ee03cfa0d4697%7C0%7C0%7C637814200404729944%7CUnknown%7CTWFpbGZsb3d8eyJWIjoiMC4wLjAwMDAiLCJQIjoiV2luMzIiLCJBTiI6Ik1haWwiLCJXVCI6Mn0%3D%7C3000&amp;sdata=2O2Rr%2FC1dJXgYcfXQrhjjivGQl1PkVQUlJcqxeH9hHg%3D&amp;reserved=0" TargetMode="External"/><Relationship Id="rId4" Type="http://schemas.openxmlformats.org/officeDocument/2006/relationships/hyperlink" Target="https://gcc02.safelinks.protection.outlook.com/?url=https%3A%2F%2Fwwwcp.umes.edu%2Fard%2F&amp;data=04%7C01%7C%7C0d71ac0b3d7346a85b0508d9f8a2cc93%7Ced5b36e701ee4ebc867ee03cfa0d4697%7C0%7C0%7C637814200404729944%7CUnknown%7CTWFpbGZsb3d8eyJWIjoiMC4wLjAwMDAiLCJQIjoiV2luMzIiLCJBTiI6Ik1haWwiLCJXVCI6Mn0%3D%7C3000&amp;sdata=ztZMd1Tgx8tW%2FrRh8858Tz2DF6wO8QureJLBFzNqwOo%3D&amp;reserved=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sda.gov/our-agency/about-usda/performance"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AEEA134-EF08-429D-98B9-C3EB3080BD1D}"/>
              </a:ext>
            </a:extLst>
          </p:cNvPr>
          <p:cNvSpPr txBox="1">
            <a:spLocks noGrp="1"/>
          </p:cNvSpPr>
          <p:nvPr>
            <p:ph type="title" idx="4294967295"/>
          </p:nvPr>
        </p:nvSpPr>
        <p:spPr>
          <a:xfrm>
            <a:off x="762824" y="5034642"/>
            <a:ext cx="10666351" cy="497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NIFA Update | May </a:t>
            </a:r>
            <a:r>
              <a:rPr lang="en-US" sz="4000" b="1" dirty="0">
                <a:solidFill>
                  <a:schemeClr val="bg1"/>
                </a:solidFill>
              </a:rPr>
              <a:t>2022</a:t>
            </a:r>
            <a:br>
              <a:rPr lang="en-US" sz="4000" b="1" dirty="0">
                <a:solidFill>
                  <a:schemeClr val="bg1"/>
                </a:solidFill>
              </a:rPr>
            </a:br>
            <a:r>
              <a:rPr lang="en-US" sz="4000" b="1" dirty="0">
                <a:solidFill>
                  <a:schemeClr val="bg1"/>
                </a:solidFill>
              </a:rPr>
              <a:t>Kevin Kephart, Deputy Director, IBCE</a:t>
            </a:r>
            <a:br>
              <a:rPr lang="en-US" sz="4000" b="1" dirty="0">
                <a:solidFill>
                  <a:schemeClr val="bg1"/>
                </a:solidFill>
              </a:rPr>
            </a:br>
            <a:r>
              <a:rPr lang="en-US" sz="4000" b="1" dirty="0">
                <a:solidFill>
                  <a:schemeClr val="bg1"/>
                </a:solidFill>
              </a:rPr>
              <a:t>Shoushan (Steve) Zeng, Division Director, Food Safety</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67316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D311CEE-DE73-4BB5-ACD7-5F289440AD9F}"/>
              </a:ext>
            </a:extLst>
          </p:cNvPr>
          <p:cNvSpPr txBox="1">
            <a:spLocks/>
          </p:cNvSpPr>
          <p:nvPr/>
        </p:nvSpPr>
        <p:spPr>
          <a:xfrm>
            <a:off x="697671" y="1216065"/>
            <a:ext cx="10515600" cy="65560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C05D28"/>
                </a:solidFill>
              </a:rPr>
              <a:t>NIFA Priority Leadership Teams</a:t>
            </a:r>
          </a:p>
        </p:txBody>
      </p:sp>
      <p:sp>
        <p:nvSpPr>
          <p:cNvPr id="4" name="TextBox 3">
            <a:extLst>
              <a:ext uri="{FF2B5EF4-FFF2-40B4-BE49-F238E27FC236}">
                <a16:creationId xmlns:a16="http://schemas.microsoft.com/office/drawing/2014/main" id="{3074B0F3-EBE2-4B2A-AC0A-3EA1403217B6}"/>
              </a:ext>
            </a:extLst>
          </p:cNvPr>
          <p:cNvSpPr txBox="1"/>
          <p:nvPr/>
        </p:nvSpPr>
        <p:spPr>
          <a:xfrm>
            <a:off x="697671" y="1824047"/>
            <a:ext cx="10684704" cy="4708981"/>
          </a:xfrm>
          <a:prstGeom prst="rect">
            <a:avLst/>
          </a:prstGeom>
          <a:noFill/>
        </p:spPr>
        <p:txBody>
          <a:bodyPr wrap="square" rtlCol="0">
            <a:spAutoFit/>
          </a:bodyPr>
          <a:lstStyle/>
          <a:p>
            <a:r>
              <a:rPr lang="en-US" sz="2800" dirty="0"/>
              <a:t>Provide leadership to help NIFA accomplish FY22 USDA Priorities by developing action plans, outcomes, and metrics to track progress</a:t>
            </a:r>
          </a:p>
          <a:p>
            <a:pPr marL="742950" lvl="1" indent="-285750">
              <a:buFont typeface="Arial" panose="020B0604020202020204" pitchFamily="34" charset="0"/>
              <a:buChar char="•"/>
            </a:pPr>
            <a:r>
              <a:rPr lang="en-US" sz="2400" dirty="0"/>
              <a:t>Climate Change</a:t>
            </a:r>
          </a:p>
          <a:p>
            <a:pPr marL="742950" lvl="1" indent="-285750">
              <a:buFont typeface="Arial" panose="020B0604020202020204" pitchFamily="34" charset="0"/>
              <a:buChar char="•"/>
            </a:pPr>
            <a:r>
              <a:rPr lang="en-US" sz="2400" dirty="0"/>
              <a:t>Diversity, Equity, Inclusion, Accessibility (DEIA) </a:t>
            </a:r>
          </a:p>
          <a:p>
            <a:pPr marL="742950" lvl="1" indent="-285750">
              <a:buFont typeface="Arial" panose="020B0604020202020204" pitchFamily="34" charset="0"/>
              <a:buChar char="•"/>
            </a:pPr>
            <a:r>
              <a:rPr lang="en-US" sz="2400" dirty="0"/>
              <a:t>Market Opportunities </a:t>
            </a:r>
          </a:p>
          <a:p>
            <a:pPr marL="742950" lvl="1" indent="-285750">
              <a:buFont typeface="Arial" panose="020B0604020202020204" pitchFamily="34" charset="0"/>
              <a:buChar char="•"/>
            </a:pPr>
            <a:r>
              <a:rPr lang="en-US" sz="2400" dirty="0"/>
              <a:t>Nutrition Security </a:t>
            </a:r>
          </a:p>
          <a:p>
            <a:pPr marL="742950" lvl="1" indent="-285750">
              <a:buFont typeface="Arial" panose="020B0604020202020204" pitchFamily="34" charset="0"/>
              <a:buChar char="•"/>
            </a:pPr>
            <a:r>
              <a:rPr lang="en-US" sz="2400" dirty="0"/>
              <a:t>Workforce Development </a:t>
            </a:r>
          </a:p>
          <a:p>
            <a:r>
              <a:rPr lang="en-US" sz="2800" dirty="0"/>
              <a:t>Core members (expanded teams have additional members):</a:t>
            </a:r>
          </a:p>
          <a:p>
            <a:pPr marL="800100" lvl="1" indent="-342900">
              <a:buFont typeface="Arial" panose="020B0604020202020204" pitchFamily="34" charset="0"/>
              <a:buChar char="•"/>
            </a:pPr>
            <a:r>
              <a:rPr lang="en-US" sz="2400" dirty="0"/>
              <a:t>NPL/NSL </a:t>
            </a:r>
          </a:p>
          <a:p>
            <a:pPr marL="800100" lvl="1" indent="-342900">
              <a:buFont typeface="Arial" panose="020B0604020202020204" pitchFamily="34" charset="0"/>
              <a:buChar char="•"/>
            </a:pPr>
            <a:r>
              <a:rPr lang="en-US" sz="2400" dirty="0"/>
              <a:t>Division Director </a:t>
            </a:r>
          </a:p>
          <a:p>
            <a:pPr marL="800100" lvl="1" indent="-342900">
              <a:buFont typeface="Arial" panose="020B0604020202020204" pitchFamily="34" charset="0"/>
              <a:buChar char="•"/>
            </a:pPr>
            <a:r>
              <a:rPr lang="en-US" sz="2400" dirty="0"/>
              <a:t>Deputy Director </a:t>
            </a:r>
          </a:p>
          <a:p>
            <a:pPr marL="800100" lvl="1" indent="-342900">
              <a:buFont typeface="Arial" panose="020B0604020202020204" pitchFamily="34" charset="0"/>
              <a:buChar char="•"/>
            </a:pPr>
            <a:r>
              <a:rPr lang="en-US" sz="2400" dirty="0"/>
              <a:t>Executive Coordinator </a:t>
            </a:r>
            <a:endParaRPr lang="en-US" sz="2800" dirty="0"/>
          </a:p>
        </p:txBody>
      </p:sp>
      <p:pic>
        <p:nvPicPr>
          <p:cNvPr id="5" name="Picture 4" descr="Logo of U.S. Department of Agriculture, National Institute of Food and Agriculture">
            <a:extLst>
              <a:ext uri="{FF2B5EF4-FFF2-40B4-BE49-F238E27FC236}">
                <a16:creationId xmlns:a16="http://schemas.microsoft.com/office/drawing/2014/main" id="{CC8D6F7D-E69A-4859-A515-B5324AB7A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243690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457200" y="1293592"/>
            <a:ext cx="10515600" cy="1325563"/>
          </a:xfrm>
        </p:spPr>
        <p:txBody>
          <a:bodyPr/>
          <a:lstStyle/>
          <a:p>
            <a:r>
              <a:rPr lang="en-US" b="1">
                <a:solidFill>
                  <a:srgbClr val="C05D28"/>
                </a:solidFill>
              </a:rPr>
              <a:t>Climate Change </a:t>
            </a:r>
            <a:endParaRPr lang="en-US">
              <a:solidFill>
                <a:srgbClr val="C05D28"/>
              </a:solidFill>
            </a:endParaRP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sz="half" idx="4294967295"/>
          </p:nvPr>
        </p:nvSpPr>
        <p:spPr>
          <a:xfrm>
            <a:off x="457200" y="2506663"/>
            <a:ext cx="5715000" cy="4351337"/>
          </a:xfrm>
        </p:spPr>
        <p:txBody>
          <a:bodyPr vert="horz" lIns="91440" tIns="45720" rIns="91440" bIns="45720" rtlCol="0" anchor="t">
            <a:normAutofit/>
          </a:bodyPr>
          <a:lstStyle/>
          <a:p>
            <a:pPr lvl="1"/>
            <a:r>
              <a:rPr lang="en-US" sz="2800"/>
              <a:t>Expertise in agricultural adaptation to climate change</a:t>
            </a:r>
          </a:p>
          <a:p>
            <a:pPr lvl="1"/>
            <a:r>
              <a:rPr lang="en-US" sz="2800"/>
              <a:t>Support research and Extension efforts in climate-smart agriculture and forestry and mitigation of agricultural greenhouse gases</a:t>
            </a:r>
            <a:endParaRPr lang="en-US" sz="2800">
              <a:cs typeface="Calibri"/>
            </a:endParaRPr>
          </a:p>
          <a:p>
            <a:pPr lvl="1"/>
            <a:r>
              <a:rPr lang="en-US" sz="2800"/>
              <a:t>Support administration goals regarding environmental justice</a:t>
            </a:r>
            <a:endParaRPr lang="en-US" sz="2800">
              <a:cs typeface="Calibri"/>
            </a:endParaRPr>
          </a:p>
        </p:txBody>
      </p:sp>
      <p:sp>
        <p:nvSpPr>
          <p:cNvPr id="2" name="Content Placeholder 1">
            <a:extLst>
              <a:ext uri="{FF2B5EF4-FFF2-40B4-BE49-F238E27FC236}">
                <a16:creationId xmlns:a16="http://schemas.microsoft.com/office/drawing/2014/main" id="{44A5BC72-B2F5-41E4-AD86-77625F155A7A}"/>
              </a:ext>
            </a:extLst>
          </p:cNvPr>
          <p:cNvSpPr>
            <a:spLocks noGrp="1"/>
          </p:cNvSpPr>
          <p:nvPr>
            <p:ph sz="half" idx="4294967295"/>
          </p:nvPr>
        </p:nvSpPr>
        <p:spPr>
          <a:xfrm>
            <a:off x="6553200" y="2506662"/>
            <a:ext cx="5066714" cy="4351337"/>
          </a:xfrm>
        </p:spPr>
        <p:txBody>
          <a:bodyPr vert="horz" lIns="91440" tIns="45720" rIns="91440" bIns="45720" rtlCol="0" anchor="t">
            <a:normAutofit/>
          </a:bodyPr>
          <a:lstStyle/>
          <a:p>
            <a:r>
              <a:rPr lang="en-US" dirty="0">
                <a:cs typeface="Calibri"/>
              </a:rPr>
              <a:t>Support education and workforce development for anticipated jobs in clean energy and related fields</a:t>
            </a:r>
            <a:endParaRPr lang="en-US" dirty="0"/>
          </a:p>
          <a:p>
            <a:r>
              <a:rPr lang="en-US" dirty="0"/>
              <a:t>NIFA is exploring all programs for funding opportunities</a:t>
            </a:r>
          </a:p>
          <a:p>
            <a:r>
              <a:rPr lang="en-US" dirty="0"/>
              <a:t>Creating a new vision for leading in climate change research and Extension</a:t>
            </a:r>
            <a:endParaRPr lang="en-US" dirty="0">
              <a:cs typeface="Calibri"/>
            </a:endParaRP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119942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FD92D1-DFFF-489E-B010-1D47B7410E6A}"/>
              </a:ext>
            </a:extLst>
          </p:cNvPr>
          <p:cNvSpPr>
            <a:spLocks noGrp="1"/>
          </p:cNvSpPr>
          <p:nvPr>
            <p:ph sz="half" idx="4294967295"/>
          </p:nvPr>
        </p:nvSpPr>
        <p:spPr>
          <a:xfrm>
            <a:off x="1184456" y="2322523"/>
            <a:ext cx="9726613" cy="4351337"/>
          </a:xfrm>
        </p:spPr>
        <p:txBody>
          <a:bodyPr>
            <a:normAutofit/>
          </a:bodyPr>
          <a:lstStyle/>
          <a:p>
            <a:r>
              <a:rPr lang="en-US" sz="2800"/>
              <a:t>Supporting Innovative Inter- and Trans-Disciplinary Solutions</a:t>
            </a:r>
          </a:p>
          <a:p>
            <a:r>
              <a:rPr lang="en-US" sz="2800"/>
              <a:t>Harnessing a Holistic Research Agenda, From Farm-to-Fork</a:t>
            </a:r>
          </a:p>
          <a:p>
            <a:r>
              <a:rPr lang="en-US" sz="2800"/>
              <a:t>Integrating with Climate-Smart Agriculture</a:t>
            </a:r>
          </a:p>
          <a:p>
            <a:r>
              <a:rPr lang="en-US" sz="2800"/>
              <a:t>Empowering Individual and Community Agency</a:t>
            </a:r>
            <a:endParaRPr lang="en-US"/>
          </a:p>
          <a:p>
            <a:r>
              <a:rPr lang="en-US"/>
              <a:t>Ongoing Webinar Series</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
        <p:nvSpPr>
          <p:cNvPr id="8" name="Rectangle 7">
            <a:extLst>
              <a:ext uri="{FF2B5EF4-FFF2-40B4-BE49-F238E27FC236}">
                <a16:creationId xmlns:a16="http://schemas.microsoft.com/office/drawing/2014/main" id="{579C47E9-E604-44CE-8AB9-1832C91E1F83}"/>
              </a:ext>
            </a:extLst>
          </p:cNvPr>
          <p:cNvSpPr/>
          <p:nvPr/>
        </p:nvSpPr>
        <p:spPr>
          <a:xfrm>
            <a:off x="1621326" y="5097272"/>
            <a:ext cx="9386218" cy="830997"/>
          </a:xfrm>
          <a:prstGeom prst="rect">
            <a:avLst/>
          </a:prstGeom>
        </p:spPr>
        <p:txBody>
          <a:bodyPr wrap="square">
            <a:spAutoFit/>
          </a:bodyPr>
          <a:lstStyle/>
          <a:p>
            <a:r>
              <a:rPr lang="en-US" sz="2400" b="1">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https://nifa.usda.gov/program/nifa-nutrition-security-webinar-series</a:t>
            </a:r>
            <a:r>
              <a:rPr lang="en-US" sz="2400" b="1">
                <a:ea typeface="SimSun" panose="02010600030101010101" pitchFamily="2" charset="-122"/>
                <a:cs typeface="Calibri" panose="020F0502020204030204" pitchFamily="34" charset="0"/>
              </a:rPr>
              <a:t>                                   </a:t>
            </a:r>
            <a:r>
              <a:rPr lang="en-US" sz="2400" b="1">
                <a:hlinkClick r:id="rId5">
                  <a:extLst>
                    <a:ext uri="{A12FA001-AC4F-418D-AE19-62706E023703}">
                      <ahyp:hlinkClr xmlns:ahyp="http://schemas.microsoft.com/office/drawing/2018/hyperlinkcolor" val="tx"/>
                    </a:ext>
                  </a:extLst>
                </a:hlinkClick>
              </a:rPr>
              <a:t>Topics | National Institute of Food and Agriculture (usda.gov)</a:t>
            </a:r>
            <a:endParaRPr lang="en-US" sz="2400" b="1">
              <a:ea typeface="SimSun" panose="02010600030101010101" pitchFamily="2" charset="-122"/>
              <a:cs typeface="Arial" panose="020B0604020202020204" pitchFamily="34" charset="0"/>
            </a:endParaRPr>
          </a:p>
        </p:txBody>
      </p:sp>
      <p:sp>
        <p:nvSpPr>
          <p:cNvPr id="6" name="Title 2">
            <a:extLst>
              <a:ext uri="{FF2B5EF4-FFF2-40B4-BE49-F238E27FC236}">
                <a16:creationId xmlns:a16="http://schemas.microsoft.com/office/drawing/2014/main" id="{C97ED523-9F8C-489B-8E72-479BC365B8AB}"/>
              </a:ext>
            </a:extLst>
          </p:cNvPr>
          <p:cNvSpPr txBox="1">
            <a:spLocks noGrp="1"/>
          </p:cNvSpPr>
          <p:nvPr>
            <p:ph type="title" idx="4294967295"/>
          </p:nvPr>
        </p:nvSpPr>
        <p:spPr>
          <a:xfrm>
            <a:off x="491944" y="118110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C05D28"/>
                </a:solidFill>
                <a:effectLst/>
                <a:uLnTx/>
                <a:uFillTx/>
                <a:latin typeface="+mj-lt"/>
                <a:ea typeface="+mj-ea"/>
                <a:cs typeface="+mj-cs"/>
              </a:rPr>
              <a:t>Nutrition Security</a:t>
            </a:r>
            <a:endParaRPr kumimoji="0" lang="en-US" sz="4400" b="0" i="0" u="none" strike="noStrike" kern="1200" cap="none" spc="0" normalizeH="0" baseline="0" noProof="0">
              <a:ln>
                <a:noFill/>
              </a:ln>
              <a:solidFill>
                <a:srgbClr val="C05D28"/>
              </a:solidFill>
              <a:effectLst/>
              <a:uLnTx/>
              <a:uFillTx/>
              <a:latin typeface="+mj-lt"/>
              <a:ea typeface="+mj-ea"/>
              <a:cs typeface="+mj-cs"/>
            </a:endParaRPr>
          </a:p>
        </p:txBody>
      </p:sp>
    </p:spTree>
    <p:extLst>
      <p:ext uri="{BB962C8B-B14F-4D97-AF65-F5344CB8AC3E}">
        <p14:creationId xmlns:p14="http://schemas.microsoft.com/office/powerpoint/2010/main" val="177410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663526" y="1478756"/>
            <a:ext cx="10515600" cy="1325563"/>
          </a:xfrm>
        </p:spPr>
        <p:txBody>
          <a:bodyPr>
            <a:normAutofit/>
          </a:bodyPr>
          <a:lstStyle/>
          <a:p>
            <a:r>
              <a:rPr lang="en-US" b="1">
                <a:solidFill>
                  <a:srgbClr val="C05D28"/>
                </a:solidFill>
              </a:rPr>
              <a:t>Enhanced Market Opportunities</a:t>
            </a:r>
            <a:br>
              <a:rPr lang="en-US" b="1">
                <a:solidFill>
                  <a:srgbClr val="C05D28"/>
                </a:solidFill>
              </a:rPr>
            </a:br>
            <a:r>
              <a:rPr lang="en-US" b="1">
                <a:solidFill>
                  <a:srgbClr val="C05D28"/>
                </a:solidFill>
              </a:rPr>
              <a:t> </a:t>
            </a:r>
            <a:endParaRPr lang="en-US">
              <a:solidFill>
                <a:srgbClr val="C05D28"/>
              </a:solidFill>
            </a:endParaRP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sz="half" idx="4294967295"/>
          </p:nvPr>
        </p:nvSpPr>
        <p:spPr>
          <a:xfrm>
            <a:off x="1012874" y="2141538"/>
            <a:ext cx="5181600" cy="4351337"/>
          </a:xfrm>
        </p:spPr>
        <p:txBody>
          <a:bodyPr>
            <a:normAutofit fontScale="92500"/>
          </a:bodyPr>
          <a:lstStyle/>
          <a:p>
            <a:pPr marL="52388" lvl="1" indent="0">
              <a:buNone/>
            </a:pPr>
            <a:r>
              <a:rPr lang="en-US" sz="2800"/>
              <a:t>Focus on Innovation &amp; Development of New Markets that are Fair, Competitive, Distributed and Resilient, including:</a:t>
            </a:r>
          </a:p>
          <a:p>
            <a:pPr lvl="1"/>
            <a:r>
              <a:rPr lang="en-US" sz="2800"/>
              <a:t>Processing &amp; distribution capacity</a:t>
            </a:r>
          </a:p>
          <a:p>
            <a:pPr lvl="1"/>
            <a:r>
              <a:rPr lang="en-US" sz="2800"/>
              <a:t>Local &amp; regional food systems</a:t>
            </a:r>
          </a:p>
          <a:p>
            <a:pPr lvl="1"/>
            <a:r>
              <a:rPr lang="en-US" sz="2800"/>
              <a:t>Organic &amp; emerging opportunities</a:t>
            </a:r>
          </a:p>
          <a:p>
            <a:pPr lvl="1"/>
            <a:r>
              <a:rPr lang="en-US" sz="2800"/>
              <a:t>Safeguarding animal &amp; plant health</a:t>
            </a:r>
          </a:p>
        </p:txBody>
      </p:sp>
      <p:sp>
        <p:nvSpPr>
          <p:cNvPr id="2" name="Content Placeholder 1">
            <a:extLst>
              <a:ext uri="{FF2B5EF4-FFF2-40B4-BE49-F238E27FC236}">
                <a16:creationId xmlns:a16="http://schemas.microsoft.com/office/drawing/2014/main" id="{44A5BC72-B2F5-41E4-AD86-77625F155A7A}"/>
              </a:ext>
            </a:extLst>
          </p:cNvPr>
          <p:cNvSpPr>
            <a:spLocks noGrp="1"/>
          </p:cNvSpPr>
          <p:nvPr>
            <p:ph sz="half" idx="4294967295"/>
          </p:nvPr>
        </p:nvSpPr>
        <p:spPr>
          <a:xfrm>
            <a:off x="6489897" y="3616741"/>
            <a:ext cx="5181600" cy="4351337"/>
          </a:xfrm>
        </p:spPr>
        <p:txBody>
          <a:bodyPr>
            <a:normAutofit/>
          </a:bodyPr>
          <a:lstStyle/>
          <a:p>
            <a:r>
              <a:rPr lang="en-US"/>
              <a:t>EXCITE for vaccine education</a:t>
            </a:r>
          </a:p>
          <a:p>
            <a:r>
              <a:rPr lang="en-US"/>
              <a:t>Regional Rural Development Centers digital dashboard</a:t>
            </a:r>
          </a:p>
          <a:p>
            <a:r>
              <a:rPr lang="en-US"/>
              <a:t>Enhanced funding for Farm Stress Program</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198202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693986" y="1547088"/>
            <a:ext cx="10515600" cy="1325563"/>
          </a:xfrm>
        </p:spPr>
        <p:txBody>
          <a:bodyPr>
            <a:normAutofit/>
          </a:bodyPr>
          <a:lstStyle/>
          <a:p>
            <a:r>
              <a:rPr lang="en-US" b="1">
                <a:solidFill>
                  <a:srgbClr val="C05D28"/>
                </a:solidFill>
              </a:rPr>
              <a:t>Diversity, Equity, Inclusion, &amp; Accessibility (DEIA) </a:t>
            </a:r>
            <a:endParaRPr lang="en-US">
              <a:solidFill>
                <a:srgbClr val="C05D28"/>
              </a:solidFill>
            </a:endParaRP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
        <p:nvSpPr>
          <p:cNvPr id="8" name="TextBox 7">
            <a:extLst>
              <a:ext uri="{FF2B5EF4-FFF2-40B4-BE49-F238E27FC236}">
                <a16:creationId xmlns:a16="http://schemas.microsoft.com/office/drawing/2014/main" id="{4885E2A4-E11A-498D-8FB3-C2FB505EF55E}"/>
              </a:ext>
            </a:extLst>
          </p:cNvPr>
          <p:cNvSpPr txBox="1"/>
          <p:nvPr/>
        </p:nvSpPr>
        <p:spPr>
          <a:xfrm>
            <a:off x="693986" y="2872651"/>
            <a:ext cx="11141652" cy="3539430"/>
          </a:xfrm>
          <a:prstGeom prst="rect">
            <a:avLst/>
          </a:prstGeom>
          <a:noFill/>
        </p:spPr>
        <p:txBody>
          <a:bodyPr wrap="square">
            <a:spAutoFit/>
          </a:bodyPr>
          <a:lstStyle/>
          <a:p>
            <a:pPr marL="285750" indent="-285750" algn="l" rtl="0" fontAlgn="base">
              <a:buFont typeface="Arial" panose="020B0604020202020204" pitchFamily="34" charset="0"/>
              <a:buChar char="•"/>
            </a:pPr>
            <a:r>
              <a:rPr lang="en-US" sz="2800">
                <a:solidFill>
                  <a:srgbClr val="000000"/>
                </a:solidFill>
                <a:latin typeface="Calibri" panose="020F0502020204030204" pitchFamily="34" charset="0"/>
              </a:rPr>
              <a:t>A</a:t>
            </a:r>
            <a:r>
              <a:rPr lang="en-US" sz="2800" b="0" i="0" u="none" strike="noStrike">
                <a:solidFill>
                  <a:srgbClr val="000000"/>
                </a:solidFill>
                <a:effectLst/>
                <a:latin typeface="Calibri" panose="020F0502020204030204" pitchFamily="34" charset="0"/>
              </a:rPr>
              <a:t>ssess current practices and develop action items to advance diversity, equity, inclusion and accessibility across the agency.</a:t>
            </a:r>
            <a:r>
              <a:rPr lang="en-US" sz="2800" b="0" i="0">
                <a:solidFill>
                  <a:srgbClr val="000000"/>
                </a:solidFill>
                <a:effectLst/>
                <a:latin typeface="Calibri" panose="020F0502020204030204" pitchFamily="34" charset="0"/>
              </a:rPr>
              <a:t>​</a:t>
            </a:r>
          </a:p>
          <a:p>
            <a:pPr marL="1200150" lvl="2" indent="-285750" fontAlgn="base">
              <a:buFont typeface="Arial" panose="020B0604020202020204" pitchFamily="34" charset="0"/>
              <a:buChar char="•"/>
            </a:pPr>
            <a:r>
              <a:rPr lang="en-US" sz="2800">
                <a:solidFill>
                  <a:srgbClr val="000000"/>
                </a:solidFill>
                <a:latin typeface="Calibri" panose="020F0502020204030204" pitchFamily="34" charset="0"/>
              </a:rPr>
              <a:t>Focus for 4-H and Youth Programs</a:t>
            </a:r>
          </a:p>
          <a:p>
            <a:pPr marL="1200150" lvl="2" indent="-285750" fontAlgn="base">
              <a:buFont typeface="Arial" panose="020B0604020202020204" pitchFamily="34" charset="0"/>
              <a:buChar char="•"/>
            </a:pPr>
            <a:r>
              <a:rPr lang="en-US" sz="2800">
                <a:solidFill>
                  <a:srgbClr val="000000"/>
                </a:solidFill>
                <a:latin typeface="Calibri" panose="020F0502020204030204" pitchFamily="34" charset="0"/>
              </a:rPr>
              <a:t>Data Analysis</a:t>
            </a:r>
          </a:p>
          <a:p>
            <a:pPr marL="1200150" lvl="2" indent="-285750" fontAlgn="base">
              <a:buFont typeface="Arial" panose="020B0604020202020204" pitchFamily="34" charset="0"/>
              <a:buChar char="•"/>
            </a:pPr>
            <a:r>
              <a:rPr lang="en-US" sz="2800">
                <a:solidFill>
                  <a:srgbClr val="000000"/>
                </a:solidFill>
                <a:latin typeface="Calibri" panose="020F0502020204030204" pitchFamily="34" charset="0"/>
              </a:rPr>
              <a:t>Grantsmanship</a:t>
            </a:r>
          </a:p>
          <a:p>
            <a:pPr marL="1200150" lvl="2" indent="-285750" fontAlgn="base">
              <a:buFont typeface="Arial" panose="020B0604020202020204" pitchFamily="34" charset="0"/>
              <a:buChar char="•"/>
            </a:pPr>
            <a:r>
              <a:rPr lang="en-US" sz="2800">
                <a:solidFill>
                  <a:srgbClr val="000000"/>
                </a:solidFill>
                <a:latin typeface="Calibri" panose="020F0502020204030204" pitchFamily="34" charset="0"/>
              </a:rPr>
              <a:t>Recruitment</a:t>
            </a:r>
          </a:p>
          <a:p>
            <a:pPr marL="1200150" lvl="2" indent="-285750" fontAlgn="base">
              <a:buFont typeface="Arial" panose="020B0604020202020204" pitchFamily="34" charset="0"/>
              <a:buChar char="•"/>
            </a:pPr>
            <a:r>
              <a:rPr lang="en-US" sz="2800">
                <a:solidFill>
                  <a:srgbClr val="000000"/>
                </a:solidFill>
                <a:latin typeface="Calibri" panose="020F0502020204030204" pitchFamily="34" charset="0"/>
              </a:rPr>
              <a:t>Processes</a:t>
            </a:r>
          </a:p>
          <a:p>
            <a:pPr marL="1200150" lvl="2" indent="-285750" fontAlgn="base">
              <a:buFont typeface="Arial" panose="020B0604020202020204" pitchFamily="34" charset="0"/>
              <a:buChar char="•"/>
            </a:pPr>
            <a:r>
              <a:rPr lang="en-US" sz="2800">
                <a:solidFill>
                  <a:srgbClr val="000000"/>
                </a:solidFill>
                <a:latin typeface="Calibri" panose="020F0502020204030204" pitchFamily="34" charset="0"/>
              </a:rPr>
              <a:t>Accessibility</a:t>
            </a:r>
          </a:p>
        </p:txBody>
      </p:sp>
    </p:spTree>
    <p:extLst>
      <p:ext uri="{BB962C8B-B14F-4D97-AF65-F5344CB8AC3E}">
        <p14:creationId xmlns:p14="http://schemas.microsoft.com/office/powerpoint/2010/main" val="27895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693986" y="1547088"/>
            <a:ext cx="10515600" cy="1325563"/>
          </a:xfrm>
        </p:spPr>
        <p:txBody>
          <a:bodyPr>
            <a:normAutofit/>
          </a:bodyPr>
          <a:lstStyle/>
          <a:p>
            <a:r>
              <a:rPr lang="en-US" b="1">
                <a:solidFill>
                  <a:srgbClr val="C05D28"/>
                </a:solidFill>
              </a:rPr>
              <a:t>Workforce Development</a:t>
            </a:r>
            <a:endParaRPr lang="en-US">
              <a:solidFill>
                <a:srgbClr val="C05D28"/>
              </a:solidFill>
            </a:endParaRP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
        <p:nvSpPr>
          <p:cNvPr id="8" name="TextBox 7">
            <a:extLst>
              <a:ext uri="{FF2B5EF4-FFF2-40B4-BE49-F238E27FC236}">
                <a16:creationId xmlns:a16="http://schemas.microsoft.com/office/drawing/2014/main" id="{4885E2A4-E11A-498D-8FB3-C2FB505EF55E}"/>
              </a:ext>
            </a:extLst>
          </p:cNvPr>
          <p:cNvSpPr txBox="1"/>
          <p:nvPr/>
        </p:nvSpPr>
        <p:spPr>
          <a:xfrm>
            <a:off x="693986" y="2872651"/>
            <a:ext cx="11141652" cy="3539430"/>
          </a:xfrm>
          <a:prstGeom prst="rect">
            <a:avLst/>
          </a:prstGeom>
          <a:noFill/>
        </p:spPr>
        <p:txBody>
          <a:bodyPr wrap="square">
            <a:spAutoFit/>
          </a:bodyPr>
          <a:lstStyle/>
          <a:p>
            <a:pPr marL="285750" indent="-285750" algn="l" rtl="0" fontAlgn="base">
              <a:buFont typeface="Arial" panose="020B0604020202020204" pitchFamily="34" charset="0"/>
              <a:buChar char="•"/>
            </a:pPr>
            <a:r>
              <a:rPr lang="en-US" sz="2800">
                <a:solidFill>
                  <a:srgbClr val="000000"/>
                </a:solidFill>
                <a:latin typeface="Calibri" panose="020F0502020204030204" pitchFamily="34" charset="0"/>
              </a:rPr>
              <a:t>Propel the development of a skilled workforce for the food &amp; agriculture sector, including industry, academia and government</a:t>
            </a:r>
          </a:p>
          <a:p>
            <a:pPr marL="285750" indent="-285750" algn="l" rtl="0" fontAlgn="base">
              <a:buFont typeface="Arial" panose="020B0604020202020204" pitchFamily="34" charset="0"/>
              <a:buChar char="•"/>
            </a:pPr>
            <a:endParaRPr lang="en-US" sz="280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US" sz="2800">
                <a:solidFill>
                  <a:srgbClr val="000000"/>
                </a:solidFill>
                <a:latin typeface="Calibri" panose="020F0502020204030204" pitchFamily="34" charset="0"/>
              </a:rPr>
              <a:t>Collaborate with stakeholders &amp; enhance their capacity</a:t>
            </a:r>
          </a:p>
          <a:p>
            <a:pPr marL="285750" indent="-285750" fontAlgn="base">
              <a:buFont typeface="Arial" panose="020B0604020202020204" pitchFamily="34" charset="0"/>
              <a:buChar char="•"/>
            </a:pPr>
            <a:endParaRPr lang="en-US" sz="2800">
              <a:solidFill>
                <a:srgbClr val="000000"/>
              </a:solidFill>
              <a:latin typeface="Calibri" panose="020F0502020204030204" pitchFamily="34" charset="0"/>
            </a:endParaRPr>
          </a:p>
          <a:p>
            <a:pPr marL="285750" indent="-285750" fontAlgn="base">
              <a:buFont typeface="Arial" panose="020B0604020202020204" pitchFamily="34" charset="0"/>
              <a:buChar char="•"/>
            </a:pPr>
            <a:r>
              <a:rPr lang="en-US" sz="2800">
                <a:latin typeface="Calibri"/>
                <a:ea typeface="Times New Roman" panose="02020603050405020304" pitchFamily="18" charset="0"/>
                <a:cs typeface="Calibri"/>
              </a:rPr>
              <a:t>Strengthen interactions between urban and rural communities to attract future students to food and agriculture sectors</a:t>
            </a:r>
            <a:endParaRPr lang="en-US" sz="2800">
              <a:solidFill>
                <a:srgbClr val="000000"/>
              </a:solidFill>
              <a:latin typeface="Calibri" panose="020F0502020204030204" pitchFamily="34" charset="0"/>
            </a:endParaRPr>
          </a:p>
          <a:p>
            <a:pPr marL="1200150" lvl="2" indent="-285750" fontAlgn="base">
              <a:buFont typeface="Arial" panose="020B0604020202020204" pitchFamily="34" charset="0"/>
              <a:buChar char="•"/>
            </a:pPr>
            <a:endParaRPr lang="en-US" sz="2800">
              <a:solidFill>
                <a:srgbClr val="000000"/>
              </a:solidFill>
              <a:latin typeface="Calibri" panose="020F0502020204030204" pitchFamily="34" charset="0"/>
            </a:endParaRPr>
          </a:p>
        </p:txBody>
      </p:sp>
    </p:spTree>
    <p:extLst>
      <p:ext uri="{BB962C8B-B14F-4D97-AF65-F5344CB8AC3E}">
        <p14:creationId xmlns:p14="http://schemas.microsoft.com/office/powerpoint/2010/main" val="138321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AA387-0199-4AB6-A4B7-F59CBF965151}"/>
              </a:ext>
            </a:extLst>
          </p:cNvPr>
          <p:cNvSpPr txBox="1">
            <a:spLocks/>
          </p:cNvSpPr>
          <p:nvPr/>
        </p:nvSpPr>
        <p:spPr>
          <a:xfrm>
            <a:off x="556846" y="950820"/>
            <a:ext cx="10515600" cy="769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C05D28"/>
                </a:solidFill>
              </a:rPr>
              <a:t>NIFA Support for Responding to Emergencies</a:t>
            </a:r>
            <a:r>
              <a:rPr lang="en-US">
                <a:solidFill>
                  <a:srgbClr val="C05D28"/>
                </a:solidFill>
              </a:rPr>
              <a:t> </a:t>
            </a:r>
          </a:p>
        </p:txBody>
      </p:sp>
      <p:sp>
        <p:nvSpPr>
          <p:cNvPr id="5" name="TextBox 4">
            <a:extLst>
              <a:ext uri="{FF2B5EF4-FFF2-40B4-BE49-F238E27FC236}">
                <a16:creationId xmlns:a16="http://schemas.microsoft.com/office/drawing/2014/main" id="{3A9A8F5E-BD97-48F1-BC7C-76508301D4FB}"/>
              </a:ext>
            </a:extLst>
          </p:cNvPr>
          <p:cNvSpPr txBox="1"/>
          <p:nvPr/>
        </p:nvSpPr>
        <p:spPr>
          <a:xfrm>
            <a:off x="556846" y="1657102"/>
            <a:ext cx="11063653" cy="6309420"/>
          </a:xfrm>
          <a:prstGeom prst="rect">
            <a:avLst/>
          </a:prstGeom>
          <a:noFill/>
        </p:spPr>
        <p:txBody>
          <a:bodyPr wrap="square">
            <a:spAutoFit/>
          </a:bodyPr>
          <a:lstStyle/>
          <a:p>
            <a:r>
              <a:rPr lang="en-US" sz="2800"/>
              <a:t>AFRI Rapid Response to Extreme Weather Events Across Food and Agriculture Systems (</a:t>
            </a:r>
            <a:r>
              <a:rPr lang="en-US" sz="2400"/>
              <a:t>A1712)</a:t>
            </a:r>
          </a:p>
          <a:p>
            <a:pPr marL="342900" indent="-342900">
              <a:buFont typeface="Arial" panose="020B0604020202020204" pitchFamily="34" charset="0"/>
              <a:buChar char="•"/>
            </a:pPr>
            <a:r>
              <a:rPr lang="en-US" sz="2400"/>
              <a:t>$300,000, 12 month Standard grants; $3,000,000 24 month CAP grants</a:t>
            </a:r>
            <a:endParaRPr lang="en-US" sz="2800"/>
          </a:p>
          <a:p>
            <a:pPr marL="342900" indent="-342900">
              <a:buFont typeface="Arial" panose="020B0604020202020204" pitchFamily="34" charset="0"/>
              <a:buChar char="•"/>
            </a:pPr>
            <a:r>
              <a:rPr lang="en-US" sz="2400"/>
              <a:t>Designed to rapidly deploy strategies and fill knowledge and information gaps to protect the nation’s food and agricultural supply chains, from production through consumption, during and after extreme weather and disasters</a:t>
            </a:r>
          </a:p>
          <a:p>
            <a:pPr marL="342900" indent="-342900">
              <a:buFont typeface="Arial" panose="020B0604020202020204" pitchFamily="34" charset="0"/>
              <a:buChar char="•"/>
            </a:pPr>
            <a:r>
              <a:rPr lang="en-US" sz="2400"/>
              <a:t>Applications must address one or more of the following emphasis areas:</a:t>
            </a:r>
          </a:p>
          <a:p>
            <a:pPr marL="800100" lvl="1" indent="-342900">
              <a:buFont typeface="Arial" panose="020B0604020202020204" pitchFamily="34" charset="0"/>
              <a:buChar char="•"/>
            </a:pPr>
            <a:r>
              <a:rPr lang="en-US" sz="2400"/>
              <a:t>Agroecosystem Resilience,</a:t>
            </a:r>
          </a:p>
          <a:p>
            <a:pPr marL="800100" lvl="1" indent="-342900">
              <a:buFont typeface="Arial" panose="020B0604020202020204" pitchFamily="34" charset="0"/>
              <a:buChar char="•"/>
            </a:pPr>
            <a:r>
              <a:rPr lang="en-US" sz="2400"/>
              <a:t>Agricultural Commodity and Nutrition Security</a:t>
            </a:r>
          </a:p>
          <a:p>
            <a:pPr marL="800100" lvl="1" indent="-342900">
              <a:buFont typeface="Arial" panose="020B0604020202020204" pitchFamily="34" charset="0"/>
              <a:buChar char="•"/>
            </a:pPr>
            <a:r>
              <a:rPr lang="en-US" sz="2400"/>
              <a:t>Health, Well-Being, and Safety </a:t>
            </a:r>
          </a:p>
          <a:p>
            <a:endParaRPr lang="en-US" sz="2400"/>
          </a:p>
          <a:p>
            <a:r>
              <a:rPr lang="en-US" sz="2800"/>
              <a:t>Smith-Lever Special Needs Competitive Grants Program</a:t>
            </a:r>
          </a:p>
          <a:p>
            <a:r>
              <a:rPr lang="en-US" sz="2800"/>
              <a:t>Smith-Lever, 1890 Extension Capacity Funds</a:t>
            </a:r>
          </a:p>
          <a:p>
            <a:endParaRPr lang="en-US" sz="2800"/>
          </a:p>
          <a:p>
            <a:pPr marL="800100" lvl="1" indent="-342900">
              <a:buFont typeface="Arial" panose="020B0604020202020204" pitchFamily="34" charset="0"/>
              <a:buChar char="•"/>
            </a:pPr>
            <a:endParaRPr lang="en-US" sz="2400"/>
          </a:p>
          <a:p>
            <a:endParaRPr lang="en-US" sz="2400" b="1">
              <a:solidFill>
                <a:srgbClr val="414141"/>
              </a:solidFill>
              <a:effectLst/>
              <a:latin typeface="Helvetica" panose="020B0604020202020204" pitchFamily="34" charset="0"/>
              <a:ea typeface="Calibri" panose="020F0502020204030204" pitchFamily="34" charset="0"/>
            </a:endParaRPr>
          </a:p>
        </p:txBody>
      </p:sp>
      <p:pic>
        <p:nvPicPr>
          <p:cNvPr id="6" name="Picture 5" descr="Logo of U.S. Department of Agriculture, National Institute of Food and Agriculture">
            <a:extLst>
              <a:ext uri="{FF2B5EF4-FFF2-40B4-BE49-F238E27FC236}">
                <a16:creationId xmlns:a16="http://schemas.microsoft.com/office/drawing/2014/main" id="{0D301091-A4D2-41B2-B05A-76277A449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pic>
        <p:nvPicPr>
          <p:cNvPr id="7" name="Picture 6" descr="Hurricane storm in the ocean. ">
            <a:extLst>
              <a:ext uri="{FF2B5EF4-FFF2-40B4-BE49-F238E27FC236}">
                <a16:creationId xmlns:a16="http://schemas.microsoft.com/office/drawing/2014/main" id="{C94F9EB5-E644-42B5-B6D1-9F24221C6D4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08" t="3981" b="11497"/>
          <a:stretch/>
        </p:blipFill>
        <p:spPr>
          <a:xfrm>
            <a:off x="8746668" y="4487863"/>
            <a:ext cx="3445332" cy="23701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94253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AA387-0199-4AB6-A4B7-F59CBF965151}"/>
              </a:ext>
            </a:extLst>
          </p:cNvPr>
          <p:cNvSpPr txBox="1">
            <a:spLocks/>
          </p:cNvSpPr>
          <p:nvPr/>
        </p:nvSpPr>
        <p:spPr>
          <a:xfrm>
            <a:off x="556846" y="950820"/>
            <a:ext cx="10515600" cy="769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5D28"/>
                </a:solidFill>
              </a:rPr>
              <a:t>Climate-Smart Extension</a:t>
            </a:r>
            <a:r>
              <a:rPr lang="en-US" dirty="0">
                <a:solidFill>
                  <a:srgbClr val="C05D28"/>
                </a:solidFill>
              </a:rPr>
              <a:t> </a:t>
            </a:r>
          </a:p>
        </p:txBody>
      </p:sp>
      <p:sp>
        <p:nvSpPr>
          <p:cNvPr id="5" name="TextBox 4">
            <a:extLst>
              <a:ext uri="{FF2B5EF4-FFF2-40B4-BE49-F238E27FC236}">
                <a16:creationId xmlns:a16="http://schemas.microsoft.com/office/drawing/2014/main" id="{3A9A8F5E-BD97-48F1-BC7C-76508301D4FB}"/>
              </a:ext>
            </a:extLst>
          </p:cNvPr>
          <p:cNvSpPr txBox="1"/>
          <p:nvPr/>
        </p:nvSpPr>
        <p:spPr>
          <a:xfrm>
            <a:off x="556846" y="1657102"/>
            <a:ext cx="11063653" cy="3600986"/>
          </a:xfrm>
          <a:prstGeom prst="rect">
            <a:avLst/>
          </a:prstGeom>
          <a:noFill/>
        </p:spPr>
        <p:txBody>
          <a:bodyPr wrap="square">
            <a:spAutoFit/>
          </a:bodyPr>
          <a:lstStyle/>
          <a:p>
            <a:r>
              <a:rPr lang="en-US" sz="2800" dirty="0"/>
              <a:t>Extension, Education and USDA Climate Hubs Partnerships</a:t>
            </a:r>
          </a:p>
          <a:p>
            <a:r>
              <a:rPr lang="en-US" sz="2800" dirty="0"/>
              <a:t>CAP for Climate Smart Extension</a:t>
            </a:r>
          </a:p>
          <a:p>
            <a:pPr marL="342900" indent="-342900">
              <a:buFont typeface="Arial" panose="020B0604020202020204" pitchFamily="34" charset="0"/>
              <a:buChar char="•"/>
            </a:pPr>
            <a:r>
              <a:rPr lang="en-US" sz="2400" dirty="0"/>
              <a:t>$1.5 million grants to Climate Hub Partnerships</a:t>
            </a:r>
          </a:p>
          <a:p>
            <a:pPr marL="342900" indent="-342900">
              <a:buFont typeface="Arial" panose="020B0604020202020204" pitchFamily="34" charset="0"/>
              <a:buChar char="•"/>
            </a:pPr>
            <a:r>
              <a:rPr lang="en-US" sz="2400" dirty="0"/>
              <a:t>$10 million for the Climate-Smart Extension CAP</a:t>
            </a:r>
            <a:endParaRPr lang="en-US" sz="2800" dirty="0"/>
          </a:p>
          <a:p>
            <a:pPr marL="342900" indent="-342900">
              <a:buFont typeface="Arial" panose="020B0604020202020204" pitchFamily="34" charset="0"/>
              <a:buChar char="•"/>
            </a:pPr>
            <a:r>
              <a:rPr lang="en-US" sz="2400" dirty="0"/>
              <a:t>Designed to support Extension as a national resource for CSAF adoption</a:t>
            </a:r>
          </a:p>
          <a:p>
            <a:endParaRPr lang="en-US" sz="2400" dirty="0"/>
          </a:p>
          <a:p>
            <a:endParaRPr lang="en-US" sz="2800" dirty="0"/>
          </a:p>
          <a:p>
            <a:pPr marL="800100" lvl="1" indent="-342900">
              <a:buFont typeface="Arial" panose="020B0604020202020204" pitchFamily="34" charset="0"/>
              <a:buChar char="•"/>
            </a:pPr>
            <a:endParaRPr lang="en-US" sz="2400" dirty="0"/>
          </a:p>
          <a:p>
            <a:endParaRPr lang="en-US" sz="2400" b="1" dirty="0">
              <a:solidFill>
                <a:srgbClr val="414141"/>
              </a:solidFill>
              <a:effectLst/>
              <a:latin typeface="Helvetica" panose="020B0604020202020204" pitchFamily="34" charset="0"/>
              <a:ea typeface="Calibri" panose="020F0502020204030204" pitchFamily="34" charset="0"/>
            </a:endParaRPr>
          </a:p>
        </p:txBody>
      </p:sp>
      <p:pic>
        <p:nvPicPr>
          <p:cNvPr id="6" name="Picture 5" descr="Logo of U.S. Department of Agriculture, National Institute of Food and Agriculture">
            <a:extLst>
              <a:ext uri="{FF2B5EF4-FFF2-40B4-BE49-F238E27FC236}">
                <a16:creationId xmlns:a16="http://schemas.microsoft.com/office/drawing/2014/main" id="{0D301091-A4D2-41B2-B05A-76277A449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pic>
        <p:nvPicPr>
          <p:cNvPr id="4" name="Picture 3" descr="A tractor in a field&#10;&#10;Description automatically generated with medium confidence">
            <a:extLst>
              <a:ext uri="{FF2B5EF4-FFF2-40B4-BE49-F238E27FC236}">
                <a16:creationId xmlns:a16="http://schemas.microsoft.com/office/drawing/2014/main" id="{4F12FEBA-C86E-4453-B084-16D85F0FAF6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2706" y="4066729"/>
            <a:ext cx="3417793" cy="2279641"/>
          </a:xfrm>
          <a:prstGeom prst="rect">
            <a:avLst/>
          </a:prstGeom>
        </p:spPr>
      </p:pic>
    </p:spTree>
    <p:extLst>
      <p:ext uri="{BB962C8B-B14F-4D97-AF65-F5344CB8AC3E}">
        <p14:creationId xmlns:p14="http://schemas.microsoft.com/office/powerpoint/2010/main" val="89932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617201" y="863604"/>
            <a:ext cx="10515600" cy="1325563"/>
          </a:xfrm>
        </p:spPr>
        <p:txBody>
          <a:bodyPr/>
          <a:lstStyle/>
          <a:p>
            <a:r>
              <a:rPr lang="en-US" b="1">
                <a:solidFill>
                  <a:srgbClr val="C05D28"/>
                </a:solidFill>
              </a:rPr>
              <a:t>NIFA on the Horizon</a:t>
            </a:r>
            <a:endParaRPr lang="en-US">
              <a:solidFill>
                <a:srgbClr val="C05D28"/>
              </a:solidFill>
            </a:endParaRP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idx="4294967295"/>
          </p:nvPr>
        </p:nvSpPr>
        <p:spPr>
          <a:xfrm>
            <a:off x="838200" y="2045393"/>
            <a:ext cx="10515600" cy="4351338"/>
          </a:xfrm>
        </p:spPr>
        <p:txBody>
          <a:bodyPr vert="horz" lIns="91440" tIns="45720" rIns="91440" bIns="45720" rtlCol="0" anchor="t">
            <a:normAutofit fontScale="92500" lnSpcReduction="20000"/>
          </a:bodyPr>
          <a:lstStyle/>
          <a:p>
            <a:r>
              <a:rPr lang="en-US">
                <a:ea typeface="+mn-lt"/>
                <a:cs typeface="+mn-lt"/>
              </a:rPr>
              <a:t>$1.01 billion in funding for USDA assistance and support for historically underserved farmers, ranchers, forest landowners and operators, and groups.</a:t>
            </a:r>
          </a:p>
          <a:p>
            <a:r>
              <a:rPr lang="en-US"/>
              <a:t>$60 million invested in AFRI Education and Workforce Development for 4-H and positive youth development. The largest single infusion of NIFA funding for 4-H in the agency’s history.</a:t>
            </a:r>
          </a:p>
          <a:p>
            <a:r>
              <a:rPr lang="en-US"/>
              <a:t>New Investigators opportunities in the AFRI Foundational RFA with technical assistance for that program.</a:t>
            </a:r>
          </a:p>
          <a:p>
            <a:r>
              <a:rPr lang="en-US"/>
              <a:t>NIFA peer review panels: the best professional development opportunity at PRS.nifa.usda.gov to sign up.</a:t>
            </a:r>
          </a:p>
          <a:p>
            <a:r>
              <a:rPr lang="en-US"/>
              <a:t>New focus on helping universities improve and develop better practices through Civil Rights Audits. </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21643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Justice40 </a:t>
            </a:r>
          </a:p>
        </p:txBody>
      </p:sp>
      <p:sp>
        <p:nvSpPr>
          <p:cNvPr id="6" name="Content Placeholder 3">
            <a:extLst>
              <a:ext uri="{FF2B5EF4-FFF2-40B4-BE49-F238E27FC236}">
                <a16:creationId xmlns:a16="http://schemas.microsoft.com/office/drawing/2014/main" id="{5460EF0D-5C36-4ABD-9951-34B55F73C3D4}"/>
              </a:ext>
            </a:extLst>
          </p:cNvPr>
          <p:cNvSpPr txBox="1">
            <a:spLocks/>
          </p:cNvSpPr>
          <p:nvPr/>
        </p:nvSpPr>
        <p:spPr>
          <a:xfrm>
            <a:off x="610262" y="2011311"/>
            <a:ext cx="5380523" cy="40233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Covered Priority Areas: </a:t>
            </a:r>
          </a:p>
          <a:p>
            <a:pPr lvl="1"/>
            <a:r>
              <a:rPr lang="en-US" dirty="0"/>
              <a:t>climate change</a:t>
            </a:r>
          </a:p>
          <a:p>
            <a:pPr lvl="1"/>
            <a:r>
              <a:rPr lang="en-US" dirty="0"/>
              <a:t>clean energy and energy efficiency</a:t>
            </a:r>
          </a:p>
          <a:p>
            <a:pPr lvl="1"/>
            <a:r>
              <a:rPr lang="en-US" dirty="0"/>
              <a:t>clean transportation</a:t>
            </a:r>
          </a:p>
          <a:p>
            <a:pPr lvl="1"/>
            <a:r>
              <a:rPr lang="en-US" dirty="0"/>
              <a:t>affordable and sustainable housing</a:t>
            </a:r>
          </a:p>
          <a:p>
            <a:pPr lvl="1"/>
            <a:r>
              <a:rPr lang="en-US" dirty="0"/>
              <a:t>training and workforce development (related to topics of other covered programs)</a:t>
            </a:r>
          </a:p>
          <a:p>
            <a:pPr lvl="1"/>
            <a:r>
              <a:rPr lang="en-US" dirty="0"/>
              <a:t>remediation and reduction of legacy pollution</a:t>
            </a:r>
          </a:p>
          <a:p>
            <a:pPr lvl="1"/>
            <a:r>
              <a:rPr lang="en-US" dirty="0"/>
              <a:t>critical clean water and waste infrastructure </a:t>
            </a:r>
          </a:p>
          <a:p>
            <a:endParaRPr lang="en-US" dirty="0"/>
          </a:p>
        </p:txBody>
      </p:sp>
      <p:sp>
        <p:nvSpPr>
          <p:cNvPr id="7" name="Content Placeholder 3">
            <a:extLst>
              <a:ext uri="{FF2B5EF4-FFF2-40B4-BE49-F238E27FC236}">
                <a16:creationId xmlns:a16="http://schemas.microsoft.com/office/drawing/2014/main" id="{937F35AD-D10E-4485-8CC3-E46AAC732A3F}"/>
              </a:ext>
            </a:extLst>
          </p:cNvPr>
          <p:cNvSpPr txBox="1">
            <a:spLocks/>
          </p:cNvSpPr>
          <p:nvPr/>
        </p:nvSpPr>
        <p:spPr>
          <a:xfrm>
            <a:off x="6477803" y="1963830"/>
            <a:ext cx="538052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b="1" dirty="0"/>
              <a:t>Underserved Communities: </a:t>
            </a:r>
          </a:p>
          <a:p>
            <a:pPr lvl="1"/>
            <a:r>
              <a:rPr lang="en-US" sz="2200" dirty="0"/>
              <a:t>Historically marginalized and/or overburdened by pollution and underinvestment in housing, transportation, water and wastewater infrastructure, and healthcare </a:t>
            </a:r>
          </a:p>
          <a:p>
            <a:endParaRPr lang="en-US" sz="2400" dirty="0"/>
          </a:p>
        </p:txBody>
      </p:sp>
    </p:spTree>
    <p:extLst>
      <p:ext uri="{BB962C8B-B14F-4D97-AF65-F5344CB8AC3E}">
        <p14:creationId xmlns:p14="http://schemas.microsoft.com/office/powerpoint/2010/main" val="104651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492369" y="1305094"/>
            <a:ext cx="10515600" cy="1325563"/>
          </a:xfrm>
        </p:spPr>
        <p:txBody>
          <a:bodyPr/>
          <a:lstStyle/>
          <a:p>
            <a:r>
              <a:rPr lang="en-US" b="1">
                <a:solidFill>
                  <a:srgbClr val="C05D28"/>
                </a:solidFill>
              </a:rPr>
              <a:t>NIFA Priorities </a:t>
            </a: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idx="4294967295"/>
          </p:nvPr>
        </p:nvSpPr>
        <p:spPr>
          <a:xfrm>
            <a:off x="492369" y="2504049"/>
            <a:ext cx="8177213" cy="3874379"/>
          </a:xfrm>
        </p:spPr>
        <p:txBody>
          <a:bodyPr>
            <a:normAutofit/>
          </a:bodyPr>
          <a:lstStyle/>
          <a:p>
            <a:pPr lvl="1"/>
            <a:r>
              <a:rPr lang="en-US" sz="2800"/>
              <a:t>Addressing the Administration’s priorities</a:t>
            </a:r>
          </a:p>
          <a:p>
            <a:pPr lvl="1"/>
            <a:r>
              <a:rPr lang="en-US" sz="2800"/>
              <a:t>Addressing the needs of partners</a:t>
            </a:r>
          </a:p>
          <a:p>
            <a:pPr lvl="1"/>
            <a:r>
              <a:rPr lang="en-US" sz="2800"/>
              <a:t>Realizing the agency NIFA was created to be</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233224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Justice40 </a:t>
            </a:r>
          </a:p>
        </p:txBody>
      </p:sp>
      <p:sp>
        <p:nvSpPr>
          <p:cNvPr id="5" name="Content Placeholder 3">
            <a:extLst>
              <a:ext uri="{FF2B5EF4-FFF2-40B4-BE49-F238E27FC236}">
                <a16:creationId xmlns:a16="http://schemas.microsoft.com/office/drawing/2014/main" id="{9F99DDA5-62F3-4A7A-B9C8-F0487259D344}"/>
              </a:ext>
            </a:extLst>
          </p:cNvPr>
          <p:cNvSpPr txBox="1">
            <a:spLocks/>
          </p:cNvSpPr>
          <p:nvPr/>
        </p:nvSpPr>
        <p:spPr>
          <a:xfrm>
            <a:off x="422324" y="1783522"/>
            <a:ext cx="10955925" cy="43935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NIFA Covered Programs </a:t>
            </a: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Hispanic-Serving Institutions Education Grants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Alaska Native-Serving and Native Hawaiian-Serving Institutions Education Competitive Grants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Insular Programs (DEG, RIIA, and AGEI)</a:t>
            </a: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Tribal College Research Grant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Tribal College Extension Grant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Tribal College Equity Grant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Federally Recognized Tribes Extension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New Beginning for Tribal Students</a:t>
            </a: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Scholarships at 1890 Institutions</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1890 Facilities Grants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Centers of Excellence at 1890 Institutions</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1890 Institution Teaching, Research and Extension Capacity Building Grants (CBG) Program</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Agriculture Research at 1890 Land-Grant Institutions (Evans-Allen)</a:t>
            </a:r>
            <a:endParaRPr lang="en-US" sz="20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2000" b="0" i="0" u="none" strike="noStrike" kern="1200" dirty="0">
                <a:solidFill>
                  <a:srgbClr val="000000"/>
                </a:solidFill>
                <a:effectLst/>
                <a:latin typeface="Calibri" panose="020F0502020204030204" pitchFamily="34" charset="0"/>
              </a:rPr>
              <a:t>Agricultural Extension Programs at 1890 Institutions</a:t>
            </a:r>
            <a:endParaRPr lang="en-US" sz="20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sz="2400" b="1" dirty="0"/>
          </a:p>
        </p:txBody>
      </p:sp>
    </p:spTree>
    <p:extLst>
      <p:ext uri="{BB962C8B-B14F-4D97-AF65-F5344CB8AC3E}">
        <p14:creationId xmlns:p14="http://schemas.microsoft.com/office/powerpoint/2010/main" val="3093427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Justice40 </a:t>
            </a:r>
          </a:p>
        </p:txBody>
      </p:sp>
      <p:sp>
        <p:nvSpPr>
          <p:cNvPr id="5" name="Content Placeholder 3">
            <a:extLst>
              <a:ext uri="{FF2B5EF4-FFF2-40B4-BE49-F238E27FC236}">
                <a16:creationId xmlns:a16="http://schemas.microsoft.com/office/drawing/2014/main" id="{9F99DDA5-62F3-4A7A-B9C8-F0487259D344}"/>
              </a:ext>
            </a:extLst>
          </p:cNvPr>
          <p:cNvSpPr txBox="1">
            <a:spLocks/>
          </p:cNvSpPr>
          <p:nvPr/>
        </p:nvSpPr>
        <p:spPr>
          <a:xfrm>
            <a:off x="610263" y="1944374"/>
            <a:ext cx="11238026" cy="402336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Actions Underway </a:t>
            </a:r>
          </a:p>
          <a:p>
            <a:pPr marL="0" algn="l" rtl="0" eaLnBrk="1" fontAlgn="t" latinLnBrk="0" hangingPunct="1">
              <a:spcBef>
                <a:spcPts val="0"/>
              </a:spcBef>
              <a:spcAft>
                <a:spcPts val="0"/>
              </a:spcAft>
            </a:pPr>
            <a:r>
              <a:rPr lang="en-US" sz="2400" b="0" i="0" u="none" strike="noStrike" kern="1200" dirty="0">
                <a:solidFill>
                  <a:srgbClr val="000000"/>
                </a:solidFill>
                <a:effectLst/>
                <a:latin typeface="Calibri" panose="020F0502020204030204" pitchFamily="34" charset="0"/>
              </a:rPr>
              <a:t>Assessment of statutory language for the covered programs</a:t>
            </a:r>
          </a:p>
          <a:p>
            <a:pPr marL="0" algn="l" rtl="0" eaLnBrk="1" fontAlgn="t" latinLnBrk="0" hangingPunct="1">
              <a:spcBef>
                <a:spcPts val="0"/>
              </a:spcBef>
              <a:spcAft>
                <a:spcPts val="0"/>
              </a:spcAft>
            </a:pPr>
            <a:endParaRPr lang="en-US" sz="1100" b="0" i="0" u="none" strike="noStrike" kern="1200"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2400" dirty="0">
                <a:solidFill>
                  <a:srgbClr val="000000"/>
                </a:solidFill>
                <a:latin typeface="Calibri" panose="020F0502020204030204" pitchFamily="34" charset="0"/>
              </a:rPr>
              <a:t>Added language to RFAs</a:t>
            </a:r>
          </a:p>
          <a:p>
            <a:pPr marL="0" algn="l" rtl="0" eaLnBrk="1" fontAlgn="t" latinLnBrk="0" hangingPunct="1">
              <a:spcBef>
                <a:spcPts val="0"/>
              </a:spcBef>
              <a:spcAft>
                <a:spcPts val="0"/>
              </a:spcAft>
            </a:pPr>
            <a:endParaRPr lang="en-US" sz="1100" dirty="0">
              <a:solidFill>
                <a:srgbClr val="000000"/>
              </a:solidFill>
              <a:latin typeface="Calibri" panose="020F0502020204030204" pitchFamily="34" charset="0"/>
            </a:endParaRPr>
          </a:p>
          <a:p>
            <a:pPr marL="0" fontAlgn="t">
              <a:spcBef>
                <a:spcPts val="0"/>
              </a:spcBef>
            </a:pPr>
            <a:r>
              <a:rPr lang="en-US" sz="2400" dirty="0">
                <a:latin typeface="Calibri" panose="020F0502020204030204" pitchFamily="34" charset="0"/>
                <a:ea typeface="Times New Roman" panose="02020603050405020304" pitchFamily="18" charset="0"/>
              </a:rPr>
              <a:t>Outreach with stakeholders and partners to identify and prioritize current topics                              and priority concerns of tribal, national or multistate significance. </a:t>
            </a:r>
          </a:p>
          <a:p>
            <a:pPr marL="0" fontAlgn="t">
              <a:spcBef>
                <a:spcPts val="0"/>
              </a:spcBef>
            </a:pPr>
            <a:endParaRPr lang="en-US" sz="1100" dirty="0">
              <a:latin typeface="Calibri" panose="020F0502020204030204" pitchFamily="34" charset="0"/>
              <a:ea typeface="Calibri" panose="020F0502020204030204" pitchFamily="34" charset="0"/>
            </a:endParaRPr>
          </a:p>
          <a:p>
            <a:pPr marL="0" fontAlgn="t">
              <a:spcBef>
                <a:spcPts val="0"/>
              </a:spcBef>
            </a:pPr>
            <a:r>
              <a:rPr lang="en-US" sz="2400" dirty="0">
                <a:latin typeface="Calibri" panose="020F0502020204030204" pitchFamily="34" charset="0"/>
                <a:ea typeface="Times New Roman" panose="02020603050405020304" pitchFamily="18" charset="0"/>
              </a:rPr>
              <a:t>Promoting awareness of Justice40 activities and implementation among NIFA’s stakeholders and partners. </a:t>
            </a:r>
          </a:p>
          <a:p>
            <a:pPr marL="0" fontAlgn="t">
              <a:spcBef>
                <a:spcPts val="0"/>
              </a:spcBef>
            </a:pPr>
            <a:endParaRPr lang="en-US" sz="1200" dirty="0">
              <a:latin typeface="Calibri" panose="020F0502020204030204" pitchFamily="34" charset="0"/>
              <a:ea typeface="Calibri" panose="020F0502020204030204" pitchFamily="34" charset="0"/>
            </a:endParaRPr>
          </a:p>
          <a:p>
            <a:pPr marL="0" algn="l" rtl="0" eaLnBrk="1" fontAlgn="t" latinLnBrk="0" hangingPunct="1">
              <a:spcBef>
                <a:spcPts val="0"/>
              </a:spcBef>
              <a:spcAft>
                <a:spcPts val="0"/>
              </a:spcAft>
            </a:pPr>
            <a:r>
              <a:rPr lang="en-US" sz="2400" dirty="0">
                <a:solidFill>
                  <a:srgbClr val="000000"/>
                </a:solidFill>
                <a:latin typeface="Calibri" panose="020F0502020204030204" pitchFamily="34" charset="0"/>
              </a:rPr>
              <a:t>Highlight impacts for environmental justice from throughout NIFA</a:t>
            </a:r>
          </a:p>
          <a:p>
            <a:pPr marL="0" algn="l" rtl="0" eaLnBrk="1" fontAlgn="t" latinLnBrk="0" hangingPunct="1">
              <a:spcBef>
                <a:spcPts val="0"/>
              </a:spcBef>
              <a:spcAft>
                <a:spcPts val="0"/>
              </a:spcAft>
            </a:pPr>
            <a:endParaRPr lang="en-US" sz="1200" b="0" i="0" u="none" strike="noStrike" dirty="0">
              <a:solidFill>
                <a:srgbClr val="000000"/>
              </a:solidFill>
              <a:effectLst/>
              <a:latin typeface="Calibri" panose="020F0502020204030204" pitchFamily="34" charset="0"/>
            </a:endParaRPr>
          </a:p>
          <a:p>
            <a:pPr marL="0" algn="l" rtl="0" eaLnBrk="1" fontAlgn="t" latinLnBrk="0" hangingPunct="1">
              <a:spcBef>
                <a:spcPts val="0"/>
              </a:spcBef>
              <a:spcAft>
                <a:spcPts val="0"/>
              </a:spcAft>
            </a:pPr>
            <a:r>
              <a:rPr lang="en-US" sz="2400" dirty="0">
                <a:solidFill>
                  <a:srgbClr val="000000"/>
                </a:solidFill>
                <a:latin typeface="Calibri" panose="020F0502020204030204" pitchFamily="34" charset="0"/>
              </a:rPr>
              <a:t>Determination of OMB reporting requirements</a:t>
            </a:r>
          </a:p>
          <a:p>
            <a:pPr marL="0" algn="l" rtl="0" eaLnBrk="1" fontAlgn="t" latinLnBrk="0" hangingPunct="1">
              <a:spcBef>
                <a:spcPts val="0"/>
              </a:spcBef>
              <a:spcAft>
                <a:spcPts val="0"/>
              </a:spcAft>
            </a:pPr>
            <a:endParaRPr lang="en-US" sz="1200" dirty="0">
              <a:solidFill>
                <a:srgbClr val="000000"/>
              </a:solidFill>
              <a:latin typeface="Calibri" panose="020F0502020204030204" pitchFamily="34" charset="0"/>
            </a:endParaRPr>
          </a:p>
          <a:p>
            <a:pPr>
              <a:spcBef>
                <a:spcPts val="0"/>
              </a:spcBef>
            </a:pPr>
            <a:r>
              <a:rPr lang="en-US" sz="2400" dirty="0">
                <a:effectLst/>
                <a:latin typeface="Calibri" panose="020F0502020204030204" pitchFamily="34" charset="0"/>
                <a:ea typeface="Times New Roman" panose="02020603050405020304" pitchFamily="18" charset="0"/>
              </a:rPr>
              <a:t>Collaborations with other USDA and USG agencies to identify data and methods for tracking investments and benefits.</a:t>
            </a:r>
            <a:endParaRPr lang="en-US" sz="2400" dirty="0">
              <a:effectLst/>
              <a:latin typeface="Calibri" panose="020F0502020204030204" pitchFamily="34" charset="0"/>
              <a:ea typeface="Calibri" panose="020F0502020204030204" pitchFamily="34" charset="0"/>
            </a:endParaRPr>
          </a:p>
          <a:p>
            <a:pPr marL="0" algn="l" rtl="0" eaLnBrk="1" fontAlgn="t" latinLnBrk="0" hangingPunct="1">
              <a:spcBef>
                <a:spcPts val="0"/>
              </a:spcBef>
              <a:spcAft>
                <a:spcPts val="0"/>
              </a:spcAft>
            </a:pPr>
            <a:endParaRPr lang="en-US" sz="2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sz="2400" b="1" dirty="0"/>
          </a:p>
        </p:txBody>
      </p:sp>
      <p:pic>
        <p:nvPicPr>
          <p:cNvPr id="3" name="Picture 2">
            <a:extLst>
              <a:ext uri="{FF2B5EF4-FFF2-40B4-BE49-F238E27FC236}">
                <a16:creationId xmlns:a16="http://schemas.microsoft.com/office/drawing/2014/main" id="{B4933F53-86AF-48EE-9F98-1D694471BF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47239" y="1217982"/>
            <a:ext cx="2822437" cy="1593312"/>
          </a:xfrm>
          <a:prstGeom prst="rect">
            <a:avLst/>
          </a:prstGeom>
        </p:spPr>
      </p:pic>
    </p:spTree>
    <p:extLst>
      <p:ext uri="{BB962C8B-B14F-4D97-AF65-F5344CB8AC3E}">
        <p14:creationId xmlns:p14="http://schemas.microsoft.com/office/powerpoint/2010/main" val="29393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D2AF50E-50B4-40A3-8C34-7EFE7AE8696D}"/>
              </a:ext>
            </a:extLst>
          </p:cNvPr>
          <p:cNvSpPr txBox="1">
            <a:spLocks/>
          </p:cNvSpPr>
          <p:nvPr/>
        </p:nvSpPr>
        <p:spPr bwMode="auto">
          <a:xfrm>
            <a:off x="610262" y="1021523"/>
            <a:ext cx="11159414"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lnSpc>
                <a:spcPct val="90000"/>
              </a:lnSpc>
              <a:spcBef>
                <a:spcPct val="0"/>
              </a:spcBef>
              <a:spcAft>
                <a:spcPct val="0"/>
              </a:spcAft>
              <a:defRPr sz="3600">
                <a:solidFill>
                  <a:srgbClr val="343434"/>
                </a:solidFill>
                <a:latin typeface="+mj-lt"/>
                <a:ea typeface="+mj-ea"/>
                <a:cs typeface="+mj-cs"/>
              </a:defRPr>
            </a:lvl1pPr>
            <a:lvl2pPr algn="l" rtl="0" fontAlgn="base">
              <a:lnSpc>
                <a:spcPct val="90000"/>
              </a:lnSpc>
              <a:spcBef>
                <a:spcPct val="0"/>
              </a:spcBef>
              <a:spcAft>
                <a:spcPct val="0"/>
              </a:spcAft>
              <a:defRPr sz="3600">
                <a:solidFill>
                  <a:srgbClr val="343434"/>
                </a:solidFill>
                <a:latin typeface="Arial" charset="0"/>
                <a:ea typeface="ＭＳ Ｐゴシック" pitchFamily="1" charset="-128"/>
              </a:defRPr>
            </a:lvl2pPr>
            <a:lvl3pPr algn="l" rtl="0" fontAlgn="base">
              <a:lnSpc>
                <a:spcPct val="90000"/>
              </a:lnSpc>
              <a:spcBef>
                <a:spcPct val="0"/>
              </a:spcBef>
              <a:spcAft>
                <a:spcPct val="0"/>
              </a:spcAft>
              <a:defRPr sz="3600">
                <a:solidFill>
                  <a:srgbClr val="343434"/>
                </a:solidFill>
                <a:latin typeface="Arial" charset="0"/>
                <a:ea typeface="ＭＳ Ｐゴシック" pitchFamily="1" charset="-128"/>
              </a:defRPr>
            </a:lvl3pPr>
            <a:lvl4pPr algn="l" rtl="0" fontAlgn="base">
              <a:lnSpc>
                <a:spcPct val="90000"/>
              </a:lnSpc>
              <a:spcBef>
                <a:spcPct val="0"/>
              </a:spcBef>
              <a:spcAft>
                <a:spcPct val="0"/>
              </a:spcAft>
              <a:defRPr sz="3600">
                <a:solidFill>
                  <a:srgbClr val="343434"/>
                </a:solidFill>
                <a:latin typeface="Arial" charset="0"/>
                <a:ea typeface="ＭＳ Ｐゴシック" pitchFamily="1" charset="-128"/>
              </a:defRPr>
            </a:lvl4pPr>
            <a:lvl5pPr algn="l" rtl="0" fontAlgn="base">
              <a:lnSpc>
                <a:spcPct val="90000"/>
              </a:lnSpc>
              <a:spcBef>
                <a:spcPct val="0"/>
              </a:spcBef>
              <a:spcAft>
                <a:spcPct val="0"/>
              </a:spcAft>
              <a:defRPr sz="3600">
                <a:solidFill>
                  <a:srgbClr val="343434"/>
                </a:solidFill>
                <a:latin typeface="Arial" charset="0"/>
                <a:ea typeface="ＭＳ Ｐゴシック" pitchFamily="1" charset="-128"/>
              </a:defRPr>
            </a:lvl5pPr>
            <a:lvl6pPr marL="4572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6pPr>
            <a:lvl7pPr marL="9144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7pPr>
            <a:lvl8pPr marL="13716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8pPr>
            <a:lvl9pPr marL="1828800" algn="l" rtl="0" eaLnBrk="1" fontAlgn="base" hangingPunct="1">
              <a:lnSpc>
                <a:spcPct val="90000"/>
              </a:lnSpc>
              <a:spcBef>
                <a:spcPct val="0"/>
              </a:spcBef>
              <a:spcAft>
                <a:spcPct val="0"/>
              </a:spcAft>
              <a:defRPr sz="3600">
                <a:solidFill>
                  <a:srgbClr val="343434"/>
                </a:solidFill>
                <a:latin typeface="Arial" charset="0"/>
                <a:ea typeface="ＭＳ Ｐゴシック" pitchFamily="1" charset="-128"/>
              </a:defRPr>
            </a:lvl9pPr>
          </a:lstStyle>
          <a:p>
            <a:pPr eaLnBrk="1" hangingPunct="1"/>
            <a:r>
              <a:rPr lang="en-US" b="1" u="sng" kern="0" dirty="0">
                <a:solidFill>
                  <a:schemeClr val="tx1"/>
                </a:solidFill>
                <a:latin typeface="+mn-lt"/>
              </a:rPr>
              <a:t>Climate Summit </a:t>
            </a:r>
          </a:p>
        </p:txBody>
      </p:sp>
      <p:sp>
        <p:nvSpPr>
          <p:cNvPr id="5" name="Content Placeholder 3">
            <a:extLst>
              <a:ext uri="{FF2B5EF4-FFF2-40B4-BE49-F238E27FC236}">
                <a16:creationId xmlns:a16="http://schemas.microsoft.com/office/drawing/2014/main" id="{9F99DDA5-62F3-4A7A-B9C8-F0487259D344}"/>
              </a:ext>
            </a:extLst>
          </p:cNvPr>
          <p:cNvSpPr txBox="1">
            <a:spLocks/>
          </p:cNvSpPr>
          <p:nvPr/>
        </p:nvSpPr>
        <p:spPr>
          <a:xfrm>
            <a:off x="610262" y="1944374"/>
            <a:ext cx="10955925" cy="4023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0" u="none" strike="noStrike" dirty="0">
                <a:effectLst/>
                <a:latin typeface="Arial" panose="020B0604020202020204" pitchFamily="34" charset="0"/>
              </a:rPr>
              <a:t>A response to NIFA stakeholders</a:t>
            </a:r>
          </a:p>
          <a:p>
            <a:pPr marL="0" indent="0">
              <a:buNone/>
            </a:pPr>
            <a:r>
              <a:rPr lang="en-US" sz="2000" dirty="0">
                <a:latin typeface="Arial" panose="020B0604020202020204" pitchFamily="34" charset="0"/>
              </a:rPr>
              <a:t>A Summit is a Dialog.  A discussion among partners</a:t>
            </a:r>
          </a:p>
          <a:p>
            <a:pPr marL="0" indent="0">
              <a:buNone/>
            </a:pPr>
            <a:r>
              <a:rPr lang="en-US" sz="2000" b="0" i="0" u="none" strike="noStrike" dirty="0">
                <a:effectLst/>
                <a:latin typeface="Arial" panose="020B0604020202020204" pitchFamily="34" charset="0"/>
              </a:rPr>
              <a:t>Establish community knowledge and identify </a:t>
            </a:r>
            <a:r>
              <a:rPr lang="en-US" sz="2000" dirty="0">
                <a:latin typeface="Arial" panose="020B0604020202020204" pitchFamily="34" charset="0"/>
              </a:rPr>
              <a:t>s</a:t>
            </a:r>
            <a:r>
              <a:rPr lang="en-US" sz="2000" b="0" i="0" u="none" strike="noStrike" dirty="0">
                <a:effectLst/>
                <a:latin typeface="Arial" panose="020B0604020202020204" pitchFamily="34" charset="0"/>
              </a:rPr>
              <a:t>trengths</a:t>
            </a:r>
          </a:p>
          <a:p>
            <a:pPr marL="0" indent="0">
              <a:buNone/>
            </a:pPr>
            <a:r>
              <a:rPr lang="en-US" sz="2000" dirty="0">
                <a:latin typeface="Arial" panose="020B0604020202020204" pitchFamily="34" charset="0"/>
              </a:rPr>
              <a:t>Develop a long-term Roadmap</a:t>
            </a:r>
          </a:p>
          <a:p>
            <a:pPr marL="0" indent="0">
              <a:buNone/>
            </a:pPr>
            <a:r>
              <a:rPr lang="en-US" sz="2000" b="0" i="0" u="none" strike="noStrike" dirty="0">
                <a:effectLst/>
                <a:latin typeface="Arial" panose="020B0604020202020204" pitchFamily="34" charset="0"/>
              </a:rPr>
              <a:t>Autumn 2022</a:t>
            </a:r>
          </a:p>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endParaRPr lang="en-US" sz="2400" b="1" dirty="0"/>
          </a:p>
        </p:txBody>
      </p:sp>
      <p:pic>
        <p:nvPicPr>
          <p:cNvPr id="2050" name="Picture 2">
            <a:extLst>
              <a:ext uri="{FF2B5EF4-FFF2-40B4-BE49-F238E27FC236}">
                <a16:creationId xmlns:a16="http://schemas.microsoft.com/office/drawing/2014/main" id="{77E9F29B-7F76-439E-AF2B-4F50D114CE2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71" t="1561" r="6406"/>
          <a:stretch/>
        </p:blipFill>
        <p:spPr bwMode="auto">
          <a:xfrm>
            <a:off x="7922886" y="1590251"/>
            <a:ext cx="3658852" cy="424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87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A37DAA-E1DF-45B0-A3AB-F0E25484C5AF}"/>
              </a:ext>
            </a:extLst>
          </p:cNvPr>
          <p:cNvSpPr>
            <a:spLocks noGrp="1"/>
          </p:cNvSpPr>
          <p:nvPr>
            <p:ph idx="1"/>
          </p:nvPr>
        </p:nvSpPr>
        <p:spPr>
          <a:xfrm>
            <a:off x="2438401" y="2138766"/>
            <a:ext cx="7577847" cy="4213396"/>
          </a:xfrm>
        </p:spPr>
        <p:txBody>
          <a:bodyPr>
            <a:normAutofit fontScale="40000" lnSpcReduction="20000"/>
          </a:bodyPr>
          <a:lstStyle/>
          <a:p>
            <a:pPr marL="0" indent="0" algn="ctr">
              <a:buNone/>
            </a:pPr>
            <a:r>
              <a:rPr lang="en-US" sz="3000">
                <a:hlinkClick r:id="rId3"/>
              </a:rPr>
              <a:t>https://www.usda.gov/non-discrimination-statement</a:t>
            </a:r>
            <a:endParaRPr lang="en-US" sz="3000"/>
          </a:p>
          <a:p>
            <a:pPr>
              <a:lnSpc>
                <a:spcPct val="120000"/>
              </a:lnSpc>
              <a:spcBef>
                <a:spcPts val="1200"/>
              </a:spcBef>
            </a:pPr>
            <a:r>
              <a:rPr lang="en-US" sz="300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pPr>
              <a:lnSpc>
                <a:spcPct val="120000"/>
              </a:lnSpc>
              <a:spcBef>
                <a:spcPts val="1200"/>
              </a:spcBef>
            </a:pPr>
            <a:r>
              <a:rPr lang="en-US" sz="300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a:lnSpc>
                <a:spcPct val="120000"/>
              </a:lnSpc>
              <a:spcBef>
                <a:spcPts val="1200"/>
              </a:spcBef>
            </a:pPr>
            <a:r>
              <a:rPr lang="en-US" sz="3000"/>
              <a:t>To file a program discrimination complaint, complete the USDA Program Discrimination Complaint Form, AD-3027, found online at How to File a Program Discrimination Complaint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a:t>
            </a:r>
          </a:p>
          <a:p>
            <a:pPr>
              <a:lnSpc>
                <a:spcPct val="120000"/>
              </a:lnSpc>
              <a:spcBef>
                <a:spcPts val="1200"/>
              </a:spcBef>
            </a:pPr>
            <a:r>
              <a:rPr lang="en-US" sz="3000"/>
              <a:t>USDA is an equal opportunity provider, employer and lender.</a:t>
            </a:r>
          </a:p>
          <a:p>
            <a:endParaRPr lang="en-US"/>
          </a:p>
        </p:txBody>
      </p:sp>
      <p:sp>
        <p:nvSpPr>
          <p:cNvPr id="3" name="Title 3">
            <a:extLst>
              <a:ext uri="{FF2B5EF4-FFF2-40B4-BE49-F238E27FC236}">
                <a16:creationId xmlns:a16="http://schemas.microsoft.com/office/drawing/2014/main" id="{0FADDBDF-828C-473A-8C13-46C8096F7BFC}"/>
              </a:ext>
            </a:extLst>
          </p:cNvPr>
          <p:cNvSpPr txBox="1">
            <a:spLocks noGrp="1"/>
          </p:cNvSpPr>
          <p:nvPr>
            <p:ph type="title" idx="4294967295"/>
          </p:nvPr>
        </p:nvSpPr>
        <p:spPr>
          <a:xfrm>
            <a:off x="1747736" y="901140"/>
            <a:ext cx="8667345"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t>Non-Discrimination Statement</a:t>
            </a:r>
          </a:p>
        </p:txBody>
      </p:sp>
    </p:spTree>
    <p:extLst>
      <p:ext uri="{BB962C8B-B14F-4D97-AF65-F5344CB8AC3E}">
        <p14:creationId xmlns:p14="http://schemas.microsoft.com/office/powerpoint/2010/main" val="2873407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EDAC-917D-4842-943E-B42595458EC2}"/>
              </a:ext>
            </a:extLst>
          </p:cNvPr>
          <p:cNvSpPr>
            <a:spLocks noGrp="1"/>
          </p:cNvSpPr>
          <p:nvPr>
            <p:ph type="title"/>
          </p:nvPr>
        </p:nvSpPr>
        <p:spPr>
          <a:xfrm>
            <a:off x="838200" y="3099154"/>
            <a:ext cx="10515600" cy="1325563"/>
          </a:xfrm>
        </p:spPr>
        <p:txBody>
          <a:bodyPr>
            <a:normAutofit/>
          </a:bodyPr>
          <a:lstStyle/>
          <a:p>
            <a:pPr algn="ctr"/>
            <a:r>
              <a:rPr lang="en-US" sz="8000" b="1">
                <a:solidFill>
                  <a:srgbClr val="C05D28"/>
                </a:solidFill>
              </a:rPr>
              <a:t>Questions?</a:t>
            </a:r>
          </a:p>
        </p:txBody>
      </p:sp>
      <p:pic>
        <p:nvPicPr>
          <p:cNvPr id="3" name="Picture 2" descr="Logo of U.S. Department of Agriculture, National Institute of Food and Agriculture">
            <a:extLst>
              <a:ext uri="{FF2B5EF4-FFF2-40B4-BE49-F238E27FC236}">
                <a16:creationId xmlns:a16="http://schemas.microsoft.com/office/drawing/2014/main" id="{D573C7D5-D8A1-4F9F-8206-B8B16864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3744225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rmer on wheat field">
            <a:extLst>
              <a:ext uri="{FF2B5EF4-FFF2-40B4-BE49-F238E27FC236}">
                <a16:creationId xmlns:a16="http://schemas.microsoft.com/office/drawing/2014/main" id="{A042EFE0-D5AC-44E7-BAE6-451A4F7E7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7058"/>
            <a:ext cx="12213775" cy="7340478"/>
          </a:xfrm>
          <a:prstGeom prst="rect">
            <a:avLst/>
          </a:prstGeom>
        </p:spPr>
      </p:pic>
      <p:sp>
        <p:nvSpPr>
          <p:cNvPr id="4" name="TextBox 3">
            <a:extLst>
              <a:ext uri="{FF2B5EF4-FFF2-40B4-BE49-F238E27FC236}">
                <a16:creationId xmlns:a16="http://schemas.microsoft.com/office/drawing/2014/main" id="{01DA2A6B-F6DD-4842-9124-F1BDC7EB9443}"/>
              </a:ext>
            </a:extLst>
          </p:cNvPr>
          <p:cNvSpPr txBox="1"/>
          <p:nvPr/>
        </p:nvSpPr>
        <p:spPr>
          <a:xfrm>
            <a:off x="258173" y="1142824"/>
            <a:ext cx="6026009" cy="1754326"/>
          </a:xfrm>
          <a:prstGeom prst="rect">
            <a:avLst/>
          </a:prstGeom>
          <a:noFill/>
        </p:spPr>
        <p:txBody>
          <a:bodyPr wrap="none" rtlCol="0">
            <a:spAutoFit/>
          </a:bodyPr>
          <a:lstStyle/>
          <a:p>
            <a:r>
              <a:rPr lang="en-US" sz="5400" b="1" dirty="0"/>
              <a:t>We Look Forward </a:t>
            </a:r>
          </a:p>
          <a:p>
            <a:r>
              <a:rPr lang="en-US" sz="5400" b="1" dirty="0"/>
              <a:t>To The Work Ahead</a:t>
            </a:r>
          </a:p>
        </p:txBody>
      </p:sp>
      <p:sp>
        <p:nvSpPr>
          <p:cNvPr id="2" name="TextBox 1">
            <a:extLst>
              <a:ext uri="{FF2B5EF4-FFF2-40B4-BE49-F238E27FC236}">
                <a16:creationId xmlns:a16="http://schemas.microsoft.com/office/drawing/2014/main" id="{610D6F40-9FED-4443-9E76-EFB900BF74FD}"/>
              </a:ext>
            </a:extLst>
          </p:cNvPr>
          <p:cNvSpPr txBox="1"/>
          <p:nvPr/>
        </p:nvSpPr>
        <p:spPr>
          <a:xfrm>
            <a:off x="408562" y="5068845"/>
            <a:ext cx="2708370" cy="1200329"/>
          </a:xfrm>
          <a:prstGeom prst="rect">
            <a:avLst/>
          </a:prstGeom>
          <a:noFill/>
        </p:spPr>
        <p:txBody>
          <a:bodyPr wrap="none" rtlCol="0">
            <a:spAutoFit/>
          </a:bodyPr>
          <a:lstStyle/>
          <a:p>
            <a:r>
              <a:rPr lang="en-US" u="sng" dirty="0"/>
              <a:t>Contact:</a:t>
            </a:r>
          </a:p>
          <a:p>
            <a:r>
              <a:rPr lang="en-US" dirty="0"/>
              <a:t>Kevin Kephart</a:t>
            </a:r>
          </a:p>
          <a:p>
            <a:r>
              <a:rPr lang="en-US" dirty="0"/>
              <a:t>Deputy Director, IBCE</a:t>
            </a:r>
          </a:p>
          <a:p>
            <a:r>
              <a:rPr lang="en-US" dirty="0"/>
              <a:t>Kevin.Kephart@USDA.GOV</a:t>
            </a:r>
          </a:p>
        </p:txBody>
      </p:sp>
    </p:spTree>
    <p:extLst>
      <p:ext uri="{BB962C8B-B14F-4D97-AF65-F5344CB8AC3E}">
        <p14:creationId xmlns:p14="http://schemas.microsoft.com/office/powerpoint/2010/main" val="202525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B0B100-8B82-4241-A3E9-9AF202552364}"/>
              </a:ext>
            </a:extLst>
          </p:cNvPr>
          <p:cNvSpPr txBox="1"/>
          <p:nvPr/>
        </p:nvSpPr>
        <p:spPr>
          <a:xfrm rot="10800000" flipH="1" flipV="1">
            <a:off x="485775" y="1623327"/>
            <a:ext cx="9250681" cy="1508105"/>
          </a:xfrm>
          <a:prstGeom prst="rect">
            <a:avLst/>
          </a:prstGeom>
          <a:noFill/>
        </p:spPr>
        <p:txBody>
          <a:bodyPr wrap="square" rtlCol="0">
            <a:spAutoFit/>
          </a:bodyPr>
          <a:lstStyle/>
          <a:p>
            <a:r>
              <a:rPr lang="en-US" sz="3600" b="1" u="sng"/>
              <a:t>USDA</a:t>
            </a:r>
            <a:r>
              <a:rPr lang="en-US" sz="3600" b="1"/>
              <a:t>:</a:t>
            </a:r>
          </a:p>
          <a:p>
            <a:pPr marL="571500" indent="-571500">
              <a:buFont typeface="Arial" panose="020B0604020202020204" pitchFamily="34" charset="0"/>
              <a:buChar char="•"/>
            </a:pPr>
            <a:r>
              <a:rPr lang="en-US" sz="2800"/>
              <a:t>Tom Vilsack, Secretary</a:t>
            </a:r>
          </a:p>
          <a:p>
            <a:pPr marL="571500" indent="-571500">
              <a:buFont typeface="Arial" panose="020B0604020202020204" pitchFamily="34" charset="0"/>
              <a:buChar char="•"/>
            </a:pPr>
            <a:r>
              <a:rPr lang="en-US" sz="2800"/>
              <a:t>Jewel </a:t>
            </a:r>
            <a:r>
              <a:rPr lang="en-US" sz="2800" err="1"/>
              <a:t>Bronaugh</a:t>
            </a:r>
            <a:r>
              <a:rPr lang="en-US" sz="2800"/>
              <a:t>, Deputy Secretary</a:t>
            </a:r>
          </a:p>
        </p:txBody>
      </p:sp>
      <p:sp>
        <p:nvSpPr>
          <p:cNvPr id="4" name="TextBox 3">
            <a:extLst>
              <a:ext uri="{FF2B5EF4-FFF2-40B4-BE49-F238E27FC236}">
                <a16:creationId xmlns:a16="http://schemas.microsoft.com/office/drawing/2014/main" id="{87D1B3C6-2628-4593-8502-7A0E46A81511}"/>
              </a:ext>
            </a:extLst>
          </p:cNvPr>
          <p:cNvSpPr txBox="1"/>
          <p:nvPr/>
        </p:nvSpPr>
        <p:spPr>
          <a:xfrm rot="10800000" flipH="1" flipV="1">
            <a:off x="485775" y="3061841"/>
            <a:ext cx="11963400" cy="1508105"/>
          </a:xfrm>
          <a:prstGeom prst="rect">
            <a:avLst/>
          </a:prstGeom>
          <a:noFill/>
        </p:spPr>
        <p:txBody>
          <a:bodyPr wrap="square" rtlCol="0">
            <a:spAutoFit/>
          </a:bodyPr>
          <a:lstStyle/>
          <a:p>
            <a:r>
              <a:rPr lang="en-US" sz="3600" b="1" u="sng"/>
              <a:t>Research, Education, Economics (REE) Mission Area</a:t>
            </a:r>
            <a:r>
              <a:rPr lang="en-US" sz="3600" b="1"/>
              <a:t>:</a:t>
            </a:r>
          </a:p>
          <a:p>
            <a:pPr marL="571500" indent="-571500">
              <a:buFont typeface="Arial" panose="020B0604020202020204" pitchFamily="34" charset="0"/>
              <a:buChar char="•"/>
            </a:pPr>
            <a:r>
              <a:rPr lang="en-US" sz="2800" err="1"/>
              <a:t>Chavonda</a:t>
            </a:r>
            <a:r>
              <a:rPr lang="en-US" sz="2800"/>
              <a:t> Jacobs-Young, Nominee Under Secretary</a:t>
            </a:r>
          </a:p>
          <a:p>
            <a:pPr marL="571500" indent="-571500">
              <a:buFont typeface="Arial" panose="020B0604020202020204" pitchFamily="34" charset="0"/>
              <a:buChar char="•"/>
            </a:pPr>
            <a:r>
              <a:rPr lang="en-US" sz="2800"/>
              <a:t>Shefali Mehta, Deputy Under Secretary</a:t>
            </a:r>
          </a:p>
        </p:txBody>
      </p:sp>
      <p:sp>
        <p:nvSpPr>
          <p:cNvPr id="5" name="TextBox 4">
            <a:extLst>
              <a:ext uri="{FF2B5EF4-FFF2-40B4-BE49-F238E27FC236}">
                <a16:creationId xmlns:a16="http://schemas.microsoft.com/office/drawing/2014/main" id="{08BBDA3B-0A73-4E1E-B779-201402EA3FDD}"/>
              </a:ext>
            </a:extLst>
          </p:cNvPr>
          <p:cNvSpPr txBox="1"/>
          <p:nvPr/>
        </p:nvSpPr>
        <p:spPr>
          <a:xfrm rot="10800000" flipH="1" flipV="1">
            <a:off x="485775" y="3981034"/>
            <a:ext cx="11963400" cy="3231654"/>
          </a:xfrm>
          <a:prstGeom prst="rect">
            <a:avLst/>
          </a:prstGeom>
          <a:noFill/>
        </p:spPr>
        <p:txBody>
          <a:bodyPr wrap="square" rtlCol="0">
            <a:spAutoFit/>
          </a:bodyPr>
          <a:lstStyle/>
          <a:p>
            <a:r>
              <a:rPr lang="en-US" sz="3600" b="1" u="sng" dirty="0"/>
              <a:t>NIFA</a:t>
            </a:r>
            <a:r>
              <a:rPr lang="en-US" sz="3600" b="1" dirty="0"/>
              <a:t>:</a:t>
            </a:r>
          </a:p>
          <a:p>
            <a:pPr marL="571500" indent="-571500">
              <a:buFont typeface="Arial" panose="020B0604020202020204" pitchFamily="34" charset="0"/>
              <a:buChar char="•"/>
            </a:pPr>
            <a:r>
              <a:rPr lang="en-US" sz="2800" dirty="0"/>
              <a:t>Dionne Toombs, Acting Director</a:t>
            </a:r>
          </a:p>
          <a:p>
            <a:pPr marL="571500" indent="-571500">
              <a:buFont typeface="Arial" panose="020B0604020202020204" pitchFamily="34" charset="0"/>
              <a:buChar char="•"/>
            </a:pPr>
            <a:r>
              <a:rPr lang="en-US" sz="2800" dirty="0"/>
              <a:t>Parag Chitnis; Associate Director, Programs (leaving May 31, 2022)</a:t>
            </a:r>
          </a:p>
          <a:p>
            <a:pPr marL="571500" indent="-571500">
              <a:buFont typeface="Arial" panose="020B0604020202020204" pitchFamily="34" charset="0"/>
              <a:buChar char="•"/>
            </a:pPr>
            <a:r>
              <a:rPr lang="en-US" sz="2800" dirty="0"/>
              <a:t>Drenda William, Acting Associate Director, Operations</a:t>
            </a:r>
          </a:p>
          <a:p>
            <a:pPr marL="571500" indent="-571500">
              <a:buFont typeface="Arial" panose="020B0604020202020204" pitchFamily="34" charset="0"/>
              <a:buChar char="•"/>
            </a:pPr>
            <a:r>
              <a:rPr lang="en-US" sz="2800" dirty="0"/>
              <a:t>Brent Elrod, Acting Associate Director, Programs</a:t>
            </a:r>
          </a:p>
          <a:p>
            <a:endParaRPr lang="en-US" sz="2800" dirty="0"/>
          </a:p>
          <a:p>
            <a:pPr marL="571500" indent="-571500">
              <a:buFont typeface="Arial" panose="020B0604020202020204" pitchFamily="34" charset="0"/>
              <a:buChar char="•"/>
            </a:pPr>
            <a:endParaRPr lang="en-US" sz="2800" dirty="0"/>
          </a:p>
        </p:txBody>
      </p:sp>
      <p:sp>
        <p:nvSpPr>
          <p:cNvPr id="6" name="Title 4">
            <a:extLst>
              <a:ext uri="{FF2B5EF4-FFF2-40B4-BE49-F238E27FC236}">
                <a16:creationId xmlns:a16="http://schemas.microsoft.com/office/drawing/2014/main" id="{DAB6AC8C-8F84-4BBF-A5C4-EECA9191DD4D}"/>
              </a:ext>
            </a:extLst>
          </p:cNvPr>
          <p:cNvSpPr>
            <a:spLocks noGrp="1"/>
          </p:cNvSpPr>
          <p:nvPr>
            <p:ph type="title"/>
          </p:nvPr>
        </p:nvSpPr>
        <p:spPr>
          <a:xfrm>
            <a:off x="485775" y="967720"/>
            <a:ext cx="10515600" cy="655607"/>
          </a:xfrm>
        </p:spPr>
        <p:txBody>
          <a:bodyPr>
            <a:normAutofit fontScale="90000"/>
          </a:bodyPr>
          <a:lstStyle/>
          <a:p>
            <a:r>
              <a:rPr lang="en-US" b="1">
                <a:solidFill>
                  <a:srgbClr val="C05D28"/>
                </a:solidFill>
              </a:rPr>
              <a:t>USDA Personnel Update</a:t>
            </a:r>
          </a:p>
        </p:txBody>
      </p:sp>
      <p:pic>
        <p:nvPicPr>
          <p:cNvPr id="7" name="Picture 6" descr="Logo of U.S. Department of Agriculture, National Institute of Food and Agriculture">
            <a:extLst>
              <a:ext uri="{FF2B5EF4-FFF2-40B4-BE49-F238E27FC236}">
                <a16:creationId xmlns:a16="http://schemas.microsoft.com/office/drawing/2014/main" id="{99966C1E-56B0-450A-B91C-7AD3B64A9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13547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
        <p:nvSpPr>
          <p:cNvPr id="5" name="Title 4">
            <a:extLst>
              <a:ext uri="{FF2B5EF4-FFF2-40B4-BE49-F238E27FC236}">
                <a16:creationId xmlns:a16="http://schemas.microsoft.com/office/drawing/2014/main" id="{D5715036-AA31-4C20-BC44-16882B1C9A75}"/>
              </a:ext>
            </a:extLst>
          </p:cNvPr>
          <p:cNvSpPr>
            <a:spLocks noGrp="1"/>
          </p:cNvSpPr>
          <p:nvPr>
            <p:ph type="title"/>
          </p:nvPr>
        </p:nvSpPr>
        <p:spPr>
          <a:xfrm>
            <a:off x="697671" y="1216065"/>
            <a:ext cx="10515600" cy="655607"/>
          </a:xfrm>
        </p:spPr>
        <p:txBody>
          <a:bodyPr>
            <a:normAutofit fontScale="90000"/>
          </a:bodyPr>
          <a:lstStyle/>
          <a:p>
            <a:r>
              <a:rPr lang="en-US" b="1">
                <a:solidFill>
                  <a:srgbClr val="C05D28"/>
                </a:solidFill>
              </a:rPr>
              <a:t>NIFA Update</a:t>
            </a:r>
          </a:p>
        </p:txBody>
      </p:sp>
      <p:sp>
        <p:nvSpPr>
          <p:cNvPr id="6" name="TextBox 5">
            <a:extLst>
              <a:ext uri="{FF2B5EF4-FFF2-40B4-BE49-F238E27FC236}">
                <a16:creationId xmlns:a16="http://schemas.microsoft.com/office/drawing/2014/main" id="{8DB53588-82BE-4AA4-BC7C-BF3FB7CD13C8}"/>
              </a:ext>
            </a:extLst>
          </p:cNvPr>
          <p:cNvSpPr txBox="1"/>
          <p:nvPr/>
        </p:nvSpPr>
        <p:spPr>
          <a:xfrm>
            <a:off x="697671" y="1871672"/>
            <a:ext cx="11008555" cy="4985980"/>
          </a:xfrm>
          <a:prstGeom prst="rect">
            <a:avLst/>
          </a:prstGeom>
          <a:noFill/>
        </p:spPr>
        <p:txBody>
          <a:bodyPr wrap="square" rtlCol="0">
            <a:spAutoFit/>
          </a:bodyPr>
          <a:lstStyle/>
          <a:p>
            <a:pPr marL="285750" indent="-285750">
              <a:buFont typeface="Arial" panose="020B0604020202020204" pitchFamily="34" charset="0"/>
              <a:buChar char="•"/>
            </a:pPr>
            <a:r>
              <a:rPr lang="en-US" sz="2800" dirty="0"/>
              <a:t>October 1, 2019: Relocated from Washington, DC to Kansas City, MO</a:t>
            </a:r>
          </a:p>
          <a:p>
            <a:pPr marL="285750" indent="-285750">
              <a:buFont typeface="Arial" panose="020B0604020202020204" pitchFamily="34" charset="0"/>
              <a:buChar char="•"/>
            </a:pPr>
            <a:r>
              <a:rPr lang="en-US" sz="2800" dirty="0"/>
              <a:t>May 1, 2022: ~320 staff at NIFA (~20 staff in DC)</a:t>
            </a:r>
          </a:p>
          <a:p>
            <a:pPr marL="285750" indent="-285750">
              <a:buFont typeface="Arial" panose="020B0604020202020204" pitchFamily="34" charset="0"/>
              <a:buChar char="•"/>
            </a:pPr>
            <a:r>
              <a:rPr lang="en-US" sz="2800" dirty="0"/>
              <a:t>Goal: ~410 total FTE</a:t>
            </a:r>
          </a:p>
          <a:p>
            <a:pPr marL="285750" indent="-285750">
              <a:buFont typeface="Arial" panose="020B0604020202020204" pitchFamily="34" charset="0"/>
              <a:buChar char="•"/>
            </a:pPr>
            <a:r>
              <a:rPr lang="en-US" sz="2800" dirty="0"/>
              <a:t>NIFA staff have been working remotely since March 2020</a:t>
            </a:r>
          </a:p>
          <a:p>
            <a:pPr marL="285750" indent="-285750">
              <a:spcAft>
                <a:spcPts val="600"/>
              </a:spcAft>
              <a:buFont typeface="Arial" panose="020B0604020202020204" pitchFamily="34" charset="0"/>
              <a:buChar char="•"/>
            </a:pPr>
            <a:r>
              <a:rPr lang="en-US" sz="2800" dirty="0"/>
              <a:t>New hires have option for remote duty stations</a:t>
            </a:r>
          </a:p>
          <a:p>
            <a:pPr marL="285750" indent="-285750">
              <a:spcAft>
                <a:spcPts val="600"/>
              </a:spcAft>
              <a:buFont typeface="Arial" panose="020B0604020202020204" pitchFamily="34" charset="0"/>
              <a:buChar char="•"/>
            </a:pPr>
            <a:r>
              <a:rPr lang="en-US" sz="2800" dirty="0"/>
              <a:t>Senior Executives in the office 2 days a pay period</a:t>
            </a:r>
          </a:p>
          <a:p>
            <a:endParaRPr lang="en-US" sz="2800" dirty="0"/>
          </a:p>
          <a:p>
            <a:r>
              <a:rPr lang="en-US" sz="2800" dirty="0"/>
              <a:t>Permanent location (November 1, 2020):</a:t>
            </a:r>
          </a:p>
          <a:p>
            <a:r>
              <a:rPr lang="en-US" sz="2800" dirty="0"/>
              <a:t>	805 Pennsylvania Ave</a:t>
            </a:r>
          </a:p>
          <a:p>
            <a:r>
              <a:rPr lang="en-US" sz="2800" dirty="0"/>
              <a:t>	Kansas City, MO 64105</a:t>
            </a:r>
          </a:p>
          <a:p>
            <a:endParaRPr lang="en-US" sz="2800" dirty="0"/>
          </a:p>
        </p:txBody>
      </p:sp>
      <p:pic>
        <p:nvPicPr>
          <p:cNvPr id="3" name="Picture 2" descr="A large building with many windows&#10;&#10;Description automatically generated with low confidence">
            <a:extLst>
              <a:ext uri="{FF2B5EF4-FFF2-40B4-BE49-F238E27FC236}">
                <a16:creationId xmlns:a16="http://schemas.microsoft.com/office/drawing/2014/main" id="{75AF6EF7-14B6-4A3E-9B20-A07FF847E2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840" y="4296940"/>
            <a:ext cx="3658160" cy="2560712"/>
          </a:xfrm>
          <a:prstGeom prst="rect">
            <a:avLst/>
          </a:prstGeom>
        </p:spPr>
      </p:pic>
    </p:spTree>
    <p:extLst>
      <p:ext uri="{BB962C8B-B14F-4D97-AF65-F5344CB8AC3E}">
        <p14:creationId xmlns:p14="http://schemas.microsoft.com/office/powerpoint/2010/main" val="333036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478301" y="1287852"/>
            <a:ext cx="10515600" cy="1325563"/>
          </a:xfrm>
        </p:spPr>
        <p:txBody>
          <a:bodyPr/>
          <a:lstStyle/>
          <a:p>
            <a:r>
              <a:rPr lang="en-US" b="1">
                <a:solidFill>
                  <a:srgbClr val="C05D28"/>
                </a:solidFill>
              </a:rPr>
              <a:t>Addressing needs of partners </a:t>
            </a:r>
            <a:endParaRPr lang="en-US">
              <a:solidFill>
                <a:srgbClr val="C05D28"/>
              </a:solidFill>
            </a:endParaRP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idx="4294967295"/>
          </p:nvPr>
        </p:nvSpPr>
        <p:spPr>
          <a:xfrm>
            <a:off x="478301" y="2613415"/>
            <a:ext cx="10288588" cy="4848225"/>
          </a:xfrm>
        </p:spPr>
        <p:txBody>
          <a:bodyPr>
            <a:normAutofit/>
          </a:bodyPr>
          <a:lstStyle/>
          <a:p>
            <a:pPr lvl="1"/>
            <a:r>
              <a:rPr lang="en-US" sz="2800"/>
              <a:t>Listening through input sessions</a:t>
            </a:r>
          </a:p>
          <a:p>
            <a:pPr lvl="1"/>
            <a:r>
              <a:rPr lang="en-US" sz="2800"/>
              <a:t>Adding more webinars and feedback sessions</a:t>
            </a:r>
          </a:p>
          <a:p>
            <a:pPr lvl="1"/>
            <a:r>
              <a:rPr lang="en-US" sz="2800"/>
              <a:t>Focusing on high-quality customer service </a:t>
            </a:r>
          </a:p>
          <a:p>
            <a:pPr lvl="1"/>
            <a:r>
              <a:rPr lang="en-US" sz="2800"/>
              <a:t>Building back 4-H Headquarters with strong, experienced leaders and new science advisors at LGUs</a:t>
            </a:r>
          </a:p>
          <a:p>
            <a:pPr lvl="1"/>
            <a:r>
              <a:rPr lang="en-US" sz="2800"/>
              <a:t>Hiring strategically to provide for better support</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392845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528711" y="1293592"/>
            <a:ext cx="10515600" cy="1325563"/>
          </a:xfrm>
        </p:spPr>
        <p:txBody>
          <a:bodyPr/>
          <a:lstStyle/>
          <a:p>
            <a:r>
              <a:rPr lang="en-US" b="1">
                <a:solidFill>
                  <a:srgbClr val="C05D28"/>
                </a:solidFill>
              </a:rPr>
              <a:t>Realizing NIFA’s Potential</a:t>
            </a:r>
            <a:endParaRPr lang="en-US">
              <a:solidFill>
                <a:srgbClr val="C05D28"/>
              </a:solidFill>
            </a:endParaRP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sz="half" idx="4294967295"/>
          </p:nvPr>
        </p:nvSpPr>
        <p:spPr>
          <a:xfrm>
            <a:off x="604911" y="2506663"/>
            <a:ext cx="5181600" cy="4351337"/>
          </a:xfrm>
        </p:spPr>
        <p:txBody>
          <a:bodyPr/>
          <a:lstStyle/>
          <a:p>
            <a:pPr lvl="1"/>
            <a:r>
              <a:rPr lang="en-US" sz="2800"/>
              <a:t>Rebuilding the NIFA workforce</a:t>
            </a:r>
          </a:p>
          <a:p>
            <a:pPr lvl="1"/>
            <a:r>
              <a:rPr lang="en-US" sz="2800"/>
              <a:t>Improving NIFA processes</a:t>
            </a:r>
          </a:p>
          <a:p>
            <a:pPr lvl="1"/>
            <a:r>
              <a:rPr lang="en-US" sz="2800"/>
              <a:t>Increasing customer service</a:t>
            </a:r>
          </a:p>
        </p:txBody>
      </p:sp>
      <p:sp>
        <p:nvSpPr>
          <p:cNvPr id="5" name="Content Placeholder 4">
            <a:extLst>
              <a:ext uri="{FF2B5EF4-FFF2-40B4-BE49-F238E27FC236}">
                <a16:creationId xmlns:a16="http://schemas.microsoft.com/office/drawing/2014/main" id="{5BBC23C4-46CF-4C8D-96CC-54D2AC6D9E88}"/>
              </a:ext>
            </a:extLst>
          </p:cNvPr>
          <p:cNvSpPr>
            <a:spLocks noGrp="1"/>
          </p:cNvSpPr>
          <p:nvPr>
            <p:ph sz="half" idx="4294967295"/>
          </p:nvPr>
        </p:nvSpPr>
        <p:spPr>
          <a:xfrm>
            <a:off x="6405489" y="2562909"/>
            <a:ext cx="5181600" cy="4351337"/>
          </a:xfrm>
        </p:spPr>
        <p:txBody>
          <a:bodyPr/>
          <a:lstStyle/>
          <a:p>
            <a:r>
              <a:rPr lang="en-US"/>
              <a:t>Upgrading NIFA Website</a:t>
            </a:r>
          </a:p>
          <a:p>
            <a:r>
              <a:rPr lang="en-US"/>
              <a:t>Re-engineering RFAs</a:t>
            </a:r>
          </a:p>
          <a:p>
            <a:r>
              <a:rPr lang="en-US"/>
              <a:t>NIFA Reporting System </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184140"/>
            <a:ext cx="3899100" cy="361969"/>
          </a:xfrm>
          <a:prstGeom prst="rect">
            <a:avLst/>
          </a:prstGeom>
        </p:spPr>
      </p:pic>
    </p:spTree>
    <p:extLst>
      <p:ext uri="{BB962C8B-B14F-4D97-AF65-F5344CB8AC3E}">
        <p14:creationId xmlns:p14="http://schemas.microsoft.com/office/powerpoint/2010/main" val="169422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D3CA5-3D6A-4862-B5D4-6E6E7B6949AA}"/>
              </a:ext>
            </a:extLst>
          </p:cNvPr>
          <p:cNvSpPr>
            <a:spLocks noGrp="1"/>
          </p:cNvSpPr>
          <p:nvPr>
            <p:ph type="title"/>
          </p:nvPr>
        </p:nvSpPr>
        <p:spPr>
          <a:xfrm>
            <a:off x="528711" y="1307661"/>
            <a:ext cx="10515600" cy="1325563"/>
          </a:xfrm>
        </p:spPr>
        <p:txBody>
          <a:bodyPr/>
          <a:lstStyle/>
          <a:p>
            <a:r>
              <a:rPr lang="en-US" b="1">
                <a:solidFill>
                  <a:srgbClr val="C05D28"/>
                </a:solidFill>
              </a:rPr>
              <a:t>Project Café - COMPLETE </a:t>
            </a:r>
            <a:endParaRPr lang="en-US">
              <a:solidFill>
                <a:srgbClr val="C05D28"/>
              </a:solidFill>
            </a:endParaRPr>
          </a:p>
        </p:txBody>
      </p:sp>
      <p:sp>
        <p:nvSpPr>
          <p:cNvPr id="4" name="Content Placeholder 3">
            <a:extLst>
              <a:ext uri="{FF2B5EF4-FFF2-40B4-BE49-F238E27FC236}">
                <a16:creationId xmlns:a16="http://schemas.microsoft.com/office/drawing/2014/main" id="{D6FD92D1-DFFF-489E-B010-1D47B7410E6A}"/>
              </a:ext>
            </a:extLst>
          </p:cNvPr>
          <p:cNvSpPr>
            <a:spLocks noGrp="1"/>
          </p:cNvSpPr>
          <p:nvPr>
            <p:ph idx="4294967295"/>
          </p:nvPr>
        </p:nvSpPr>
        <p:spPr>
          <a:xfrm>
            <a:off x="838200" y="2506662"/>
            <a:ext cx="10515600" cy="4351338"/>
          </a:xfrm>
        </p:spPr>
        <p:txBody>
          <a:bodyPr>
            <a:normAutofit/>
          </a:bodyPr>
          <a:lstStyle/>
          <a:p>
            <a:pPr marL="0" indent="0">
              <a:buNone/>
            </a:pPr>
            <a:r>
              <a:rPr lang="en-US" b="1"/>
              <a:t>Completed projects</a:t>
            </a:r>
          </a:p>
          <a:p>
            <a:pPr lvl="0"/>
            <a:r>
              <a:rPr lang="en-US"/>
              <a:t>Better training for new employees</a:t>
            </a:r>
          </a:p>
          <a:p>
            <a:pPr lvl="0"/>
            <a:r>
              <a:rPr lang="en-US"/>
              <a:t>Better training for peer review panels to provide top-quality feedback on grant proposals</a:t>
            </a:r>
          </a:p>
          <a:p>
            <a:pPr lvl="0"/>
            <a:r>
              <a:rPr lang="en-US"/>
              <a:t>Standardized application deadlines</a:t>
            </a:r>
          </a:p>
          <a:p>
            <a:pPr lvl="0"/>
            <a:r>
              <a:rPr lang="en-US"/>
              <a:t>New online calendar of RFAs and deadlines for applications</a:t>
            </a:r>
          </a:p>
          <a:p>
            <a:pPr lvl="0"/>
            <a:r>
              <a:rPr lang="en-US"/>
              <a:t>Plan for improved technology across NIFA systems</a:t>
            </a:r>
          </a:p>
        </p:txBody>
      </p:sp>
      <p:pic>
        <p:nvPicPr>
          <p:cNvPr id="7" name="Picture 6" descr="Logo of U.S. Department of Agriculture, National Institute of Food and Agriculture">
            <a:extLst>
              <a:ext uri="{FF2B5EF4-FFF2-40B4-BE49-F238E27FC236}">
                <a16:creationId xmlns:a16="http://schemas.microsoft.com/office/drawing/2014/main" id="{0D318E3F-B3D3-4205-9D1B-A430D255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2260452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4D311CEE-DE73-4BB5-ACD7-5F289440AD9F}"/>
              </a:ext>
            </a:extLst>
          </p:cNvPr>
          <p:cNvSpPr txBox="1">
            <a:spLocks/>
          </p:cNvSpPr>
          <p:nvPr/>
        </p:nvSpPr>
        <p:spPr>
          <a:xfrm>
            <a:off x="697671" y="1216065"/>
            <a:ext cx="10515600" cy="65560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C05D28"/>
                </a:solidFill>
              </a:rPr>
              <a:t>Webinars with NIFA Staff</a:t>
            </a:r>
          </a:p>
        </p:txBody>
      </p:sp>
      <p:sp>
        <p:nvSpPr>
          <p:cNvPr id="4" name="TextBox 3">
            <a:extLst>
              <a:ext uri="{FF2B5EF4-FFF2-40B4-BE49-F238E27FC236}">
                <a16:creationId xmlns:a16="http://schemas.microsoft.com/office/drawing/2014/main" id="{3074B0F3-EBE2-4B2A-AC0A-3EA1403217B6}"/>
              </a:ext>
            </a:extLst>
          </p:cNvPr>
          <p:cNvSpPr txBox="1"/>
          <p:nvPr/>
        </p:nvSpPr>
        <p:spPr>
          <a:xfrm>
            <a:off x="697671" y="1824047"/>
            <a:ext cx="10684704" cy="4278094"/>
          </a:xfrm>
          <a:prstGeom prst="rect">
            <a:avLst/>
          </a:prstGeom>
          <a:noFill/>
        </p:spPr>
        <p:txBody>
          <a:bodyPr wrap="square" rtlCol="0">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NIFA staff are participating in the series of webinars with leaders from the:</a:t>
            </a:r>
          </a:p>
          <a:p>
            <a:pPr marL="342900" marR="0" lvl="0" indent="-342900">
              <a:spcBef>
                <a:spcPts val="0"/>
              </a:spcBef>
              <a:spcAft>
                <a:spcPts val="0"/>
              </a:spcAft>
              <a:buFont typeface="Symbol" panose="05050102010706020507" pitchFamily="18" charset="2"/>
              <a:buChar char=""/>
            </a:pPr>
            <a:r>
              <a:rPr lang="en-US" sz="3200" b="0" dirty="0">
                <a:effectLst/>
                <a:latin typeface="Calibri" panose="020F0502020204030204" pitchFamily="34" charset="0"/>
                <a:ea typeface="Times New Roman" panose="02020603050405020304" pitchFamily="18" charset="0"/>
              </a:rPr>
              <a:t>Association of 1890 Extension Administrators, Inc. (</a:t>
            </a:r>
            <a:r>
              <a:rPr lang="en-US" sz="3200" b="0" u="sng" dirty="0">
                <a:solidFill>
                  <a:srgbClr val="0563C1"/>
                </a:solidFill>
                <a:effectLst/>
                <a:latin typeface="Calibri" panose="020F0502020204030204" pitchFamily="34" charset="0"/>
                <a:ea typeface="Times New Roman" panose="02020603050405020304" pitchFamily="18" charset="0"/>
                <a:hlinkClick r:id="rId3"/>
              </a:rPr>
              <a:t>AEA</a:t>
            </a:r>
            <a:r>
              <a:rPr lang="en-US" sz="3200" b="0" dirty="0">
                <a:effectLst/>
                <a:latin typeface="Calibri" panose="020F0502020204030204" pitchFamily="34" charset="0"/>
                <a:ea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200" b="0" dirty="0">
                <a:effectLst/>
                <a:latin typeface="Calibri" panose="020F0502020204030204" pitchFamily="34" charset="0"/>
                <a:ea typeface="Times New Roman" panose="02020603050405020304" pitchFamily="18" charset="0"/>
              </a:rPr>
              <a:t>Association of 1890 Research Directors, Inc. (</a:t>
            </a:r>
            <a:r>
              <a:rPr lang="en-US" sz="3200" b="0" u="sng" dirty="0">
                <a:solidFill>
                  <a:srgbClr val="0563C1"/>
                </a:solidFill>
                <a:effectLst/>
                <a:latin typeface="Calibri" panose="020F0502020204030204" pitchFamily="34" charset="0"/>
                <a:ea typeface="Times New Roman" panose="02020603050405020304" pitchFamily="18" charset="0"/>
                <a:hlinkClick r:id="rId4"/>
              </a:rPr>
              <a:t>ARD</a:t>
            </a:r>
            <a:r>
              <a:rPr lang="en-US" sz="3200" b="0" dirty="0">
                <a:effectLst/>
                <a:latin typeface="Calibri" panose="020F0502020204030204" pitchFamily="34" charset="0"/>
                <a:ea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200" b="0" dirty="0">
                <a:effectLst/>
                <a:latin typeface="Calibri" panose="020F0502020204030204" pitchFamily="34" charset="0"/>
                <a:ea typeface="Times New Roman" panose="02020603050405020304" pitchFamily="18" charset="0"/>
              </a:rPr>
              <a:t>Extension Committee on Organization and Policy (</a:t>
            </a:r>
            <a:r>
              <a:rPr lang="en-US" sz="3200" b="0" u="sng" dirty="0">
                <a:solidFill>
                  <a:srgbClr val="0563C1"/>
                </a:solidFill>
                <a:effectLst/>
                <a:latin typeface="Calibri" panose="020F0502020204030204" pitchFamily="34" charset="0"/>
                <a:ea typeface="Times New Roman" panose="02020603050405020304" pitchFamily="18" charset="0"/>
                <a:hlinkClick r:id="rId5"/>
              </a:rPr>
              <a:t>ECOP</a:t>
            </a:r>
            <a:r>
              <a:rPr lang="en-US" sz="3200" b="0" dirty="0">
                <a:effectLst/>
                <a:latin typeface="Calibri" panose="020F0502020204030204" pitchFamily="34" charset="0"/>
                <a:ea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3200" b="0" dirty="0">
                <a:effectLst/>
                <a:latin typeface="Calibri" panose="020F0502020204030204" pitchFamily="34" charset="0"/>
                <a:ea typeface="Times New Roman" panose="02020603050405020304" pitchFamily="18" charset="0"/>
              </a:rPr>
              <a:t>Experiment Station Committee on Organization and Policy (</a:t>
            </a:r>
            <a:r>
              <a:rPr lang="en-US" sz="3200" b="0" u="sng" dirty="0">
                <a:solidFill>
                  <a:srgbClr val="0563C1"/>
                </a:solidFill>
                <a:effectLst/>
                <a:latin typeface="Calibri" panose="020F0502020204030204" pitchFamily="34" charset="0"/>
                <a:ea typeface="Times New Roman" panose="02020603050405020304" pitchFamily="18" charset="0"/>
                <a:hlinkClick r:id="rId6"/>
              </a:rPr>
              <a:t>ESCOP</a:t>
            </a:r>
            <a:r>
              <a:rPr lang="en-US" sz="3200" b="0" dirty="0">
                <a:effectLst/>
                <a:latin typeface="Calibri" panose="020F0502020204030204" pitchFamily="34" charset="0"/>
                <a:ea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latin typeface="Calibri" panose="020F0502020204030204" pitchFamily="34" charset="0"/>
                <a:ea typeface="Calibri" panose="020F0502020204030204" pitchFamily="34" charset="0"/>
              </a:rPr>
              <a:t>Our first two sessions with ECOP and ESCOP had over 150+ participants.</a:t>
            </a:r>
            <a:endParaRPr lang="en-US" sz="2800" dirty="0">
              <a:effectLst/>
              <a:latin typeface="Calibri" panose="020F0502020204030204" pitchFamily="34" charset="0"/>
              <a:ea typeface="Calibri" panose="020F0502020204030204" pitchFamily="34" charset="0"/>
            </a:endParaRPr>
          </a:p>
        </p:txBody>
      </p:sp>
      <p:pic>
        <p:nvPicPr>
          <p:cNvPr id="5" name="Picture 4" descr="Logo of U.S. Department of Agriculture, National Institute of Food and Agriculture">
            <a:extLst>
              <a:ext uri="{FF2B5EF4-FFF2-40B4-BE49-F238E27FC236}">
                <a16:creationId xmlns:a16="http://schemas.microsoft.com/office/drawing/2014/main" id="{CC8D6F7D-E69A-4859-A515-B5324AB7A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075" y="184140"/>
            <a:ext cx="3899100" cy="361969"/>
          </a:xfrm>
          <a:prstGeom prst="rect">
            <a:avLst/>
          </a:prstGeom>
        </p:spPr>
      </p:pic>
    </p:spTree>
    <p:extLst>
      <p:ext uri="{BB962C8B-B14F-4D97-AF65-F5344CB8AC3E}">
        <p14:creationId xmlns:p14="http://schemas.microsoft.com/office/powerpoint/2010/main" val="156775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5D949C4-6BD4-4356-A87E-BC1174E7D794}"/>
              </a:ext>
            </a:extLst>
          </p:cNvPr>
          <p:cNvSpPr txBox="1">
            <a:spLocks/>
          </p:cNvSpPr>
          <p:nvPr/>
        </p:nvSpPr>
        <p:spPr>
          <a:xfrm>
            <a:off x="469639" y="929953"/>
            <a:ext cx="8229600"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a:t>USDA Strategic Plan: </a:t>
            </a:r>
            <a:r>
              <a:rPr lang="en-US" b="1" u="sng">
                <a:hlinkClick r:id="rId3"/>
              </a:rPr>
              <a:t>FY 2022 - 2026</a:t>
            </a:r>
            <a:r>
              <a:rPr lang="en-US" b="1"/>
              <a:t>:</a:t>
            </a:r>
            <a:endParaRPr lang="en-US" b="1" u="sng"/>
          </a:p>
        </p:txBody>
      </p:sp>
      <p:sp>
        <p:nvSpPr>
          <p:cNvPr id="3" name="TextBox 2">
            <a:extLst>
              <a:ext uri="{FF2B5EF4-FFF2-40B4-BE49-F238E27FC236}">
                <a16:creationId xmlns:a16="http://schemas.microsoft.com/office/drawing/2014/main" id="{D4C9CB63-0F9B-4FC4-8D6E-52D5CBD45E14}"/>
              </a:ext>
            </a:extLst>
          </p:cNvPr>
          <p:cNvSpPr txBox="1"/>
          <p:nvPr/>
        </p:nvSpPr>
        <p:spPr>
          <a:xfrm>
            <a:off x="469639" y="2004534"/>
            <a:ext cx="11582400" cy="4401205"/>
          </a:xfrm>
          <a:prstGeom prst="rect">
            <a:avLst/>
          </a:prstGeom>
          <a:noFill/>
        </p:spPr>
        <p:txBody>
          <a:bodyPr wrap="square" rtlCol="0">
            <a:spAutoFit/>
          </a:bodyPr>
          <a:lstStyle/>
          <a:p>
            <a:pPr marL="514350" indent="-514350">
              <a:buFont typeface="+mj-lt"/>
              <a:buAutoNum type="arabicParenR"/>
            </a:pPr>
            <a:r>
              <a:rPr lang="en-US" sz="2800"/>
              <a:t>Combat climate change to support America’s working lands, natural resources, and communities</a:t>
            </a:r>
          </a:p>
          <a:p>
            <a:pPr marL="514350" indent="-514350">
              <a:buFont typeface="+mj-lt"/>
              <a:buAutoNum type="arabicParenR"/>
            </a:pPr>
            <a:r>
              <a:rPr lang="en-US" sz="2800"/>
              <a:t>Ensure America’s agricultural system is equitable, resilient, and prosperous</a:t>
            </a:r>
          </a:p>
          <a:p>
            <a:pPr marL="514350" indent="-514350">
              <a:buFont typeface="+mj-lt"/>
              <a:buAutoNum type="arabicParenR"/>
            </a:pPr>
            <a:r>
              <a:rPr lang="en-US" sz="2800"/>
              <a:t>Foster an equitable and competitive marketplace for all agricultural producers</a:t>
            </a:r>
          </a:p>
          <a:p>
            <a:pPr marL="514350" indent="-514350">
              <a:buFont typeface="+mj-lt"/>
              <a:buAutoNum type="arabicParenR"/>
            </a:pPr>
            <a:r>
              <a:rPr lang="en-US" sz="2800"/>
              <a:t>Provide all Americans safe, nutritious food</a:t>
            </a:r>
          </a:p>
          <a:p>
            <a:pPr marL="514350" indent="-514350">
              <a:buFont typeface="+mj-lt"/>
              <a:buAutoNum type="arabicParenR"/>
            </a:pPr>
            <a:r>
              <a:rPr lang="en-US" sz="2800"/>
              <a:t>Expand opportunities for economic development and improve quality of life in rural and tribal communities</a:t>
            </a:r>
          </a:p>
          <a:p>
            <a:pPr marL="514350" indent="-514350">
              <a:buFont typeface="+mj-lt"/>
              <a:buAutoNum type="arabicParenR"/>
            </a:pPr>
            <a:r>
              <a:rPr lang="en-US" sz="2800"/>
              <a:t>Attract, inspire, and retain an engaged and motivated workforce that’s proud to represent USDA</a:t>
            </a:r>
          </a:p>
        </p:txBody>
      </p:sp>
      <p:pic>
        <p:nvPicPr>
          <p:cNvPr id="4" name="Picture 3" descr="Logo of U.S. Department of Agriculture.">
            <a:extLst>
              <a:ext uri="{FF2B5EF4-FFF2-40B4-BE49-F238E27FC236}">
                <a16:creationId xmlns:a16="http://schemas.microsoft.com/office/drawing/2014/main" id="{CB699FF2-AA33-4739-873F-422119010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1858" y="158583"/>
            <a:ext cx="1750142" cy="1196264"/>
          </a:xfrm>
          <a:prstGeom prst="rect">
            <a:avLst/>
          </a:prstGeom>
        </p:spPr>
      </p:pic>
    </p:spTree>
    <p:extLst>
      <p:ext uri="{BB962C8B-B14F-4D97-AF65-F5344CB8AC3E}">
        <p14:creationId xmlns:p14="http://schemas.microsoft.com/office/powerpoint/2010/main" val="424019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3B6BF4B168B442ADF2BB9C49EC8C3E" ma:contentTypeVersion="4" ma:contentTypeDescription="Create a new document." ma:contentTypeScope="" ma:versionID="053d5a29e871a40b66081960299bec0c">
  <xsd:schema xmlns:xsd="http://www.w3.org/2001/XMLSchema" xmlns:xs="http://www.w3.org/2001/XMLSchema" xmlns:p="http://schemas.microsoft.com/office/2006/metadata/properties" xmlns:ns2="c7c8719a-bfb3-41c9-8571-dbdbaea1c5e3" xmlns:ns3="f0d5c5ba-2c14-41be-9a87-91b73de81605" targetNamespace="http://schemas.microsoft.com/office/2006/metadata/properties" ma:root="true" ma:fieldsID="888be0ab92d6e3233b67ef868bb8d23e" ns2:_="" ns3:_="">
    <xsd:import namespace="c7c8719a-bfb3-41c9-8571-dbdbaea1c5e3"/>
    <xsd:import namespace="f0d5c5ba-2c14-41be-9a87-91b73de816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c8719a-bfb3-41c9-8571-dbdbaea1c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d5c5ba-2c14-41be-9a87-91b73de816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7D0C53-CBED-43E3-8485-5950E5B80C31}">
  <ds:schemaRefs>
    <ds:schemaRef ds:uri="http://schemas.microsoft.com/sharepoint/v3/contenttype/forms"/>
  </ds:schemaRefs>
</ds:datastoreItem>
</file>

<file path=customXml/itemProps2.xml><?xml version="1.0" encoding="utf-8"?>
<ds:datastoreItem xmlns:ds="http://schemas.openxmlformats.org/officeDocument/2006/customXml" ds:itemID="{15D247B0-FDF9-4E22-8771-9B2B86E9B145}">
  <ds:schemaRefs>
    <ds:schemaRef ds:uri="c7c8719a-bfb3-41c9-8571-dbdbaea1c5e3"/>
    <ds:schemaRef ds:uri="f0d5c5ba-2c14-41be-9a87-91b73de816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8E2CE8-C53C-423C-8F48-CEBBD76EAF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1990</TotalTime>
  <Words>3375</Words>
  <Application>Microsoft Office PowerPoint</Application>
  <PresentationFormat>Widescreen</PresentationFormat>
  <Paragraphs>336</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Helvetica</vt:lpstr>
      <vt:lpstr>Segoe UI</vt:lpstr>
      <vt:lpstr>Symbol</vt:lpstr>
      <vt:lpstr>Wingdings</vt:lpstr>
      <vt:lpstr>Office Theme</vt:lpstr>
      <vt:lpstr>NIFA Update | May 2022 Kevin Kephart, Deputy Director, IBCE Shoushan (Steve) Zeng, Division Director, Food Safety</vt:lpstr>
      <vt:lpstr>NIFA Priorities </vt:lpstr>
      <vt:lpstr>USDA Personnel Update</vt:lpstr>
      <vt:lpstr>NIFA Update</vt:lpstr>
      <vt:lpstr>Addressing needs of partners </vt:lpstr>
      <vt:lpstr>Realizing NIFA’s Potential</vt:lpstr>
      <vt:lpstr>Project Café - COMPLETE </vt:lpstr>
      <vt:lpstr>PowerPoint Presentation</vt:lpstr>
      <vt:lpstr>PowerPoint Presentation</vt:lpstr>
      <vt:lpstr>PowerPoint Presentation</vt:lpstr>
      <vt:lpstr>Climate Change </vt:lpstr>
      <vt:lpstr>Nutrition Security</vt:lpstr>
      <vt:lpstr>Enhanced Market Opportunities  </vt:lpstr>
      <vt:lpstr>Diversity, Equity, Inclusion, &amp; Accessibility (DEIA) </vt:lpstr>
      <vt:lpstr>Workforce Development</vt:lpstr>
      <vt:lpstr>PowerPoint Presentation</vt:lpstr>
      <vt:lpstr>PowerPoint Presentation</vt:lpstr>
      <vt:lpstr>NIFA on the Horizon</vt:lpstr>
      <vt:lpstr>PowerPoint Presentation</vt:lpstr>
      <vt:lpstr>PowerPoint Presentation</vt:lpstr>
      <vt:lpstr>PowerPoint Presentation</vt:lpstr>
      <vt:lpstr>PowerPoint Presentation</vt:lpstr>
      <vt:lpstr>Non-Discrimination Statement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NIFA Update</dc:title>
  <dc:creator>Peppers, Faith - REE-NIFA, Kansas City, MO</dc:creator>
  <cp:lastModifiedBy>Kephart, Kevin - REE-NIFA, Kansas City, MO</cp:lastModifiedBy>
  <cp:revision>4</cp:revision>
  <dcterms:created xsi:type="dcterms:W3CDTF">2021-02-24T13:50:29Z</dcterms:created>
  <dcterms:modified xsi:type="dcterms:W3CDTF">2022-05-14T22:28:04Z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0x0101001B3B6BF4B168B442ADF2BB9C49EC8C3E</vt:lpwstr>
  </property>
</Properties>
</file>