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7"/>
  </p:notesMasterIdLst>
  <p:sldIdLst>
    <p:sldId id="274" r:id="rId5"/>
    <p:sldId id="266" r:id="rId6"/>
    <p:sldId id="770" r:id="rId7"/>
    <p:sldId id="781" r:id="rId8"/>
    <p:sldId id="782" r:id="rId9"/>
    <p:sldId id="2147376935" r:id="rId10"/>
    <p:sldId id="767" r:id="rId11"/>
    <p:sldId id="764" r:id="rId12"/>
    <p:sldId id="783" r:id="rId13"/>
    <p:sldId id="784" r:id="rId14"/>
    <p:sldId id="785" r:id="rId15"/>
    <p:sldId id="786" r:id="rId16"/>
    <p:sldId id="787" r:id="rId17"/>
    <p:sldId id="788" r:id="rId18"/>
    <p:sldId id="789" r:id="rId19"/>
    <p:sldId id="790" r:id="rId20"/>
    <p:sldId id="791" r:id="rId21"/>
    <p:sldId id="792" r:id="rId22"/>
    <p:sldId id="793" r:id="rId23"/>
    <p:sldId id="2147376939" r:id="rId24"/>
    <p:sldId id="2147376943" r:id="rId25"/>
    <p:sldId id="2147376931" r:id="rId26"/>
    <p:sldId id="2147376936" r:id="rId27"/>
    <p:sldId id="2147376932" r:id="rId28"/>
    <p:sldId id="2147376934" r:id="rId29"/>
    <p:sldId id="2147376940" r:id="rId30"/>
    <p:sldId id="2147376942" r:id="rId31"/>
    <p:sldId id="2147376864" r:id="rId32"/>
    <p:sldId id="2147376928" r:id="rId33"/>
    <p:sldId id="2147376938" r:id="rId34"/>
    <p:sldId id="2147376937" r:id="rId35"/>
    <p:sldId id="326" r:id="rId3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7F49B-5088-4F52-9347-60B2F53EBBA3}" v="1" dt="2022-05-05T17:50:41.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0" autoAdjust="0"/>
    <p:restoredTop sz="86410"/>
  </p:normalViewPr>
  <p:slideViewPr>
    <p:cSldViewPr snapToGrid="0">
      <p:cViewPr varScale="1">
        <p:scale>
          <a:sx n="98" d="100"/>
          <a:sy n="98" d="100"/>
        </p:scale>
        <p:origin x="2862"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19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0BC4068-34B8-449F-94EB-9B811CCA10A1}" type="datetimeFigureOut">
              <a:rPr lang="en-US" smtClean="0"/>
              <a:t>5/6/2022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ACF23BA-3E88-4204-A0B3-AE12C4550CEE}" type="slidenum">
              <a:rPr lang="en-US" smtClean="0"/>
              <a:t>‹#›</a:t>
            </a:fld>
            <a:endParaRPr lang="en-US"/>
          </a:p>
        </p:txBody>
      </p:sp>
    </p:spTree>
    <p:extLst>
      <p:ext uri="{BB962C8B-B14F-4D97-AF65-F5344CB8AC3E}">
        <p14:creationId xmlns:p14="http://schemas.microsoft.com/office/powerpoint/2010/main" val="176287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latin typeface="Calibri" panose="020F0502020204030204" pitchFamily="34" charset="0"/>
                <a:ea typeface="Calibri" panose="020F0502020204030204" pitchFamily="34" charset="0"/>
              </a:rPr>
              <a:t>REQUIRED SLIDE. DO NOT REMOVE FROM YOUR PRESENTATION. </a:t>
            </a:r>
          </a:p>
          <a:p>
            <a:pPr defTabSz="933237">
              <a:defRPr/>
            </a:pPr>
            <a:r>
              <a:rPr lang="en-US" dirty="0">
                <a:latin typeface="Calibri" panose="020F0502020204030204" pitchFamily="34" charset="0"/>
                <a:ea typeface="Calibri" panose="020F0502020204030204" pitchFamily="34" charset="0"/>
              </a:rPr>
              <a:t>It is acceptable to summarize this statement verbally while displaying it, by reading the first bullet point in its entirety, and stating that the slide contains contact information for individuals with disabilities to request reasonable accommodations, that language access services will be provided to limited English proficient individuals upon request, and that anyone wishing to file a complaint can utilize the phone number, fax number, or postal mailing address listed on the slide.</a:t>
            </a:r>
          </a:p>
          <a:p>
            <a:endParaRPr lang="en-US" dirty="0"/>
          </a:p>
          <a:p>
            <a:endParaRPr lang="en-US" dirty="0"/>
          </a:p>
        </p:txBody>
      </p:sp>
      <p:sp>
        <p:nvSpPr>
          <p:cNvPr id="4" name="Slide Number Placeholder 3"/>
          <p:cNvSpPr>
            <a:spLocks noGrp="1"/>
          </p:cNvSpPr>
          <p:nvPr>
            <p:ph type="sldNum" sz="quarter" idx="5"/>
          </p:nvPr>
        </p:nvSpPr>
        <p:spPr/>
        <p:txBody>
          <a:bodyPr/>
          <a:lstStyle/>
          <a:p>
            <a:fld id="{5749F2A0-2F4A-4AAF-B729-D6BF98977A65}" type="slidenum">
              <a:rPr lang="en-US" smtClean="0"/>
              <a:t>2</a:t>
            </a:fld>
            <a:endParaRPr lang="en-US"/>
          </a:p>
        </p:txBody>
      </p:sp>
    </p:spTree>
    <p:extLst>
      <p:ext uri="{BB962C8B-B14F-4D97-AF65-F5344CB8AC3E}">
        <p14:creationId xmlns:p14="http://schemas.microsoft.com/office/powerpoint/2010/main" val="3800132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11</a:t>
            </a:fld>
            <a:endParaRPr lang="en-US"/>
          </a:p>
        </p:txBody>
      </p:sp>
    </p:spTree>
    <p:extLst>
      <p:ext uri="{BB962C8B-B14F-4D97-AF65-F5344CB8AC3E}">
        <p14:creationId xmlns:p14="http://schemas.microsoft.com/office/powerpoint/2010/main" val="161274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12</a:t>
            </a:fld>
            <a:endParaRPr lang="en-US"/>
          </a:p>
        </p:txBody>
      </p:sp>
    </p:spTree>
    <p:extLst>
      <p:ext uri="{BB962C8B-B14F-4D97-AF65-F5344CB8AC3E}">
        <p14:creationId xmlns:p14="http://schemas.microsoft.com/office/powerpoint/2010/main" val="2372240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13</a:t>
            </a:fld>
            <a:endParaRPr lang="en-US"/>
          </a:p>
        </p:txBody>
      </p:sp>
    </p:spTree>
    <p:extLst>
      <p:ext uri="{BB962C8B-B14F-4D97-AF65-F5344CB8AC3E}">
        <p14:creationId xmlns:p14="http://schemas.microsoft.com/office/powerpoint/2010/main" val="387494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14</a:t>
            </a:fld>
            <a:endParaRPr lang="en-US"/>
          </a:p>
        </p:txBody>
      </p:sp>
    </p:spTree>
    <p:extLst>
      <p:ext uri="{BB962C8B-B14F-4D97-AF65-F5344CB8AC3E}">
        <p14:creationId xmlns:p14="http://schemas.microsoft.com/office/powerpoint/2010/main" val="315371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15</a:t>
            </a:fld>
            <a:endParaRPr lang="en-US"/>
          </a:p>
        </p:txBody>
      </p:sp>
    </p:spTree>
    <p:extLst>
      <p:ext uri="{BB962C8B-B14F-4D97-AF65-F5344CB8AC3E}">
        <p14:creationId xmlns:p14="http://schemas.microsoft.com/office/powerpoint/2010/main" val="33789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16</a:t>
            </a:fld>
            <a:endParaRPr lang="en-US"/>
          </a:p>
        </p:txBody>
      </p:sp>
    </p:spTree>
    <p:extLst>
      <p:ext uri="{BB962C8B-B14F-4D97-AF65-F5344CB8AC3E}">
        <p14:creationId xmlns:p14="http://schemas.microsoft.com/office/powerpoint/2010/main" val="2317819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of a forest management operation.</a:t>
            </a:r>
          </a:p>
        </p:txBody>
      </p:sp>
      <p:sp>
        <p:nvSpPr>
          <p:cNvPr id="4" name="Slide Number Placeholder 3"/>
          <p:cNvSpPr>
            <a:spLocks noGrp="1"/>
          </p:cNvSpPr>
          <p:nvPr>
            <p:ph type="sldNum" sz="quarter" idx="5"/>
          </p:nvPr>
        </p:nvSpPr>
        <p:spPr/>
        <p:txBody>
          <a:bodyPr/>
          <a:lstStyle/>
          <a:p>
            <a:fld id="{0ACF23BA-3E88-4204-A0B3-AE12C4550CEE}" type="slidenum">
              <a:rPr lang="en-US" smtClean="0"/>
              <a:t>17</a:t>
            </a:fld>
            <a:endParaRPr lang="en-US"/>
          </a:p>
        </p:txBody>
      </p:sp>
    </p:spTree>
    <p:extLst>
      <p:ext uri="{BB962C8B-B14F-4D97-AF65-F5344CB8AC3E}">
        <p14:creationId xmlns:p14="http://schemas.microsoft.com/office/powerpoint/2010/main" val="4221737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showing a handful of bioplastic resin.</a:t>
            </a:r>
          </a:p>
        </p:txBody>
      </p:sp>
      <p:sp>
        <p:nvSpPr>
          <p:cNvPr id="4" name="Slide Number Placeholder 3"/>
          <p:cNvSpPr>
            <a:spLocks noGrp="1"/>
          </p:cNvSpPr>
          <p:nvPr>
            <p:ph type="sldNum" sz="quarter" idx="5"/>
          </p:nvPr>
        </p:nvSpPr>
        <p:spPr/>
        <p:txBody>
          <a:bodyPr/>
          <a:lstStyle/>
          <a:p>
            <a:fld id="{0ACF23BA-3E88-4204-A0B3-AE12C4550CEE}" type="slidenum">
              <a:rPr lang="en-US" smtClean="0"/>
              <a:t>18</a:t>
            </a:fld>
            <a:endParaRPr lang="en-US"/>
          </a:p>
        </p:txBody>
      </p:sp>
    </p:spTree>
    <p:extLst>
      <p:ext uri="{BB962C8B-B14F-4D97-AF65-F5344CB8AC3E}">
        <p14:creationId xmlns:p14="http://schemas.microsoft.com/office/powerpoint/2010/main" val="1023922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showing a variety of healthy foods, such as salmon filets,</a:t>
            </a:r>
            <a:r>
              <a:rPr lang="en-US" baseline="0" dirty="0"/>
              <a:t> avocado, nuts, berries, broccoli, and fruit.</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19</a:t>
            </a:fld>
            <a:endParaRPr lang="en-US"/>
          </a:p>
        </p:txBody>
      </p:sp>
    </p:spTree>
    <p:extLst>
      <p:ext uri="{BB962C8B-B14F-4D97-AF65-F5344CB8AC3E}">
        <p14:creationId xmlns:p14="http://schemas.microsoft.com/office/powerpoint/2010/main" val="347662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showing two</a:t>
            </a:r>
            <a:r>
              <a:rPr lang="en-US" baseline="0" dirty="0"/>
              <a:t> students working at a computer.</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20</a:t>
            </a:fld>
            <a:endParaRPr lang="en-US"/>
          </a:p>
        </p:txBody>
      </p:sp>
    </p:spTree>
    <p:extLst>
      <p:ext uri="{BB962C8B-B14F-4D97-AF65-F5344CB8AC3E}">
        <p14:creationId xmlns:p14="http://schemas.microsoft.com/office/powerpoint/2010/main" val="176239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3</a:t>
            </a:fld>
            <a:endParaRPr lang="en-US"/>
          </a:p>
        </p:txBody>
      </p:sp>
    </p:spTree>
    <p:extLst>
      <p:ext uri="{BB962C8B-B14F-4D97-AF65-F5344CB8AC3E}">
        <p14:creationId xmlns:p14="http://schemas.microsoft.com/office/powerpoint/2010/main" val="1650821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showing two</a:t>
            </a:r>
            <a:r>
              <a:rPr lang="en-US" baseline="0" dirty="0"/>
              <a:t> students working at a computer.</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21</a:t>
            </a:fld>
            <a:endParaRPr lang="en-US"/>
          </a:p>
        </p:txBody>
      </p:sp>
    </p:spTree>
    <p:extLst>
      <p:ext uri="{BB962C8B-B14F-4D97-AF65-F5344CB8AC3E}">
        <p14:creationId xmlns:p14="http://schemas.microsoft.com/office/powerpoint/2010/main" val="936163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showing researchers</a:t>
            </a:r>
            <a:r>
              <a:rPr lang="en-US" baseline="0" dirty="0"/>
              <a:t> in a field of mustard.</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22</a:t>
            </a:fld>
            <a:endParaRPr lang="en-US"/>
          </a:p>
        </p:txBody>
      </p:sp>
    </p:spTree>
    <p:extLst>
      <p:ext uri="{BB962C8B-B14F-4D97-AF65-F5344CB8AC3E}">
        <p14:creationId xmlns:p14="http://schemas.microsoft.com/office/powerpoint/2010/main" val="3459801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23</a:t>
            </a:fld>
            <a:endParaRPr lang="en-US"/>
          </a:p>
        </p:txBody>
      </p:sp>
    </p:spTree>
    <p:extLst>
      <p:ext uri="{BB962C8B-B14F-4D97-AF65-F5344CB8AC3E}">
        <p14:creationId xmlns:p14="http://schemas.microsoft.com/office/powerpoint/2010/main" val="1382579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24</a:t>
            </a:fld>
            <a:endParaRPr lang="en-US"/>
          </a:p>
        </p:txBody>
      </p:sp>
    </p:spTree>
    <p:extLst>
      <p:ext uri="{BB962C8B-B14F-4D97-AF65-F5344CB8AC3E}">
        <p14:creationId xmlns:p14="http://schemas.microsoft.com/office/powerpoint/2010/main" val="692215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25</a:t>
            </a:fld>
            <a:endParaRPr lang="en-US"/>
          </a:p>
        </p:txBody>
      </p:sp>
    </p:spTree>
    <p:extLst>
      <p:ext uri="{BB962C8B-B14F-4D97-AF65-F5344CB8AC3E}">
        <p14:creationId xmlns:p14="http://schemas.microsoft.com/office/powerpoint/2010/main" val="2645965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showing a young</a:t>
            </a:r>
            <a:r>
              <a:rPr lang="en-US" baseline="0" dirty="0"/>
              <a:t> man overlooking coastal islands.</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26</a:t>
            </a:fld>
            <a:endParaRPr lang="en-US"/>
          </a:p>
        </p:txBody>
      </p:sp>
    </p:spTree>
    <p:extLst>
      <p:ext uri="{BB962C8B-B14F-4D97-AF65-F5344CB8AC3E}">
        <p14:creationId xmlns:p14="http://schemas.microsoft.com/office/powerpoint/2010/main" val="612285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27</a:t>
            </a:fld>
            <a:endParaRPr lang="en-US"/>
          </a:p>
        </p:txBody>
      </p:sp>
    </p:spTree>
    <p:extLst>
      <p:ext uri="{BB962C8B-B14F-4D97-AF65-F5344CB8AC3E}">
        <p14:creationId xmlns:p14="http://schemas.microsoft.com/office/powerpoint/2010/main" val="762935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background image showing wheat spikes.</a:t>
            </a:r>
          </a:p>
        </p:txBody>
      </p:sp>
      <p:sp>
        <p:nvSpPr>
          <p:cNvPr id="4" name="Slide Number Placeholder 3"/>
          <p:cNvSpPr>
            <a:spLocks noGrp="1"/>
          </p:cNvSpPr>
          <p:nvPr>
            <p:ph type="sldNum" sz="quarter" idx="5"/>
          </p:nvPr>
        </p:nvSpPr>
        <p:spPr/>
        <p:txBody>
          <a:bodyPr/>
          <a:lstStyle/>
          <a:p>
            <a:fld id="{5A7F50FA-F3BD-4993-A074-988EB9A4F5A0}" type="slidenum">
              <a:rPr lang="en-US" smtClean="0"/>
              <a:t>28</a:t>
            </a:fld>
            <a:endParaRPr lang="en-US"/>
          </a:p>
        </p:txBody>
      </p:sp>
    </p:spTree>
    <p:extLst>
      <p:ext uri="{BB962C8B-B14F-4D97-AF65-F5344CB8AC3E}">
        <p14:creationId xmlns:p14="http://schemas.microsoft.com/office/powerpoint/2010/main" val="1930976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F50FA-F3BD-4993-A074-988EB9A4F5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68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showing a random word cloud with the words </a:t>
            </a:r>
            <a:r>
              <a:rPr lang="en-US" dirty="0" err="1"/>
              <a:t>ExperimentStations</a:t>
            </a:r>
            <a:r>
              <a:rPr lang="en-US" dirty="0"/>
              <a:t>, 1994TribalColleges,</a:t>
            </a:r>
            <a:r>
              <a:rPr lang="en-US" baseline="0" dirty="0"/>
              <a:t> ARS, REE, 1890Institutions, APLU, </a:t>
            </a:r>
            <a:r>
              <a:rPr lang="en-US" baseline="0" dirty="0" err="1"/>
              <a:t>HispanicServingInstitutions</a:t>
            </a:r>
            <a:r>
              <a:rPr lang="en-US" baseline="0" dirty="0"/>
              <a:t>, 1862AcademicPrograms, </a:t>
            </a:r>
            <a:r>
              <a:rPr lang="en-US" baseline="0" dirty="0" err="1"/>
              <a:t>ExtensionService</a:t>
            </a:r>
            <a:r>
              <a:rPr lang="en-US" baseline="0" dirty="0"/>
              <a:t>, </a:t>
            </a:r>
            <a:r>
              <a:rPr lang="en-US" baseline="0" dirty="0" err="1"/>
              <a:t>NonLandGrant</a:t>
            </a:r>
            <a:r>
              <a:rPr lang="en-US" baseline="0" dirty="0"/>
              <a:t>, and NIFA</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30</a:t>
            </a:fld>
            <a:endParaRPr lang="en-US"/>
          </a:p>
        </p:txBody>
      </p:sp>
    </p:spTree>
    <p:extLst>
      <p:ext uri="{BB962C8B-B14F-4D97-AF65-F5344CB8AC3E}">
        <p14:creationId xmlns:p14="http://schemas.microsoft.com/office/powerpoint/2010/main" val="384044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4</a:t>
            </a:fld>
            <a:endParaRPr lang="en-US"/>
          </a:p>
        </p:txBody>
      </p:sp>
    </p:spTree>
    <p:extLst>
      <p:ext uri="{BB962C8B-B14F-4D97-AF65-F5344CB8AC3E}">
        <p14:creationId xmlns:p14="http://schemas.microsoft.com/office/powerpoint/2010/main" val="1604189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31</a:t>
            </a:fld>
            <a:endParaRPr lang="en-US"/>
          </a:p>
        </p:txBody>
      </p:sp>
    </p:spTree>
    <p:extLst>
      <p:ext uri="{BB962C8B-B14F-4D97-AF65-F5344CB8AC3E}">
        <p14:creationId xmlns:p14="http://schemas.microsoft.com/office/powerpoint/2010/main" val="3671222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showing a farmer</a:t>
            </a:r>
            <a:r>
              <a:rPr lang="en-US" baseline="0" dirty="0"/>
              <a:t> standing in a field of ripe small grains.  Could be wheat or barley.</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32</a:t>
            </a:fld>
            <a:endParaRPr lang="en-US"/>
          </a:p>
        </p:txBody>
      </p:sp>
    </p:spTree>
    <p:extLst>
      <p:ext uri="{BB962C8B-B14F-4D97-AF65-F5344CB8AC3E}">
        <p14:creationId xmlns:p14="http://schemas.microsoft.com/office/powerpoint/2010/main" val="405345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image showing a soil sample being collected.</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5</a:t>
            </a:fld>
            <a:endParaRPr lang="en-US"/>
          </a:p>
        </p:txBody>
      </p:sp>
    </p:spTree>
    <p:extLst>
      <p:ext uri="{BB962C8B-B14F-4D97-AF65-F5344CB8AC3E}">
        <p14:creationId xmlns:p14="http://schemas.microsoft.com/office/powerpoint/2010/main" val="696888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include logos</a:t>
            </a:r>
            <a:r>
              <a:rPr lang="en-US" baseline="0" dirty="0"/>
              <a:t> for USDA ARS and the Forest Service.  A map showing locations for the 10 USDA climate hubs is included.</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6</a:t>
            </a:fld>
            <a:endParaRPr lang="en-US"/>
          </a:p>
        </p:txBody>
      </p:sp>
    </p:spTree>
    <p:extLst>
      <p:ext uri="{BB962C8B-B14F-4D97-AF65-F5344CB8AC3E}">
        <p14:creationId xmlns:p14="http://schemas.microsoft.com/office/powerpoint/2010/main" val="238697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7</a:t>
            </a:fld>
            <a:endParaRPr lang="en-US"/>
          </a:p>
        </p:txBody>
      </p:sp>
    </p:spTree>
    <p:extLst>
      <p:ext uri="{BB962C8B-B14F-4D97-AF65-F5344CB8AC3E}">
        <p14:creationId xmlns:p14="http://schemas.microsoft.com/office/powerpoint/2010/main" val="2136141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8</a:t>
            </a:fld>
            <a:endParaRPr lang="en-US"/>
          </a:p>
        </p:txBody>
      </p:sp>
    </p:spTree>
    <p:extLst>
      <p:ext uri="{BB962C8B-B14F-4D97-AF65-F5344CB8AC3E}">
        <p14:creationId xmlns:p14="http://schemas.microsoft.com/office/powerpoint/2010/main" val="2116394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9</a:t>
            </a:fld>
            <a:endParaRPr lang="en-US"/>
          </a:p>
        </p:txBody>
      </p:sp>
    </p:spTree>
    <p:extLst>
      <p:ext uri="{BB962C8B-B14F-4D97-AF65-F5344CB8AC3E}">
        <p14:creationId xmlns:p14="http://schemas.microsoft.com/office/powerpoint/2010/main" val="314070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10</a:t>
            </a:fld>
            <a:endParaRPr lang="en-US"/>
          </a:p>
        </p:txBody>
      </p:sp>
    </p:spTree>
    <p:extLst>
      <p:ext uri="{BB962C8B-B14F-4D97-AF65-F5344CB8AC3E}">
        <p14:creationId xmlns:p14="http://schemas.microsoft.com/office/powerpoint/2010/main" val="1568969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4E49912E-3969-4BE0-83D7-7E1FEA52C4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91558C3-5676-456A-AD18-0774992F6F4B}"/>
              </a:ext>
            </a:extLst>
          </p:cNvPr>
          <p:cNvSpPr/>
          <p:nvPr userDrawn="1"/>
        </p:nvSpPr>
        <p:spPr>
          <a:xfrm>
            <a:off x="0" y="0"/>
            <a:ext cx="12192000" cy="80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of U.S. Department of Agriculture, National Institute of Food and Agriculture">
            <a:extLst>
              <a:ext uri="{FF2B5EF4-FFF2-40B4-BE49-F238E27FC236}">
                <a16:creationId xmlns:a16="http://schemas.microsoft.com/office/drawing/2014/main" id="{746CB240-FE00-4095-ADA5-9550C8085F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190" y="189926"/>
            <a:ext cx="4632398" cy="430044"/>
          </a:xfrm>
          <a:prstGeom prst="rect">
            <a:avLst/>
          </a:prstGeom>
          <a:solidFill>
            <a:schemeClr val="bg1"/>
          </a:solidFill>
        </p:spPr>
      </p:pic>
    </p:spTree>
    <p:extLst>
      <p:ext uri="{BB962C8B-B14F-4D97-AF65-F5344CB8AC3E}">
        <p14:creationId xmlns:p14="http://schemas.microsoft.com/office/powerpoint/2010/main" val="259014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96C30039-D99E-4429-BB45-6B229B0BD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91558C3-5676-456A-AD18-0774992F6F4B}"/>
              </a:ext>
            </a:extLst>
          </p:cNvPr>
          <p:cNvSpPr/>
          <p:nvPr userDrawn="1"/>
        </p:nvSpPr>
        <p:spPr>
          <a:xfrm>
            <a:off x="0" y="0"/>
            <a:ext cx="12192000" cy="80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of U.S. Department of Agriculture, National Institute of Food and Agriculture">
            <a:extLst>
              <a:ext uri="{FF2B5EF4-FFF2-40B4-BE49-F238E27FC236}">
                <a16:creationId xmlns:a16="http://schemas.microsoft.com/office/drawing/2014/main" id="{746CB240-FE00-4095-ADA5-9550C8085F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190" y="189926"/>
            <a:ext cx="4632398" cy="430044"/>
          </a:xfrm>
          <a:prstGeom prst="rect">
            <a:avLst/>
          </a:prstGeom>
          <a:solidFill>
            <a:schemeClr val="bg1"/>
          </a:solidFill>
        </p:spPr>
      </p:pic>
    </p:spTree>
    <p:extLst>
      <p:ext uri="{BB962C8B-B14F-4D97-AF65-F5344CB8AC3E}">
        <p14:creationId xmlns:p14="http://schemas.microsoft.com/office/powerpoint/2010/main" val="237605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pplication&#10;&#10;Description automatically generated with low confidence">
            <a:extLst>
              <a:ext uri="{FF2B5EF4-FFF2-40B4-BE49-F238E27FC236}">
                <a16:creationId xmlns:a16="http://schemas.microsoft.com/office/drawing/2014/main" id="{61C79563-D5E5-4AC9-B721-B4D5D5F0C7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69B6568D-9C5E-4BC3-8EC4-8DB95E69C4E7}"/>
              </a:ext>
            </a:extLst>
          </p:cNvPr>
          <p:cNvSpPr>
            <a:spLocks noGrp="1"/>
          </p:cNvSpPr>
          <p:nvPr>
            <p:ph idx="1" hasCustomPrompt="1"/>
          </p:nvPr>
        </p:nvSpPr>
        <p:spPr>
          <a:xfrm>
            <a:off x="1219200" y="1594887"/>
            <a:ext cx="10134600" cy="4582079"/>
          </a:xfrm>
          <a:prstGeom prst="rect">
            <a:avLst/>
          </a:prstGeom>
        </p:spPr>
        <p:txBody>
          <a:bodyPr vert="horz" lIns="91440" tIns="45720" rIns="91440" bIns="45720" rtlCol="0">
            <a:normAutofit/>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837B368-4D47-4C26-A4F0-A7E3E7C0A964}"/>
              </a:ext>
            </a:extLst>
          </p:cNvPr>
          <p:cNvSpPr>
            <a:spLocks noGrp="1"/>
          </p:cNvSpPr>
          <p:nvPr>
            <p:ph type="sldNum" sz="quarter" idx="12"/>
          </p:nvPr>
        </p:nvSpPr>
        <p:spPr/>
        <p:txBody>
          <a:bodyPr/>
          <a:lstStyle/>
          <a:p>
            <a:fld id="{2BD7F24E-DE58-493E-87A9-8975CB1324FF}" type="slidenum">
              <a:rPr lang="en-US" smtClean="0"/>
              <a:t>‹#›</a:t>
            </a:fld>
            <a:endParaRPr lang="en-US" dirty="0"/>
          </a:p>
        </p:txBody>
      </p:sp>
      <p:sp>
        <p:nvSpPr>
          <p:cNvPr id="5" name="Rectangle 4">
            <a:extLst>
              <a:ext uri="{FF2B5EF4-FFF2-40B4-BE49-F238E27FC236}">
                <a16:creationId xmlns:a16="http://schemas.microsoft.com/office/drawing/2014/main" id="{BC5B0FEC-5370-440B-9BA6-426EE7BA6237}"/>
              </a:ext>
            </a:extLst>
          </p:cNvPr>
          <p:cNvSpPr/>
          <p:nvPr userDrawn="1"/>
        </p:nvSpPr>
        <p:spPr>
          <a:xfrm>
            <a:off x="0" y="0"/>
            <a:ext cx="12192000" cy="80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of U.S. Department of Agriculture, National Institute of Food and Agriculture">
            <a:extLst>
              <a:ext uri="{FF2B5EF4-FFF2-40B4-BE49-F238E27FC236}">
                <a16:creationId xmlns:a16="http://schemas.microsoft.com/office/drawing/2014/main" id="{C7216B0C-8456-4827-AD87-4239B5DD83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190" y="189926"/>
            <a:ext cx="4632398" cy="430044"/>
          </a:xfrm>
          <a:prstGeom prst="rect">
            <a:avLst/>
          </a:prstGeom>
          <a:solidFill>
            <a:schemeClr val="bg1"/>
          </a:solidFill>
        </p:spPr>
      </p:pic>
    </p:spTree>
    <p:extLst>
      <p:ext uri="{BB962C8B-B14F-4D97-AF65-F5344CB8AC3E}">
        <p14:creationId xmlns:p14="http://schemas.microsoft.com/office/powerpoint/2010/main" val="14070945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5EF29DD6-7006-4AC9-9A1B-CD47676EF5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2078817" y="3429003"/>
            <a:ext cx="8034369" cy="91708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header text</a:t>
            </a:r>
          </a:p>
        </p:txBody>
      </p:sp>
      <p:cxnSp>
        <p:nvCxnSpPr>
          <p:cNvPr id="12" name="Straight Connector 11">
            <a:extLst>
              <a:ext uri="{FF2B5EF4-FFF2-40B4-BE49-F238E27FC236}">
                <a16:creationId xmlns:a16="http://schemas.microsoft.com/office/drawing/2014/main" id="{1BEB3EB5-5549-4D90-96CC-076D5C2362C4}"/>
              </a:ext>
            </a:extLst>
          </p:cNvPr>
          <p:cNvCxnSpPr/>
          <p:nvPr userDrawn="1"/>
        </p:nvCxnSpPr>
        <p:spPr>
          <a:xfrm>
            <a:off x="2078817" y="3248809"/>
            <a:ext cx="803436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Logo of U.S. Department of Agriculture, National Institute of Food and Agriculture">
            <a:extLst>
              <a:ext uri="{FF2B5EF4-FFF2-40B4-BE49-F238E27FC236}">
                <a16:creationId xmlns:a16="http://schemas.microsoft.com/office/drawing/2014/main" id="{EE7C249C-E36C-4B99-9E37-5B07A0786F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8813" y="2315307"/>
            <a:ext cx="8114582" cy="753309"/>
          </a:xfrm>
          <a:prstGeom prst="rect">
            <a:avLst/>
          </a:prstGeom>
          <a:solidFill>
            <a:schemeClr val="bg1"/>
          </a:solidFill>
        </p:spPr>
      </p:pic>
      <p:sp>
        <p:nvSpPr>
          <p:cNvPr id="9" name="Slide Number Placeholder 8">
            <a:extLst>
              <a:ext uri="{FF2B5EF4-FFF2-40B4-BE49-F238E27FC236}">
                <a16:creationId xmlns:a16="http://schemas.microsoft.com/office/drawing/2014/main" id="{72B523F4-E753-4FB8-B1FE-0D76B34D4197}"/>
              </a:ext>
            </a:extLst>
          </p:cNvPr>
          <p:cNvSpPr>
            <a:spLocks noGrp="1"/>
          </p:cNvSpPr>
          <p:nvPr>
            <p:ph type="sldNum" sz="quarter" idx="12"/>
          </p:nvPr>
        </p:nvSpPr>
        <p:spPr/>
        <p:txBody>
          <a:bodyPr/>
          <a:lstStyle/>
          <a:p>
            <a:fld id="{2BD7F24E-DE58-493E-87A9-8975CB1324FF}" type="slidenum">
              <a:rPr lang="en-US" smtClean="0"/>
              <a:t>‹#›</a:t>
            </a:fld>
            <a:endParaRPr lang="en-US" dirty="0"/>
          </a:p>
        </p:txBody>
      </p:sp>
    </p:spTree>
    <p:extLst>
      <p:ext uri="{BB962C8B-B14F-4D97-AF65-F5344CB8AC3E}">
        <p14:creationId xmlns:p14="http://schemas.microsoft.com/office/powerpoint/2010/main" val="354344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2F269CC-A819-4287-B220-2FD9ECAD3177}"/>
              </a:ext>
            </a:extLst>
          </p:cNvPr>
          <p:cNvSpPr>
            <a:spLocks noGrp="1"/>
          </p:cNvSpPr>
          <p:nvPr>
            <p:ph type="sldNum" sz="quarter" idx="12"/>
          </p:nvPr>
        </p:nvSpPr>
        <p:spPr/>
        <p:txBody>
          <a:bodyPr/>
          <a:lstStyle/>
          <a:p>
            <a:fld id="{2BD7F24E-DE58-493E-87A9-8975CB1324FF}" type="slidenum">
              <a:rPr lang="en-US" smtClean="0"/>
              <a:t>‹#›</a:t>
            </a:fld>
            <a:endParaRPr lang="en-US" dirty="0"/>
          </a:p>
        </p:txBody>
      </p:sp>
    </p:spTree>
    <p:extLst>
      <p:ext uri="{BB962C8B-B14F-4D97-AF65-F5344CB8AC3E}">
        <p14:creationId xmlns:p14="http://schemas.microsoft.com/office/powerpoint/2010/main" val="22571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2" name="Picture 11" descr="A picture containing grass, outdoor, sky, plant&#10;&#10;Description automatically generated">
            <a:extLst>
              <a:ext uri="{FF2B5EF4-FFF2-40B4-BE49-F238E27FC236}">
                <a16:creationId xmlns:a16="http://schemas.microsoft.com/office/drawing/2014/main" id="{F365531A-4211-6146-8084-A28F34C914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222996" cy="6858001"/>
          </a:xfrm>
          <a:prstGeom prst="rect">
            <a:avLst/>
          </a:prstGeom>
        </p:spPr>
      </p:pic>
      <p:sp>
        <p:nvSpPr>
          <p:cNvPr id="13" name="Rectangle 12">
            <a:extLst>
              <a:ext uri="{FF2B5EF4-FFF2-40B4-BE49-F238E27FC236}">
                <a16:creationId xmlns:a16="http://schemas.microsoft.com/office/drawing/2014/main" id="{513ED231-A6E1-6545-9057-601E9601EB2A}"/>
              </a:ext>
            </a:extLst>
          </p:cNvPr>
          <p:cNvSpPr/>
          <p:nvPr userDrawn="1"/>
        </p:nvSpPr>
        <p:spPr>
          <a:xfrm>
            <a:off x="0" y="-1"/>
            <a:ext cx="12222996" cy="6858001"/>
          </a:xfrm>
          <a:prstGeom prst="rect">
            <a:avLst/>
          </a:prstGeom>
          <a:gradFill>
            <a:gsLst>
              <a:gs pos="6000">
                <a:schemeClr val="accent1">
                  <a:lumMod val="50000"/>
                  <a:alpha val="75000"/>
                </a:schemeClr>
              </a:gs>
              <a:gs pos="100000">
                <a:schemeClr val="accent1">
                  <a:lumMod val="5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cxnSp>
        <p:nvCxnSpPr>
          <p:cNvPr id="15" name="Straight Connector 14">
            <a:extLst>
              <a:ext uri="{FF2B5EF4-FFF2-40B4-BE49-F238E27FC236}">
                <a16:creationId xmlns:a16="http://schemas.microsoft.com/office/drawing/2014/main" id="{9D9C67C3-F188-9C4F-B14A-734DEC6F460C}"/>
              </a:ext>
            </a:extLst>
          </p:cNvPr>
          <p:cNvCxnSpPr>
            <a:cxnSpLocks/>
          </p:cNvCxnSpPr>
          <p:nvPr userDrawn="1"/>
        </p:nvCxnSpPr>
        <p:spPr>
          <a:xfrm>
            <a:off x="2321859" y="3785938"/>
            <a:ext cx="754828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315E42A4-C2EC-4E47-90C5-C9E43FA3D99E}"/>
              </a:ext>
            </a:extLst>
          </p:cNvPr>
          <p:cNvSpPr>
            <a:spLocks noGrp="1"/>
          </p:cNvSpPr>
          <p:nvPr>
            <p:ph type="title"/>
          </p:nvPr>
        </p:nvSpPr>
        <p:spPr>
          <a:xfrm>
            <a:off x="853698" y="2460375"/>
            <a:ext cx="10515600" cy="1325563"/>
          </a:xfrm>
        </p:spPr>
        <p:txBody>
          <a:bodyPr/>
          <a:lstStyle>
            <a:lvl1pPr algn="ctr">
              <a:defRPr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endParaRPr lang="en-AE" dirty="0"/>
          </a:p>
        </p:txBody>
      </p:sp>
      <p:pic>
        <p:nvPicPr>
          <p:cNvPr id="18" name="Graphic 17">
            <a:extLst>
              <a:ext uri="{FF2B5EF4-FFF2-40B4-BE49-F238E27FC236}">
                <a16:creationId xmlns:a16="http://schemas.microsoft.com/office/drawing/2014/main" id="{D1AE458F-A58A-6448-84F1-718C8641FBF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72396" y="457199"/>
            <a:ext cx="2047207" cy="813460"/>
          </a:xfrm>
          <a:prstGeom prst="rect">
            <a:avLst/>
          </a:prstGeom>
        </p:spPr>
      </p:pic>
    </p:spTree>
    <p:extLst>
      <p:ext uri="{BB962C8B-B14F-4D97-AF65-F5344CB8AC3E}">
        <p14:creationId xmlns:p14="http://schemas.microsoft.com/office/powerpoint/2010/main" val="325849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E67E08-1B91-A049-8956-D0FDE18EF5FB}"/>
              </a:ext>
            </a:extLst>
          </p:cNvPr>
          <p:cNvSpPr/>
          <p:nvPr userDrawn="1"/>
        </p:nvSpPr>
        <p:spPr>
          <a:xfrm>
            <a:off x="0" y="0"/>
            <a:ext cx="7594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Title 8">
            <a:extLst>
              <a:ext uri="{FF2B5EF4-FFF2-40B4-BE49-F238E27FC236}">
                <a16:creationId xmlns:a16="http://schemas.microsoft.com/office/drawing/2014/main" id="{33B504E7-E6C6-BF45-8D5B-86FE2EF3F1C1}"/>
              </a:ext>
            </a:extLst>
          </p:cNvPr>
          <p:cNvSpPr>
            <a:spLocks noGrp="1"/>
          </p:cNvSpPr>
          <p:nvPr>
            <p:ph type="title" hasCustomPrompt="1"/>
          </p:nvPr>
        </p:nvSpPr>
        <p:spPr>
          <a:xfrm>
            <a:off x="760709" y="954061"/>
            <a:ext cx="4322736" cy="5400244"/>
          </a:xfr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endParaRPr lang="en-AE" dirty="0"/>
          </a:p>
        </p:txBody>
      </p:sp>
      <p:sp>
        <p:nvSpPr>
          <p:cNvPr id="11" name="Picture Placeholder 10">
            <a:extLst>
              <a:ext uri="{FF2B5EF4-FFF2-40B4-BE49-F238E27FC236}">
                <a16:creationId xmlns:a16="http://schemas.microsoft.com/office/drawing/2014/main" id="{6F3F12C5-6086-3948-88D9-1059CE51CF56}"/>
              </a:ext>
            </a:extLst>
          </p:cNvPr>
          <p:cNvSpPr>
            <a:spLocks noGrp="1"/>
          </p:cNvSpPr>
          <p:nvPr>
            <p:ph type="pic" sz="quarter" idx="10"/>
          </p:nvPr>
        </p:nvSpPr>
        <p:spPr>
          <a:xfrm>
            <a:off x="5263221" y="720268"/>
            <a:ext cx="6183313" cy="5634037"/>
          </a:xfrm>
          <a:pattFill prst="pct5">
            <a:fgClr>
              <a:schemeClr val="accent1"/>
            </a:fgClr>
            <a:bgClr>
              <a:schemeClr val="bg1"/>
            </a:bgClr>
          </a:pattFill>
        </p:spPr>
        <p:txBody>
          <a:bodyPr/>
          <a:lstStyle/>
          <a:p>
            <a:endParaRPr lang="en-AE"/>
          </a:p>
        </p:txBody>
      </p:sp>
    </p:spTree>
    <p:extLst>
      <p:ext uri="{BB962C8B-B14F-4D97-AF65-F5344CB8AC3E}">
        <p14:creationId xmlns:p14="http://schemas.microsoft.com/office/powerpoint/2010/main" val="131779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4AADE-DBBD-4752-A35E-EDC3C06946F9}" type="datetimeFigureOut">
              <a:rPr lang="en-US" smtClean="0"/>
              <a:t>5/6/2022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7F24E-DE58-493E-87A9-8975CB1324FF}" type="slidenum">
              <a:rPr lang="en-US" smtClean="0"/>
              <a:t>‹#›</a:t>
            </a:fld>
            <a:endParaRPr lang="en-US" dirty="0"/>
          </a:p>
        </p:txBody>
      </p:sp>
    </p:spTree>
    <p:extLst>
      <p:ext uri="{BB962C8B-B14F-4D97-AF65-F5344CB8AC3E}">
        <p14:creationId xmlns:p14="http://schemas.microsoft.com/office/powerpoint/2010/main" val="1695891640"/>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3" r:id="rId4"/>
    <p:sldLayoutId id="2147483667" r:id="rId5"/>
    <p:sldLayoutId id="2147483670" r:id="rId6"/>
    <p:sldLayoutId id="21474836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eea.europa.eu/atlas/eea/the-swedish-forestry-model/photos/the-swedish-forestry-model-9/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ww.progressive-charlestown.com/2019/08/why-bioplastic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open.maricopa.edu/scgb/chapter/feeding-your-brain-2/"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usda.gov/non-discrimination-statemen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codlrc.org/studen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ourworld.unu.edu/en/the-tla-o-qui-aht-people-and-climate-change-chapter-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aimforclimate.or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www.usda.gov/our-agency/about-usda/performanc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5A2C0E0-37F4-45DB-BAD3-CD3B73933DDC}"/>
              </a:ext>
            </a:extLst>
          </p:cNvPr>
          <p:cNvSpPr txBox="1">
            <a:spLocks noGrp="1"/>
          </p:cNvSpPr>
          <p:nvPr>
            <p:ph type="title" idx="4294967295"/>
          </p:nvPr>
        </p:nvSpPr>
        <p:spPr>
          <a:xfrm>
            <a:off x="1058222" y="4594791"/>
            <a:ext cx="10679687" cy="15820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900" b="1" u="sng" dirty="0">
                <a:solidFill>
                  <a:srgbClr val="000000"/>
                </a:solidFill>
                <a:effectLst/>
                <a:ea typeface="Times New Roman" panose="02020603050405020304" pitchFamily="18" charset="0"/>
              </a:rPr>
              <a:t>Opportunities For Addressing Climate Change Through NIFA Programs</a:t>
            </a:r>
            <a:br>
              <a:rPr lang="en-US" sz="4000" b="1" dirty="0"/>
            </a:br>
            <a:r>
              <a:rPr lang="en-US" sz="3100" dirty="0"/>
              <a:t>Kevin Kephart</a:t>
            </a:r>
            <a:br>
              <a:rPr lang="en-US" sz="4000" dirty="0"/>
            </a:br>
            <a:r>
              <a:rPr lang="en-US" sz="2800" dirty="0"/>
              <a:t>Deputy Director, Institute of Bioenergy, Climate, and Environment</a:t>
            </a:r>
            <a:r>
              <a:rPr kumimoji="0" lang="en-US" sz="2800" i="0" u="none" strike="noStrike" kern="1200" cap="none" spc="0" normalizeH="0" baseline="0" noProof="0" dirty="0">
                <a:ln>
                  <a:noFill/>
                </a:ln>
                <a:solidFill>
                  <a:schemeClr val="tx1"/>
                </a:solidFill>
                <a:effectLst/>
                <a:uLnTx/>
                <a:uFillTx/>
                <a:latin typeface="+mj-lt"/>
                <a:ea typeface="+mj-ea"/>
                <a:cs typeface="+mj-cs"/>
              </a:rPr>
              <a:t> </a:t>
            </a:r>
            <a:br>
              <a:rPr kumimoji="0" lang="en-US" sz="2800" i="0" u="none" strike="noStrike" kern="1200" cap="none" spc="0" normalizeH="0" baseline="0" noProof="0" dirty="0">
                <a:ln>
                  <a:noFill/>
                </a:ln>
                <a:solidFill>
                  <a:schemeClr val="tx1"/>
                </a:solidFill>
                <a:effectLst/>
                <a:uLnTx/>
                <a:uFillTx/>
                <a:latin typeface="+mj-lt"/>
                <a:ea typeface="+mj-ea"/>
                <a:cs typeface="+mj-cs"/>
              </a:rPr>
            </a:br>
            <a:r>
              <a:rPr kumimoji="0" lang="en-US" sz="2800" i="0" u="none" strike="noStrike" kern="1200" cap="none" spc="0" normalizeH="0" baseline="0" noProof="0" dirty="0">
                <a:ln>
                  <a:noFill/>
                </a:ln>
                <a:solidFill>
                  <a:schemeClr val="tx1"/>
                </a:solidFill>
                <a:effectLst/>
                <a:uLnTx/>
                <a:uFillTx/>
                <a:latin typeface="+mj-lt"/>
                <a:ea typeface="+mj-ea"/>
                <a:cs typeface="+mj-cs"/>
              </a:rPr>
              <a:t>May 18, 2022</a:t>
            </a:r>
          </a:p>
        </p:txBody>
      </p:sp>
    </p:spTree>
    <p:extLst>
      <p:ext uri="{BB962C8B-B14F-4D97-AF65-F5344CB8AC3E}">
        <p14:creationId xmlns:p14="http://schemas.microsoft.com/office/powerpoint/2010/main" val="345171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4427624"/>
            <a:chOff x="-152508" y="872235"/>
            <a:chExt cx="12496800" cy="4427624"/>
          </a:xfrm>
        </p:grpSpPr>
        <p:sp>
          <p:nvSpPr>
            <p:cNvPr id="3" name="TextBox 2">
              <a:extLst>
                <a:ext uri="{FF2B5EF4-FFF2-40B4-BE49-F238E27FC236}">
                  <a16:creationId xmlns:a16="http://schemas.microsoft.com/office/drawing/2014/main" id="{4D3C5F0B-52C9-4B30-9AD2-5888AB121DE7}"/>
                </a:ext>
              </a:extLst>
            </p:cNvPr>
            <p:cNvSpPr txBox="1"/>
            <p:nvPr/>
          </p:nvSpPr>
          <p:spPr>
            <a:xfrm>
              <a:off x="-29219" y="2622203"/>
              <a:ext cx="11717215" cy="2677656"/>
            </a:xfrm>
            <a:prstGeom prst="rect">
              <a:avLst/>
            </a:prstGeom>
            <a:noFill/>
          </p:spPr>
          <p:txBody>
            <a:bodyPr wrap="square" rtlCol="0">
              <a:spAutoFit/>
            </a:bodyPr>
            <a:lstStyle/>
            <a:p>
              <a:r>
                <a:rPr lang="en-US" sz="2800" dirty="0"/>
                <a:t>A1102 – Foundational Knowledge of Agricultural Production Systems</a:t>
              </a:r>
            </a:p>
            <a:p>
              <a:r>
                <a:rPr lang="en-US" sz="2800" dirty="0"/>
                <a:t>A1112 – Pests and Beneficial Species in Agric Production Systems</a:t>
              </a:r>
            </a:p>
            <a:p>
              <a:r>
                <a:rPr lang="en-US" sz="2800" dirty="0"/>
                <a:t>A1152 – Physiology of Agricultural Plants</a:t>
              </a:r>
            </a:p>
            <a:p>
              <a:r>
                <a:rPr lang="en-US" sz="2800" dirty="0"/>
                <a:t>A1141 – Plant Breeding for Agricultural Production</a:t>
              </a:r>
            </a:p>
            <a:p>
              <a:r>
                <a:rPr lang="en-US" sz="2800" dirty="0"/>
                <a:t>A1113 – Pollinator Health: Research and Applications</a:t>
              </a:r>
            </a:p>
            <a:p>
              <a:r>
                <a:rPr lang="en-US" sz="2800" dirty="0"/>
                <a:t>A1143 – Conventional Plant Breeding for Cultivar Development</a:t>
              </a:r>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52399" y="1758462"/>
              <a:ext cx="12191893" cy="584775"/>
            </a:xfrm>
            <a:prstGeom prst="rect">
              <a:avLst/>
            </a:prstGeom>
            <a:noFill/>
          </p:spPr>
          <p:txBody>
            <a:bodyPr wrap="square" rtlCol="0">
              <a:spAutoFit/>
            </a:bodyPr>
            <a:lstStyle/>
            <a:p>
              <a:r>
                <a:rPr lang="en-US" sz="3200" dirty="0"/>
                <a:t>Plant Health and Production and Plant Products  ~ $66 million</a:t>
              </a:r>
            </a:p>
          </p:txBody>
        </p:sp>
      </p:grpSp>
    </p:spTree>
    <p:extLst>
      <p:ext uri="{BB962C8B-B14F-4D97-AF65-F5344CB8AC3E}">
        <p14:creationId xmlns:p14="http://schemas.microsoft.com/office/powerpoint/2010/main" val="263499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3996737"/>
            <a:chOff x="-152508" y="872235"/>
            <a:chExt cx="12496800" cy="3996737"/>
          </a:xfrm>
        </p:grpSpPr>
        <p:sp>
          <p:nvSpPr>
            <p:cNvPr id="3" name="TextBox 2">
              <a:extLst>
                <a:ext uri="{FF2B5EF4-FFF2-40B4-BE49-F238E27FC236}">
                  <a16:creationId xmlns:a16="http://schemas.microsoft.com/office/drawing/2014/main" id="{4D3C5F0B-52C9-4B30-9AD2-5888AB121DE7}"/>
                </a:ext>
              </a:extLst>
            </p:cNvPr>
            <p:cNvSpPr txBox="1"/>
            <p:nvPr/>
          </p:nvSpPr>
          <p:spPr>
            <a:xfrm>
              <a:off x="-29219" y="2622203"/>
              <a:ext cx="11717215" cy="2246769"/>
            </a:xfrm>
            <a:prstGeom prst="rect">
              <a:avLst/>
            </a:prstGeom>
            <a:noFill/>
          </p:spPr>
          <p:txBody>
            <a:bodyPr wrap="square" rtlCol="0">
              <a:spAutoFit/>
            </a:bodyPr>
            <a:lstStyle/>
            <a:p>
              <a:r>
                <a:rPr lang="en-US" sz="2800" dirty="0"/>
                <a:t>A1211 – Animal Reproduction</a:t>
              </a:r>
            </a:p>
            <a:p>
              <a:r>
                <a:rPr lang="en-US" sz="2800" dirty="0"/>
                <a:t>A1231 – Animal Nutrition, Growth, and Lactation (methane)</a:t>
              </a:r>
            </a:p>
            <a:p>
              <a:r>
                <a:rPr lang="en-US" sz="2800" dirty="0"/>
                <a:t>A1221 – Diseases of Agricultural Animals</a:t>
              </a:r>
            </a:p>
            <a:p>
              <a:r>
                <a:rPr lang="en-US" sz="2800" dirty="0"/>
                <a:t>A1201 – Animal Breeding, Genetics, and Genomics (enteric methane)</a:t>
              </a:r>
            </a:p>
            <a:p>
              <a:endParaRPr lang="en-US" sz="2800" dirty="0"/>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05286" y="1634235"/>
              <a:ext cx="12449577" cy="584775"/>
            </a:xfrm>
            <a:prstGeom prst="rect">
              <a:avLst/>
            </a:prstGeom>
            <a:noFill/>
          </p:spPr>
          <p:txBody>
            <a:bodyPr wrap="square" rtlCol="0">
              <a:spAutoFit/>
            </a:bodyPr>
            <a:lstStyle/>
            <a:p>
              <a:r>
                <a:rPr lang="en-US" sz="3200" dirty="0"/>
                <a:t>Animal Health and Production and Animal Products  ~ $55 million</a:t>
              </a:r>
            </a:p>
          </p:txBody>
        </p:sp>
      </p:grpSp>
    </p:spTree>
    <p:extLst>
      <p:ext uri="{BB962C8B-B14F-4D97-AF65-F5344CB8AC3E}">
        <p14:creationId xmlns:p14="http://schemas.microsoft.com/office/powerpoint/2010/main" val="1264097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2273188"/>
            <a:chOff x="-152508" y="872235"/>
            <a:chExt cx="12496800" cy="2273188"/>
          </a:xfrm>
        </p:grpSpPr>
        <p:sp>
          <p:nvSpPr>
            <p:cNvPr id="3" name="TextBox 2">
              <a:extLst>
                <a:ext uri="{FF2B5EF4-FFF2-40B4-BE49-F238E27FC236}">
                  <a16:creationId xmlns:a16="http://schemas.microsoft.com/office/drawing/2014/main" id="{4D3C5F0B-52C9-4B30-9AD2-5888AB121DE7}"/>
                </a:ext>
              </a:extLst>
            </p:cNvPr>
            <p:cNvSpPr txBox="1"/>
            <p:nvPr/>
          </p:nvSpPr>
          <p:spPr>
            <a:xfrm>
              <a:off x="-29219" y="2622203"/>
              <a:ext cx="11717215" cy="523220"/>
            </a:xfrm>
            <a:prstGeom prst="rect">
              <a:avLst/>
            </a:prstGeom>
            <a:noFill/>
          </p:spPr>
          <p:txBody>
            <a:bodyPr wrap="square" rtlCol="0">
              <a:spAutoFit/>
            </a:bodyPr>
            <a:lstStyle/>
            <a:p>
              <a:r>
                <a:rPr lang="en-US" sz="2800" dirty="0"/>
                <a:t>A1344 – Diet, Nutrition, and the Prevention of Chronic Diseases</a:t>
              </a:r>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05286" y="1634235"/>
              <a:ext cx="12449577" cy="584775"/>
            </a:xfrm>
            <a:prstGeom prst="rect">
              <a:avLst/>
            </a:prstGeom>
            <a:noFill/>
          </p:spPr>
          <p:txBody>
            <a:bodyPr wrap="square" rtlCol="0">
              <a:spAutoFit/>
            </a:bodyPr>
            <a:lstStyle/>
            <a:p>
              <a:r>
                <a:rPr lang="en-US" sz="3200" dirty="0"/>
                <a:t>Food Safety, Nutrition, and Health  ~ $39 million</a:t>
              </a:r>
            </a:p>
          </p:txBody>
        </p:sp>
      </p:grpSp>
    </p:spTree>
    <p:extLst>
      <p:ext uri="{BB962C8B-B14F-4D97-AF65-F5344CB8AC3E}">
        <p14:creationId xmlns:p14="http://schemas.microsoft.com/office/powerpoint/2010/main" val="409942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3996737"/>
            <a:chOff x="-152508" y="872235"/>
            <a:chExt cx="12496800" cy="3996737"/>
          </a:xfrm>
        </p:grpSpPr>
        <p:sp>
          <p:nvSpPr>
            <p:cNvPr id="3" name="TextBox 2">
              <a:extLst>
                <a:ext uri="{FF2B5EF4-FFF2-40B4-BE49-F238E27FC236}">
                  <a16:creationId xmlns:a16="http://schemas.microsoft.com/office/drawing/2014/main" id="{4D3C5F0B-52C9-4B30-9AD2-5888AB121DE7}"/>
                </a:ext>
              </a:extLst>
            </p:cNvPr>
            <p:cNvSpPr txBox="1"/>
            <p:nvPr/>
          </p:nvSpPr>
          <p:spPr>
            <a:xfrm>
              <a:off x="-29219" y="2622203"/>
              <a:ext cx="11717215" cy="2246769"/>
            </a:xfrm>
            <a:prstGeom prst="rect">
              <a:avLst/>
            </a:prstGeom>
            <a:noFill/>
          </p:spPr>
          <p:txBody>
            <a:bodyPr wrap="square" rtlCol="0">
              <a:spAutoFit/>
            </a:bodyPr>
            <a:lstStyle/>
            <a:p>
              <a:r>
                <a:rPr lang="en-US" sz="2800" dirty="0"/>
                <a:t>A1401 – Soil Health  (includes Signals in the Soil)</a:t>
              </a:r>
            </a:p>
            <a:p>
              <a:r>
                <a:rPr lang="en-US" sz="2800" dirty="0"/>
                <a:t>A1411 – Water Quantity and Quality</a:t>
              </a:r>
            </a:p>
            <a:p>
              <a:r>
                <a:rPr lang="en-US" sz="2800" dirty="0"/>
                <a:t>A1414 – Sustainable Bioeconomy through Biobased Products</a:t>
              </a:r>
            </a:p>
            <a:p>
              <a:r>
                <a:rPr lang="en-US" sz="2800" dirty="0"/>
                <a:t>A1451 – Sustainable Agroecosystems: Health, Functions, Processes and 			Management</a:t>
              </a:r>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05286" y="1634235"/>
              <a:ext cx="12449577" cy="584775"/>
            </a:xfrm>
            <a:prstGeom prst="rect">
              <a:avLst/>
            </a:prstGeom>
            <a:noFill/>
          </p:spPr>
          <p:txBody>
            <a:bodyPr wrap="square" rtlCol="0">
              <a:spAutoFit/>
            </a:bodyPr>
            <a:lstStyle/>
            <a:p>
              <a:r>
                <a:rPr lang="en-US" sz="3200" dirty="0"/>
                <a:t>Bioenergy, Natural Resources, and Environment  ~ $33 million</a:t>
              </a:r>
            </a:p>
          </p:txBody>
        </p:sp>
      </p:grpSp>
    </p:spTree>
    <p:extLst>
      <p:ext uri="{BB962C8B-B14F-4D97-AF65-F5344CB8AC3E}">
        <p14:creationId xmlns:p14="http://schemas.microsoft.com/office/powerpoint/2010/main" val="2400593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3565850"/>
            <a:chOff x="-152508" y="872235"/>
            <a:chExt cx="12496800" cy="3565850"/>
          </a:xfrm>
        </p:grpSpPr>
        <p:sp>
          <p:nvSpPr>
            <p:cNvPr id="3" name="TextBox 2">
              <a:extLst>
                <a:ext uri="{FF2B5EF4-FFF2-40B4-BE49-F238E27FC236}">
                  <a16:creationId xmlns:a16="http://schemas.microsoft.com/office/drawing/2014/main" id="{4D3C5F0B-52C9-4B30-9AD2-5888AB121DE7}"/>
                </a:ext>
              </a:extLst>
            </p:cNvPr>
            <p:cNvSpPr txBox="1"/>
            <p:nvPr/>
          </p:nvSpPr>
          <p:spPr>
            <a:xfrm>
              <a:off x="-29219" y="2622203"/>
              <a:ext cx="11717215" cy="1815882"/>
            </a:xfrm>
            <a:prstGeom prst="rect">
              <a:avLst/>
            </a:prstGeom>
            <a:noFill/>
          </p:spPr>
          <p:txBody>
            <a:bodyPr wrap="square" rtlCol="0">
              <a:spAutoFit/>
            </a:bodyPr>
            <a:lstStyle/>
            <a:p>
              <a:r>
                <a:rPr lang="en-US" sz="2800" dirty="0"/>
                <a:t>A1521 – Engineering for Agricultural Production and Processing</a:t>
              </a:r>
            </a:p>
            <a:p>
              <a:r>
                <a:rPr lang="en-US" sz="2800" dirty="0"/>
                <a:t>A1531 – Biorefining and Biomanufacturing</a:t>
              </a:r>
            </a:p>
            <a:p>
              <a:r>
                <a:rPr lang="en-US" sz="2800" dirty="0"/>
                <a:t>A1551 – Engineering for Precision Crop and Water Management</a:t>
              </a:r>
            </a:p>
            <a:p>
              <a:r>
                <a:rPr lang="en-US" sz="2800" dirty="0"/>
                <a:t>A7303 – AI Institutes (collaboration with NSF)</a:t>
              </a:r>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05286" y="1634235"/>
              <a:ext cx="12449577" cy="584775"/>
            </a:xfrm>
            <a:prstGeom prst="rect">
              <a:avLst/>
            </a:prstGeom>
            <a:noFill/>
          </p:spPr>
          <p:txBody>
            <a:bodyPr wrap="square" rtlCol="0">
              <a:spAutoFit/>
            </a:bodyPr>
            <a:lstStyle/>
            <a:p>
              <a:r>
                <a:rPr lang="en-US" sz="3200" dirty="0"/>
                <a:t>Agriculture Systems and Technology    ~ $29 million</a:t>
              </a:r>
            </a:p>
          </p:txBody>
        </p:sp>
      </p:grpSp>
    </p:spTree>
    <p:extLst>
      <p:ext uri="{BB962C8B-B14F-4D97-AF65-F5344CB8AC3E}">
        <p14:creationId xmlns:p14="http://schemas.microsoft.com/office/powerpoint/2010/main" val="86568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3134963"/>
            <a:chOff x="-152508" y="872235"/>
            <a:chExt cx="12496800" cy="3134963"/>
          </a:xfrm>
        </p:grpSpPr>
        <p:sp>
          <p:nvSpPr>
            <p:cNvPr id="3" name="TextBox 2">
              <a:extLst>
                <a:ext uri="{FF2B5EF4-FFF2-40B4-BE49-F238E27FC236}">
                  <a16:creationId xmlns:a16="http://schemas.microsoft.com/office/drawing/2014/main" id="{4D3C5F0B-52C9-4B30-9AD2-5888AB121DE7}"/>
                </a:ext>
              </a:extLst>
            </p:cNvPr>
            <p:cNvSpPr txBox="1"/>
            <p:nvPr/>
          </p:nvSpPr>
          <p:spPr>
            <a:xfrm>
              <a:off x="-29219" y="2622203"/>
              <a:ext cx="11717215" cy="1384995"/>
            </a:xfrm>
            <a:prstGeom prst="rect">
              <a:avLst/>
            </a:prstGeom>
            <a:noFill/>
          </p:spPr>
          <p:txBody>
            <a:bodyPr wrap="square" rtlCol="0">
              <a:spAutoFit/>
            </a:bodyPr>
            <a:lstStyle/>
            <a:p>
              <a:r>
                <a:rPr lang="en-US" sz="2800" dirty="0"/>
                <a:t>A1601 – Small and Medium-Sized Farms</a:t>
              </a:r>
            </a:p>
            <a:p>
              <a:r>
                <a:rPr lang="en-US" sz="2800" dirty="0"/>
                <a:t>A1642 – Social Implications of Food and Agricultural Technologies</a:t>
              </a:r>
            </a:p>
            <a:p>
              <a:r>
                <a:rPr lang="en-US" sz="2800" dirty="0"/>
                <a:t>A1651 – Environmental and Natural Resource Economics</a:t>
              </a:r>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05286" y="1634235"/>
              <a:ext cx="12449577" cy="584775"/>
            </a:xfrm>
            <a:prstGeom prst="rect">
              <a:avLst/>
            </a:prstGeom>
            <a:noFill/>
          </p:spPr>
          <p:txBody>
            <a:bodyPr wrap="square" rtlCol="0">
              <a:spAutoFit/>
            </a:bodyPr>
            <a:lstStyle/>
            <a:p>
              <a:r>
                <a:rPr lang="en-US" sz="3200" dirty="0"/>
                <a:t>Agriculture Economics and Rural Communities  ~ $34 million</a:t>
              </a:r>
            </a:p>
          </p:txBody>
        </p:sp>
      </p:grpSp>
    </p:spTree>
    <p:extLst>
      <p:ext uri="{BB962C8B-B14F-4D97-AF65-F5344CB8AC3E}">
        <p14:creationId xmlns:p14="http://schemas.microsoft.com/office/powerpoint/2010/main" val="887910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383942" cy="5492063"/>
            <a:chOff x="-152508" y="872235"/>
            <a:chExt cx="12748236" cy="5492063"/>
          </a:xfrm>
        </p:grpSpPr>
        <p:sp>
          <p:nvSpPr>
            <p:cNvPr id="3" name="TextBox 2">
              <a:extLst>
                <a:ext uri="{FF2B5EF4-FFF2-40B4-BE49-F238E27FC236}">
                  <a16:creationId xmlns:a16="http://schemas.microsoft.com/office/drawing/2014/main" id="{4D3C5F0B-52C9-4B30-9AD2-5888AB121DE7}"/>
                </a:ext>
              </a:extLst>
            </p:cNvPr>
            <p:cNvSpPr txBox="1"/>
            <p:nvPr/>
          </p:nvSpPr>
          <p:spPr>
            <a:xfrm>
              <a:off x="-105288" y="2147759"/>
              <a:ext cx="12701016" cy="4216539"/>
            </a:xfrm>
            <a:prstGeom prst="rect">
              <a:avLst/>
            </a:prstGeom>
            <a:noFill/>
          </p:spPr>
          <p:txBody>
            <a:bodyPr wrap="square" rtlCol="0">
              <a:spAutoFit/>
            </a:bodyPr>
            <a:lstStyle/>
            <a:p>
              <a:r>
                <a:rPr lang="en-US" sz="2400" dirty="0"/>
                <a:t>A1402 – Agric. Microbiomes in Plant Systems and Natural Resources</a:t>
              </a:r>
            </a:p>
            <a:p>
              <a:r>
                <a:rPr lang="en-US" sz="2400" dirty="0"/>
                <a:t>A1701 – Critical Agricultural Research and Extension (CARE)</a:t>
              </a:r>
            </a:p>
            <a:p>
              <a:r>
                <a:rPr lang="en-US" sz="2400" dirty="0"/>
                <a:t>A1541 – Data Science for Food and Agricultural Systems (DSFAS)</a:t>
              </a:r>
            </a:p>
            <a:p>
              <a:r>
                <a:rPr lang="en-US" sz="2400" dirty="0"/>
                <a:t>A1261 – Inter-Disciplinary Engagement in Animal Systems (IDEAS)</a:t>
              </a:r>
            </a:p>
            <a:p>
              <a:r>
                <a:rPr lang="en-US" sz="2400" dirty="0"/>
                <a:t>A1181 – Agricultural Biosecurity</a:t>
              </a:r>
            </a:p>
            <a:p>
              <a:r>
                <a:rPr lang="en-US" sz="2400" dirty="0"/>
                <a:t>A1721 – Extension, Education and USDA Climate Hubs Partnerships</a:t>
              </a:r>
            </a:p>
            <a:p>
              <a:r>
                <a:rPr lang="en-US" sz="2400" dirty="0"/>
                <a:t>			CAP for Climate Smart Extension</a:t>
              </a:r>
            </a:p>
            <a:p>
              <a:r>
                <a:rPr lang="en-US" sz="2400" dirty="0"/>
                <a:t>A1811 – AFRI Commodity Board Co-funding Topics</a:t>
              </a:r>
            </a:p>
            <a:p>
              <a:r>
                <a:rPr lang="en-US" sz="2400" dirty="0"/>
                <a:t>A1712 – Rapid Response to Extreme Weather Events Across Food and Agric. Systems</a:t>
              </a:r>
            </a:p>
            <a:p>
              <a:r>
                <a:rPr lang="en-US" sz="2400" dirty="0"/>
                <a:t>A1556 – Regional Innovation and Demonstration of Climate-Smart Agric. for Future Farms</a:t>
              </a:r>
            </a:p>
            <a:p>
              <a:endParaRPr lang="en-US" sz="2800" dirty="0"/>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05286" y="1634235"/>
              <a:ext cx="12449577" cy="584775"/>
            </a:xfrm>
            <a:prstGeom prst="rect">
              <a:avLst/>
            </a:prstGeom>
            <a:noFill/>
          </p:spPr>
          <p:txBody>
            <a:bodyPr wrap="square" rtlCol="0">
              <a:spAutoFit/>
            </a:bodyPr>
            <a:lstStyle/>
            <a:p>
              <a:r>
                <a:rPr lang="en-US" sz="3200" dirty="0"/>
                <a:t>Crosscutting Programs  ~ $42 million</a:t>
              </a:r>
            </a:p>
          </p:txBody>
        </p:sp>
      </p:grpSp>
    </p:spTree>
    <p:extLst>
      <p:ext uri="{BB962C8B-B14F-4D97-AF65-F5344CB8AC3E}">
        <p14:creationId xmlns:p14="http://schemas.microsoft.com/office/powerpoint/2010/main" val="378341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5445626"/>
            <a:chOff x="-152508" y="872235"/>
            <a:chExt cx="12496800" cy="5445626"/>
          </a:xfrm>
        </p:grpSpPr>
        <p:sp>
          <p:nvSpPr>
            <p:cNvPr id="3" name="TextBox 2">
              <a:extLst>
                <a:ext uri="{FF2B5EF4-FFF2-40B4-BE49-F238E27FC236}">
                  <a16:creationId xmlns:a16="http://schemas.microsoft.com/office/drawing/2014/main" id="{4D3C5F0B-52C9-4B30-9AD2-5888AB121DE7}"/>
                </a:ext>
              </a:extLst>
            </p:cNvPr>
            <p:cNvSpPr txBox="1"/>
            <p:nvPr/>
          </p:nvSpPr>
          <p:spPr>
            <a:xfrm>
              <a:off x="-29219" y="2901541"/>
              <a:ext cx="8768662" cy="3416320"/>
            </a:xfrm>
            <a:prstGeom prst="rect">
              <a:avLst/>
            </a:prstGeom>
            <a:noFill/>
          </p:spPr>
          <p:txBody>
            <a:bodyPr wrap="square" rtlCol="0">
              <a:spAutoFit/>
            </a:bodyPr>
            <a:lstStyle/>
            <a:p>
              <a:r>
                <a:rPr lang="en-US" sz="3200" dirty="0"/>
                <a:t>1. Climate-Smart Agriculture and Forestry</a:t>
              </a:r>
            </a:p>
            <a:p>
              <a:pPr marL="457200" indent="-457200">
                <a:buFont typeface="Arial" panose="020B0604020202020204" pitchFamily="34" charset="0"/>
                <a:buChar char="•"/>
              </a:pPr>
              <a:r>
                <a:rPr lang="en-US" sz="3200" dirty="0"/>
                <a:t>GHG Mitigation</a:t>
              </a:r>
            </a:p>
            <a:p>
              <a:pPr marL="457200" indent="-457200">
                <a:buFont typeface="Arial" panose="020B0604020202020204" pitchFamily="34" charset="0"/>
                <a:buChar char="•"/>
              </a:pPr>
              <a:r>
                <a:rPr lang="en-US" sz="3200" dirty="0"/>
                <a:t>Markets and Socio-economies</a:t>
              </a:r>
            </a:p>
            <a:p>
              <a:pPr marL="457200" indent="-457200">
                <a:buFont typeface="Arial" panose="020B0604020202020204" pitchFamily="34" charset="0"/>
                <a:buChar char="•"/>
              </a:pPr>
              <a:r>
                <a:rPr lang="en-US" sz="3200" dirty="0"/>
                <a:t>Regionally Appropriate Climate Adaptation and Resilience</a:t>
              </a:r>
            </a:p>
            <a:p>
              <a:endParaRPr lang="en-US" sz="2800" dirty="0"/>
            </a:p>
            <a:p>
              <a:pPr lvl="1"/>
              <a:endParaRPr lang="en-US" sz="2800" i="1" dirty="0"/>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52508" y="1729279"/>
              <a:ext cx="11353983" cy="584775"/>
            </a:xfrm>
            <a:prstGeom prst="rect">
              <a:avLst/>
            </a:prstGeom>
            <a:noFill/>
          </p:spPr>
          <p:txBody>
            <a:bodyPr wrap="square" rtlCol="0">
              <a:spAutoFit/>
            </a:bodyPr>
            <a:lstStyle/>
            <a:p>
              <a:r>
                <a:rPr lang="en-US" sz="3200" dirty="0">
                  <a:solidFill>
                    <a:srgbClr val="002060"/>
                  </a:solidFill>
                </a:rPr>
                <a:t>A9201 AFRI Sustainable Agriculture Systems - $70 million</a:t>
              </a:r>
            </a:p>
          </p:txBody>
        </p:sp>
      </p:grpSp>
      <p:pic>
        <p:nvPicPr>
          <p:cNvPr id="7" name="Picture 6">
            <a:extLst>
              <a:ext uri="{FF2B5EF4-FFF2-40B4-BE49-F238E27FC236}">
                <a16:creationId xmlns:a16="http://schemas.microsoft.com/office/drawing/2014/main" id="{DE7797F6-0A73-4658-B5C9-D745211349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64621" y="4353640"/>
            <a:ext cx="3213268" cy="2142178"/>
          </a:xfrm>
          <a:prstGeom prst="rect">
            <a:avLst/>
          </a:prstGeom>
        </p:spPr>
      </p:pic>
    </p:spTree>
    <p:extLst>
      <p:ext uri="{BB962C8B-B14F-4D97-AF65-F5344CB8AC3E}">
        <p14:creationId xmlns:p14="http://schemas.microsoft.com/office/powerpoint/2010/main" val="201006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4323649"/>
            <a:chOff x="-152508" y="872235"/>
            <a:chExt cx="12496800" cy="4323649"/>
          </a:xfrm>
        </p:grpSpPr>
        <p:sp>
          <p:nvSpPr>
            <p:cNvPr id="3" name="TextBox 2">
              <a:extLst>
                <a:ext uri="{FF2B5EF4-FFF2-40B4-BE49-F238E27FC236}">
                  <a16:creationId xmlns:a16="http://schemas.microsoft.com/office/drawing/2014/main" id="{4D3C5F0B-52C9-4B30-9AD2-5888AB121DE7}"/>
                </a:ext>
              </a:extLst>
            </p:cNvPr>
            <p:cNvSpPr txBox="1"/>
            <p:nvPr/>
          </p:nvSpPr>
          <p:spPr>
            <a:xfrm>
              <a:off x="17585" y="2272007"/>
              <a:ext cx="11717215" cy="2923877"/>
            </a:xfrm>
            <a:prstGeom prst="rect">
              <a:avLst/>
            </a:prstGeom>
            <a:noFill/>
          </p:spPr>
          <p:txBody>
            <a:bodyPr wrap="square" rtlCol="0">
              <a:spAutoFit/>
            </a:bodyPr>
            <a:lstStyle/>
            <a:p>
              <a:r>
                <a:rPr lang="en-US" sz="3200" dirty="0"/>
                <a:t>2. Strengthening the Bioeconomy</a:t>
              </a:r>
            </a:p>
            <a:p>
              <a:pPr marL="457200" indent="-457200">
                <a:buFont typeface="Arial" panose="020B0604020202020204" pitchFamily="34" charset="0"/>
                <a:buChar char="•"/>
              </a:pPr>
              <a:r>
                <a:rPr lang="en-US" sz="3200" dirty="0"/>
                <a:t>Sustainable bioenergy and biobased products</a:t>
              </a:r>
            </a:p>
            <a:p>
              <a:pPr marL="457200" indent="-457200">
                <a:buFont typeface="Arial" panose="020B0604020202020204" pitchFamily="34" charset="0"/>
                <a:buChar char="•"/>
              </a:pPr>
              <a:r>
                <a:rPr lang="en-US" sz="3200" dirty="0"/>
                <a:t>Resilience and robustness of food and agricultural systems</a:t>
              </a:r>
            </a:p>
            <a:p>
              <a:pPr marL="457200" indent="-457200">
                <a:buFont typeface="Arial" panose="020B0604020202020204" pitchFamily="34" charset="0"/>
                <a:buChar char="•"/>
              </a:pPr>
              <a:r>
                <a:rPr lang="en-US" sz="3200" dirty="0"/>
                <a:t>Potential sustainability impacts (modeling, AI, etc.)</a:t>
              </a:r>
            </a:p>
            <a:p>
              <a:endParaRPr lang="en-US" sz="2800" dirty="0"/>
            </a:p>
            <a:p>
              <a:pPr lvl="1"/>
              <a:endParaRPr lang="en-US" sz="2800" i="1" dirty="0"/>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7585" y="1687232"/>
              <a:ext cx="11353983" cy="584775"/>
            </a:xfrm>
            <a:prstGeom prst="rect">
              <a:avLst/>
            </a:prstGeom>
            <a:noFill/>
          </p:spPr>
          <p:txBody>
            <a:bodyPr wrap="square" rtlCol="0">
              <a:spAutoFit/>
            </a:bodyPr>
            <a:lstStyle/>
            <a:p>
              <a:r>
                <a:rPr lang="en-US" sz="3200" dirty="0">
                  <a:solidFill>
                    <a:srgbClr val="002060"/>
                  </a:solidFill>
                </a:rPr>
                <a:t>A9201 AFRI Sustainable Agriculture Systems Program</a:t>
              </a:r>
            </a:p>
          </p:txBody>
        </p:sp>
      </p:grpSp>
      <p:pic>
        <p:nvPicPr>
          <p:cNvPr id="7" name="Picture 6">
            <a:extLst>
              <a:ext uri="{FF2B5EF4-FFF2-40B4-BE49-F238E27FC236}">
                <a16:creationId xmlns:a16="http://schemas.microsoft.com/office/drawing/2014/main" id="{EED99790-D834-415D-9D45-565BA3A71D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4121" y="4661879"/>
            <a:ext cx="3476625" cy="2047875"/>
          </a:xfrm>
          <a:prstGeom prst="rect">
            <a:avLst/>
          </a:prstGeom>
        </p:spPr>
      </p:pic>
    </p:spTree>
    <p:extLst>
      <p:ext uri="{BB962C8B-B14F-4D97-AF65-F5344CB8AC3E}">
        <p14:creationId xmlns:p14="http://schemas.microsoft.com/office/powerpoint/2010/main" val="1731776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4323649"/>
            <a:chOff x="-152508" y="872235"/>
            <a:chExt cx="12496800" cy="4323649"/>
          </a:xfrm>
        </p:grpSpPr>
        <p:sp>
          <p:nvSpPr>
            <p:cNvPr id="3" name="TextBox 2">
              <a:extLst>
                <a:ext uri="{FF2B5EF4-FFF2-40B4-BE49-F238E27FC236}">
                  <a16:creationId xmlns:a16="http://schemas.microsoft.com/office/drawing/2014/main" id="{4D3C5F0B-52C9-4B30-9AD2-5888AB121DE7}"/>
                </a:ext>
              </a:extLst>
            </p:cNvPr>
            <p:cNvSpPr txBox="1"/>
            <p:nvPr/>
          </p:nvSpPr>
          <p:spPr>
            <a:xfrm>
              <a:off x="17585" y="2272007"/>
              <a:ext cx="11717215" cy="2923877"/>
            </a:xfrm>
            <a:prstGeom prst="rect">
              <a:avLst/>
            </a:prstGeom>
            <a:noFill/>
          </p:spPr>
          <p:txBody>
            <a:bodyPr wrap="square" rtlCol="0">
              <a:spAutoFit/>
            </a:bodyPr>
            <a:lstStyle/>
            <a:p>
              <a:r>
                <a:rPr lang="en-US" sz="3200" dirty="0"/>
                <a:t>3. Food and Nutrition Security</a:t>
              </a:r>
            </a:p>
            <a:p>
              <a:pPr marL="457200" indent="-457200">
                <a:buFont typeface="Arial" panose="020B0604020202020204" pitchFamily="34" charset="0"/>
                <a:buChar char="•"/>
              </a:pPr>
              <a:r>
                <a:rPr lang="en-US" sz="3200" dirty="0"/>
                <a:t>Local and regional food systems</a:t>
              </a:r>
            </a:p>
            <a:p>
              <a:pPr marL="457200" indent="-457200">
                <a:buFont typeface="Arial" panose="020B0604020202020204" pitchFamily="34" charset="0"/>
                <a:buChar char="•"/>
              </a:pPr>
              <a:r>
                <a:rPr lang="en-US" sz="3200" dirty="0"/>
                <a:t>Nutrition-sensitive climate-smart agriculture</a:t>
              </a:r>
            </a:p>
            <a:p>
              <a:pPr marL="457200" indent="-457200">
                <a:buFont typeface="Arial" panose="020B0604020202020204" pitchFamily="34" charset="0"/>
                <a:buChar char="•"/>
              </a:pPr>
              <a:r>
                <a:rPr lang="en-US" sz="3200" dirty="0"/>
                <a:t>Nutrition security and diet-related health disparities</a:t>
              </a:r>
            </a:p>
            <a:p>
              <a:endParaRPr lang="en-US" sz="2800" dirty="0"/>
            </a:p>
            <a:p>
              <a:pPr lvl="1"/>
              <a:endParaRPr lang="en-US" sz="2800" i="1" dirty="0"/>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7585" y="1687232"/>
              <a:ext cx="11353983" cy="584775"/>
            </a:xfrm>
            <a:prstGeom prst="rect">
              <a:avLst/>
            </a:prstGeom>
            <a:noFill/>
          </p:spPr>
          <p:txBody>
            <a:bodyPr wrap="square" rtlCol="0">
              <a:spAutoFit/>
            </a:bodyPr>
            <a:lstStyle/>
            <a:p>
              <a:r>
                <a:rPr lang="en-US" sz="3200" dirty="0">
                  <a:solidFill>
                    <a:srgbClr val="002060"/>
                  </a:solidFill>
                </a:rPr>
                <a:t>A9201 AFRI Sustainable Agriculture Systems Program</a:t>
              </a:r>
            </a:p>
          </p:txBody>
        </p:sp>
      </p:grpSp>
      <p:pic>
        <p:nvPicPr>
          <p:cNvPr id="7" name="Picture 6">
            <a:extLst>
              <a:ext uri="{FF2B5EF4-FFF2-40B4-BE49-F238E27FC236}">
                <a16:creationId xmlns:a16="http://schemas.microsoft.com/office/drawing/2014/main" id="{2819811E-3383-4F8C-B5A7-D800C2163F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94187" y="4795945"/>
            <a:ext cx="4944893" cy="1802825"/>
          </a:xfrm>
          <a:prstGeom prst="rect">
            <a:avLst/>
          </a:prstGeom>
        </p:spPr>
      </p:pic>
    </p:spTree>
    <p:extLst>
      <p:ext uri="{BB962C8B-B14F-4D97-AF65-F5344CB8AC3E}">
        <p14:creationId xmlns:p14="http://schemas.microsoft.com/office/powerpoint/2010/main" val="386701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A37DAA-E1DF-45B0-A3AB-F0E25484C5AF}"/>
              </a:ext>
            </a:extLst>
          </p:cNvPr>
          <p:cNvSpPr>
            <a:spLocks noGrp="1"/>
          </p:cNvSpPr>
          <p:nvPr>
            <p:ph idx="1"/>
          </p:nvPr>
        </p:nvSpPr>
        <p:spPr>
          <a:xfrm>
            <a:off x="604734" y="1477286"/>
            <a:ext cx="10982527" cy="4213396"/>
          </a:xfrm>
        </p:spPr>
        <p:txBody>
          <a:bodyPr>
            <a:noAutofit/>
          </a:bodyPr>
          <a:lstStyle/>
          <a:p>
            <a:pPr marL="0" indent="0" algn="ctr">
              <a:buNone/>
            </a:pPr>
            <a:r>
              <a:rPr lang="en-US" sz="1600" dirty="0">
                <a:hlinkClick r:id="rId3"/>
              </a:rPr>
              <a:t>https://www.usda.gov/non-discrimination-statement</a:t>
            </a:r>
            <a:endParaRPr lang="en-US" sz="1600" dirty="0"/>
          </a:p>
          <a:p>
            <a:pPr>
              <a:lnSpc>
                <a:spcPct val="120000"/>
              </a:lnSpc>
              <a:spcBef>
                <a:spcPts val="1200"/>
              </a:spcBef>
            </a:pPr>
            <a:r>
              <a:rPr lang="en-US" sz="14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p>
          <a:p>
            <a:pPr>
              <a:lnSpc>
                <a:spcPct val="120000"/>
              </a:lnSpc>
              <a:spcBef>
                <a:spcPts val="1200"/>
              </a:spcBef>
            </a:pPr>
            <a:r>
              <a:rPr lang="en-US" sz="1400" dirty="0"/>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pPr>
              <a:lnSpc>
                <a:spcPct val="120000"/>
              </a:lnSpc>
              <a:spcBef>
                <a:spcPts val="1200"/>
              </a:spcBef>
            </a:pPr>
            <a:r>
              <a:rPr lang="en-US" sz="1400" dirty="0"/>
              <a:t>To file a program discrimination complaint, complete the USDA Program Discrimination Complaint Form, AD-3027, found online at How to File a Program Discrimination Complaint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program.intake@usda.gov. </a:t>
            </a:r>
          </a:p>
          <a:p>
            <a:pPr>
              <a:lnSpc>
                <a:spcPct val="120000"/>
              </a:lnSpc>
              <a:spcBef>
                <a:spcPts val="1200"/>
              </a:spcBef>
            </a:pPr>
            <a:r>
              <a:rPr lang="en-US" sz="1600" dirty="0"/>
              <a:t>USDA is an equal opportunity provider, employer and lender.</a:t>
            </a:r>
          </a:p>
          <a:p>
            <a:endParaRPr lang="en-US" sz="1600" dirty="0"/>
          </a:p>
        </p:txBody>
      </p:sp>
      <p:sp>
        <p:nvSpPr>
          <p:cNvPr id="3" name="Title 3">
            <a:extLst>
              <a:ext uri="{FF2B5EF4-FFF2-40B4-BE49-F238E27FC236}">
                <a16:creationId xmlns:a16="http://schemas.microsoft.com/office/drawing/2014/main" id="{0FADDBDF-828C-473A-8C13-46C8096F7BFC}"/>
              </a:ext>
            </a:extLst>
          </p:cNvPr>
          <p:cNvSpPr txBox="1">
            <a:spLocks noGrp="1"/>
          </p:cNvSpPr>
          <p:nvPr>
            <p:ph type="title" idx="4294967295"/>
          </p:nvPr>
        </p:nvSpPr>
        <p:spPr>
          <a:xfrm>
            <a:off x="1762326" y="599195"/>
            <a:ext cx="866734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t>Non-Discrimination Statement</a:t>
            </a:r>
          </a:p>
        </p:txBody>
      </p:sp>
    </p:spTree>
    <p:extLst>
      <p:ext uri="{BB962C8B-B14F-4D97-AF65-F5344CB8AC3E}">
        <p14:creationId xmlns:p14="http://schemas.microsoft.com/office/powerpoint/2010/main" val="2873407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3565850"/>
            <a:chOff x="-152508" y="872235"/>
            <a:chExt cx="12496800" cy="3565850"/>
          </a:xfrm>
        </p:grpSpPr>
        <p:sp>
          <p:nvSpPr>
            <p:cNvPr id="3" name="TextBox 2">
              <a:extLst>
                <a:ext uri="{FF2B5EF4-FFF2-40B4-BE49-F238E27FC236}">
                  <a16:creationId xmlns:a16="http://schemas.microsoft.com/office/drawing/2014/main" id="{4D3C5F0B-52C9-4B30-9AD2-5888AB121DE7}"/>
                </a:ext>
              </a:extLst>
            </p:cNvPr>
            <p:cNvSpPr txBox="1"/>
            <p:nvPr/>
          </p:nvSpPr>
          <p:spPr>
            <a:xfrm>
              <a:off x="-29219" y="2622203"/>
              <a:ext cx="11717215" cy="1815882"/>
            </a:xfrm>
            <a:prstGeom prst="rect">
              <a:avLst/>
            </a:prstGeom>
            <a:noFill/>
          </p:spPr>
          <p:txBody>
            <a:bodyPr wrap="square" rtlCol="0">
              <a:spAutoFit/>
            </a:bodyPr>
            <a:lstStyle/>
            <a:p>
              <a:r>
                <a:rPr lang="en-US" sz="2800" dirty="0"/>
                <a:t>A7101 	Predoctoral Fellowships</a:t>
              </a:r>
            </a:p>
            <a:p>
              <a:r>
                <a:rPr lang="en-US" sz="2800" dirty="0"/>
                <a:t>A7201 	Postdoctoral Fellowships</a:t>
              </a:r>
            </a:p>
            <a:p>
              <a:r>
                <a:rPr lang="en-US" sz="2800" dirty="0"/>
                <a:t>A7703 	Special Topics: Youth Innovators Empowering Agriculture 				Across America (YEA)</a:t>
              </a:r>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52399" y="1758462"/>
              <a:ext cx="11858143" cy="584775"/>
            </a:xfrm>
            <a:prstGeom prst="rect">
              <a:avLst/>
            </a:prstGeom>
            <a:noFill/>
          </p:spPr>
          <p:txBody>
            <a:bodyPr wrap="square" rtlCol="0">
              <a:spAutoFit/>
            </a:bodyPr>
            <a:lstStyle/>
            <a:p>
              <a:r>
                <a:rPr lang="en-US" sz="3200" dirty="0">
                  <a:solidFill>
                    <a:srgbClr val="002060"/>
                  </a:solidFill>
                </a:rPr>
                <a:t>AFRI Education and Workforce Development - $68 million</a:t>
              </a:r>
            </a:p>
          </p:txBody>
        </p:sp>
      </p:grpSp>
      <p:pic>
        <p:nvPicPr>
          <p:cNvPr id="7" name="Picture 6">
            <a:extLst>
              <a:ext uri="{FF2B5EF4-FFF2-40B4-BE49-F238E27FC236}">
                <a16:creationId xmlns:a16="http://schemas.microsoft.com/office/drawing/2014/main" id="{E13602B2-B015-4FDD-9677-441F455237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1376" y="4866339"/>
            <a:ext cx="5448300" cy="1853606"/>
          </a:xfrm>
          <a:prstGeom prst="rect">
            <a:avLst/>
          </a:prstGeom>
        </p:spPr>
      </p:pic>
    </p:spTree>
    <p:extLst>
      <p:ext uri="{BB962C8B-B14F-4D97-AF65-F5344CB8AC3E}">
        <p14:creationId xmlns:p14="http://schemas.microsoft.com/office/powerpoint/2010/main" val="157444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943702"/>
            <a:ext cx="11159414" cy="5986376"/>
            <a:chOff x="-152508" y="872235"/>
            <a:chExt cx="12496800" cy="5986376"/>
          </a:xfrm>
        </p:grpSpPr>
        <p:sp>
          <p:nvSpPr>
            <p:cNvPr id="3" name="TextBox 2">
              <a:extLst>
                <a:ext uri="{FF2B5EF4-FFF2-40B4-BE49-F238E27FC236}">
                  <a16:creationId xmlns:a16="http://schemas.microsoft.com/office/drawing/2014/main" id="{4D3C5F0B-52C9-4B30-9AD2-5888AB121DE7}"/>
                </a:ext>
              </a:extLst>
            </p:cNvPr>
            <p:cNvSpPr txBox="1"/>
            <p:nvPr/>
          </p:nvSpPr>
          <p:spPr>
            <a:xfrm>
              <a:off x="-152508" y="1534076"/>
              <a:ext cx="11717215" cy="5324535"/>
            </a:xfrm>
            <a:prstGeom prst="rect">
              <a:avLst/>
            </a:prstGeom>
            <a:noFill/>
          </p:spPr>
          <p:txBody>
            <a:bodyPr wrap="square" rtlCol="0">
              <a:spAutoFit/>
            </a:bodyPr>
            <a:lstStyle/>
            <a:p>
              <a:pPr marL="457200" indent="-457200">
                <a:buFont typeface="Arial" panose="020B0604020202020204" pitchFamily="34" charset="0"/>
                <a:buChar char="•"/>
              </a:pPr>
              <a:r>
                <a:rPr lang="en-US" sz="2400" dirty="0"/>
                <a:t>Sustainable Agriculture Research and Education (SARE)</a:t>
              </a:r>
            </a:p>
            <a:p>
              <a:pPr marL="457200" indent="-457200">
                <a:buFont typeface="Arial" panose="020B0604020202020204" pitchFamily="34" charset="0"/>
                <a:buChar char="•"/>
              </a:pPr>
              <a:r>
                <a:rPr lang="en-US" sz="2400" dirty="0"/>
                <a:t>Beginning Farmer &amp; Rancher Development Program (BFRDP)</a:t>
              </a:r>
            </a:p>
            <a:p>
              <a:pPr marL="457200" indent="-457200">
                <a:buFont typeface="Arial" panose="020B0604020202020204" pitchFamily="34" charset="0"/>
                <a:buChar char="•"/>
              </a:pPr>
              <a:r>
                <a:rPr lang="en-US" sz="2400" dirty="0"/>
                <a:t>Sun Grant Program</a:t>
              </a:r>
            </a:p>
            <a:p>
              <a:pPr marL="457200" indent="-457200">
                <a:buFont typeface="Arial" panose="020B0604020202020204" pitchFamily="34" charset="0"/>
                <a:buChar char="•"/>
              </a:pPr>
              <a:r>
                <a:rPr lang="en-US" sz="2400" dirty="0"/>
                <a:t>Crop Protection and Pest Management (CPPM)</a:t>
              </a:r>
            </a:p>
            <a:p>
              <a:pPr marL="457200" indent="-457200">
                <a:buFont typeface="Arial" panose="020B0604020202020204" pitchFamily="34" charset="0"/>
                <a:buChar char="•"/>
              </a:pPr>
              <a:r>
                <a:rPr lang="en-US" sz="2400" dirty="0"/>
                <a:t>Bioproduct Pilot Program (BPP)</a:t>
              </a:r>
            </a:p>
            <a:p>
              <a:endParaRPr lang="en-US" sz="2400" dirty="0"/>
            </a:p>
            <a:p>
              <a:r>
                <a:rPr lang="en-US" sz="2400" u="sng" dirty="0"/>
                <a:t>Capacity Funds</a:t>
              </a:r>
            </a:p>
            <a:p>
              <a:pPr marL="457200" indent="-457200">
                <a:buFont typeface="Arial" panose="020B0604020202020204" pitchFamily="34" charset="0"/>
                <a:buChar char="•"/>
              </a:pPr>
              <a:r>
                <a:rPr lang="en-US" sz="2400" dirty="0"/>
                <a:t>Hatch and Hatch multi-state</a:t>
              </a:r>
            </a:p>
            <a:p>
              <a:pPr marL="457200" indent="-457200">
                <a:buFont typeface="Arial" panose="020B0604020202020204" pitchFamily="34" charset="0"/>
                <a:buChar char="•"/>
              </a:pPr>
              <a:r>
                <a:rPr lang="en-US" sz="2400" dirty="0"/>
                <a:t>Evans-Allen</a:t>
              </a:r>
            </a:p>
            <a:p>
              <a:pPr marL="457200" indent="-457200">
                <a:buFont typeface="Arial" panose="020B0604020202020204" pitchFamily="34" charset="0"/>
                <a:buChar char="•"/>
              </a:pPr>
              <a:r>
                <a:rPr lang="en-US" sz="2400" b="0" i="0" u="none" strike="noStrike" kern="1200" dirty="0">
                  <a:solidFill>
                    <a:srgbClr val="000000"/>
                  </a:solidFill>
                  <a:effectLst/>
                  <a:latin typeface="Calibri" panose="020F0502020204030204" pitchFamily="34" charset="0"/>
                </a:rPr>
                <a:t>Agricultural Extension Programs at 1890 Institutions</a:t>
              </a:r>
              <a:endParaRPr lang="en-US" sz="2400" dirty="0"/>
            </a:p>
            <a:p>
              <a:pPr marL="457200" indent="-457200">
                <a:buFont typeface="Arial" panose="020B0604020202020204" pitchFamily="34" charset="0"/>
                <a:buChar char="•"/>
              </a:pPr>
              <a:r>
                <a:rPr lang="en-US" sz="2400" dirty="0"/>
                <a:t>McIntire-Stennis</a:t>
              </a:r>
            </a:p>
            <a:p>
              <a:pPr marL="457200" indent="-457200">
                <a:buFont typeface="Arial" panose="020B0604020202020204" pitchFamily="34" charset="0"/>
                <a:buChar char="•"/>
              </a:pPr>
              <a:r>
                <a:rPr lang="en-US" sz="2400" dirty="0"/>
                <a:t>Smith-Lever</a:t>
              </a:r>
            </a:p>
            <a:p>
              <a:pPr marL="457200" indent="-457200">
                <a:buFont typeface="Arial" panose="020B0604020202020204" pitchFamily="34" charset="0"/>
                <a:buChar char="•"/>
              </a:pPr>
              <a:r>
                <a:rPr lang="en-US" sz="2400" dirty="0"/>
                <a:t>RREA</a:t>
              </a:r>
            </a:p>
            <a:p>
              <a:endParaRPr lang="en-US" sz="2800" dirty="0"/>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Examples of Other Support for Climate Change </a:t>
              </a:r>
            </a:p>
          </p:txBody>
        </p:sp>
      </p:grpSp>
    </p:spTree>
    <p:extLst>
      <p:ext uri="{BB962C8B-B14F-4D97-AF65-F5344CB8AC3E}">
        <p14:creationId xmlns:p14="http://schemas.microsoft.com/office/powerpoint/2010/main" val="179488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2353879"/>
            <a:chOff x="-152508" y="872235"/>
            <a:chExt cx="12496800" cy="2353879"/>
          </a:xfrm>
        </p:grpSpPr>
        <p:sp>
          <p:nvSpPr>
            <p:cNvPr id="3" name="TextBox 2">
              <a:extLst>
                <a:ext uri="{FF2B5EF4-FFF2-40B4-BE49-F238E27FC236}">
                  <a16:creationId xmlns:a16="http://schemas.microsoft.com/office/drawing/2014/main" id="{4D3C5F0B-52C9-4B30-9AD2-5888AB121DE7}"/>
                </a:ext>
              </a:extLst>
            </p:cNvPr>
            <p:cNvSpPr txBox="1"/>
            <p:nvPr/>
          </p:nvSpPr>
          <p:spPr>
            <a:xfrm>
              <a:off x="17585" y="2272007"/>
              <a:ext cx="11717215" cy="954107"/>
            </a:xfrm>
            <a:prstGeom prst="rect">
              <a:avLst/>
            </a:prstGeom>
            <a:noFill/>
          </p:spPr>
          <p:txBody>
            <a:bodyPr wrap="square" rtlCol="0">
              <a:spAutoFit/>
            </a:bodyPr>
            <a:lstStyle/>
            <a:p>
              <a:endParaRPr lang="en-US" sz="2800" dirty="0"/>
            </a:p>
            <a:p>
              <a:pPr lvl="1"/>
              <a:endParaRPr lang="en-US" sz="2800" i="1" dirty="0"/>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Additional Climate Priorities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7585" y="1687232"/>
              <a:ext cx="11353983" cy="584775"/>
            </a:xfrm>
            <a:prstGeom prst="rect">
              <a:avLst/>
            </a:prstGeom>
            <a:noFill/>
          </p:spPr>
          <p:txBody>
            <a:bodyPr wrap="square" rtlCol="0">
              <a:spAutoFit/>
            </a:bodyPr>
            <a:lstStyle/>
            <a:p>
              <a:pPr marL="0" indent="0">
                <a:buNone/>
              </a:pPr>
              <a:r>
                <a:rPr lang="en-US" sz="3200" dirty="0">
                  <a:latin typeface="Arial" panose="020B0604020202020204" pitchFamily="34" charset="0"/>
                  <a:ea typeface="Source Sans Pro"/>
                  <a:cs typeface="Arial" panose="020B0604020202020204" pitchFamily="34" charset="0"/>
                </a:rPr>
                <a:t>Sustainable Aviation Fuels (SAF) Grand Challenge</a:t>
              </a:r>
            </a:p>
          </p:txBody>
        </p:sp>
      </p:grpSp>
      <p:sp>
        <p:nvSpPr>
          <p:cNvPr id="10" name="Content Placeholder 2">
            <a:extLst>
              <a:ext uri="{FF2B5EF4-FFF2-40B4-BE49-F238E27FC236}">
                <a16:creationId xmlns:a16="http://schemas.microsoft.com/office/drawing/2014/main" id="{DC7ACEC2-1B01-4EE9-84EA-426F10BE62A5}"/>
              </a:ext>
            </a:extLst>
          </p:cNvPr>
          <p:cNvSpPr>
            <a:spLocks noGrp="1"/>
          </p:cNvSpPr>
          <p:nvPr>
            <p:ph idx="1"/>
          </p:nvPr>
        </p:nvSpPr>
        <p:spPr>
          <a:xfrm>
            <a:off x="762152" y="2474292"/>
            <a:ext cx="9682186" cy="4682586"/>
          </a:xfrm>
        </p:spPr>
        <p:txBody>
          <a:bodyPr vert="horz" lIns="91440" tIns="45720" rIns="91440" bIns="45720" rtlCol="0" anchor="t">
            <a:normAutofit fontScale="77500" lnSpcReduction="20000"/>
          </a:bodyPr>
          <a:lstStyle/>
          <a:p>
            <a:pPr>
              <a:lnSpc>
                <a:spcPct val="120000"/>
              </a:lnSpc>
              <a:spcBef>
                <a:spcPts val="0"/>
              </a:spcBef>
            </a:pPr>
            <a:r>
              <a:rPr lang="en-US" sz="2600" dirty="0">
                <a:effectLst/>
                <a:ea typeface="Times New Roman" panose="02020603050405020304" pitchFamily="18" charset="0"/>
              </a:rPr>
              <a:t>Feedstock development</a:t>
            </a:r>
            <a:endParaRPr lang="en-US" sz="2600" dirty="0">
              <a:effectLst/>
              <a:ea typeface="Calibri" panose="020F0502020204030204" pitchFamily="34" charset="0"/>
            </a:endParaRPr>
          </a:p>
          <a:p>
            <a:pPr>
              <a:lnSpc>
                <a:spcPct val="120000"/>
              </a:lnSpc>
              <a:spcBef>
                <a:spcPts val="0"/>
              </a:spcBef>
            </a:pPr>
            <a:r>
              <a:rPr lang="en-US" sz="2600" dirty="0">
                <a:ea typeface="Times New Roman" panose="02020603050405020304" pitchFamily="18" charset="0"/>
              </a:rPr>
              <a:t>Optimization of SAF production from oilseed crops</a:t>
            </a:r>
            <a:endParaRPr lang="en-US" sz="2600" dirty="0">
              <a:ea typeface="Calibri" panose="020F0502020204030204" pitchFamily="34" charset="0"/>
            </a:endParaRPr>
          </a:p>
          <a:p>
            <a:pPr>
              <a:lnSpc>
                <a:spcPct val="120000"/>
              </a:lnSpc>
              <a:spcBef>
                <a:spcPts val="0"/>
              </a:spcBef>
            </a:pPr>
            <a:r>
              <a:rPr lang="en-US" sz="2600" dirty="0">
                <a:ea typeface="Times New Roman" panose="02020603050405020304" pitchFamily="18" charset="0"/>
              </a:rPr>
              <a:t>Expanding the near-term availability of fats, oils, and greases (FOG) including oilseed crops</a:t>
            </a:r>
            <a:endParaRPr lang="en-US" sz="2600" dirty="0">
              <a:ea typeface="Calibri" panose="020F0502020204030204" pitchFamily="34" charset="0"/>
            </a:endParaRPr>
          </a:p>
          <a:p>
            <a:pPr>
              <a:lnSpc>
                <a:spcPct val="120000"/>
              </a:lnSpc>
              <a:spcBef>
                <a:spcPts val="0"/>
              </a:spcBef>
            </a:pPr>
            <a:r>
              <a:rPr lang="en-US" sz="2600" dirty="0">
                <a:effectLst/>
                <a:ea typeface="Times New Roman" panose="02020603050405020304" pitchFamily="18" charset="0"/>
              </a:rPr>
              <a:t>Sustainable crop and forest management at scale (climate smart agriculture &amp; forestry)</a:t>
            </a:r>
            <a:endParaRPr lang="en-US" sz="2600" dirty="0">
              <a:effectLst/>
              <a:ea typeface="Calibri" panose="020F0502020204030204" pitchFamily="34" charset="0"/>
            </a:endParaRPr>
          </a:p>
          <a:p>
            <a:pPr>
              <a:lnSpc>
                <a:spcPct val="120000"/>
              </a:lnSpc>
              <a:spcBef>
                <a:spcPts val="0"/>
              </a:spcBef>
            </a:pPr>
            <a:r>
              <a:rPr lang="en-US" sz="2600" dirty="0">
                <a:effectLst/>
                <a:ea typeface="Times New Roman" panose="02020603050405020304" pitchFamily="18" charset="0"/>
              </a:rPr>
              <a:t>Post-harvest supply chain logistics (transportation, storage, preprocessing)</a:t>
            </a:r>
            <a:endParaRPr lang="en-US" sz="2600" dirty="0">
              <a:effectLst/>
              <a:ea typeface="Calibri" panose="020F0502020204030204" pitchFamily="34" charset="0"/>
            </a:endParaRPr>
          </a:p>
          <a:p>
            <a:pPr>
              <a:lnSpc>
                <a:spcPct val="120000"/>
              </a:lnSpc>
              <a:spcBef>
                <a:spcPts val="0"/>
              </a:spcBef>
            </a:pPr>
            <a:r>
              <a:rPr lang="en-US" sz="2600" dirty="0">
                <a:effectLst/>
                <a:ea typeface="Times New Roman" panose="02020603050405020304" pitchFamily="18" charset="0"/>
              </a:rPr>
              <a:t>Regional supply chain integration, optimization, and decarbonization</a:t>
            </a:r>
            <a:endParaRPr lang="en-US" sz="2600" dirty="0">
              <a:effectLst/>
              <a:ea typeface="Calibri" panose="020F0502020204030204" pitchFamily="34" charset="0"/>
            </a:endParaRPr>
          </a:p>
          <a:p>
            <a:pPr>
              <a:lnSpc>
                <a:spcPct val="120000"/>
              </a:lnSpc>
              <a:spcBef>
                <a:spcPts val="0"/>
              </a:spcBef>
            </a:pPr>
            <a:r>
              <a:rPr lang="en-US" sz="2600" dirty="0">
                <a:effectLst/>
                <a:ea typeface="Times New Roman" panose="02020603050405020304" pitchFamily="18" charset="0"/>
              </a:rPr>
              <a:t>Sustainability analysis (environmental, economic, social)</a:t>
            </a:r>
            <a:endParaRPr lang="en-US" sz="2600" dirty="0">
              <a:effectLst/>
              <a:ea typeface="Calibri" panose="020F0502020204030204" pitchFamily="34" charset="0"/>
            </a:endParaRPr>
          </a:p>
          <a:p>
            <a:pPr>
              <a:lnSpc>
                <a:spcPct val="120000"/>
              </a:lnSpc>
              <a:spcBef>
                <a:spcPts val="0"/>
              </a:spcBef>
            </a:pPr>
            <a:r>
              <a:rPr lang="en-US" sz="2600" dirty="0">
                <a:effectLst/>
                <a:ea typeface="Times New Roman" panose="02020603050405020304" pitchFamily="18" charset="0"/>
              </a:rPr>
              <a:t>SAF co-product development</a:t>
            </a:r>
            <a:endParaRPr lang="en-US" sz="2600" dirty="0">
              <a:effectLst/>
              <a:ea typeface="Calibri" panose="020F0502020204030204" pitchFamily="34" charset="0"/>
            </a:endParaRPr>
          </a:p>
          <a:p>
            <a:pPr>
              <a:lnSpc>
                <a:spcPct val="120000"/>
              </a:lnSpc>
              <a:spcBef>
                <a:spcPts val="0"/>
              </a:spcBef>
            </a:pPr>
            <a:r>
              <a:rPr lang="en-US" sz="2600" dirty="0">
                <a:effectLst/>
                <a:ea typeface="Times New Roman" panose="02020603050405020304" pitchFamily="18" charset="0"/>
              </a:rPr>
              <a:t>Extension/outreach/tech transfer</a:t>
            </a:r>
            <a:endParaRPr lang="en-US" sz="2600" dirty="0">
              <a:effectLst/>
              <a:ea typeface="Calibri" panose="020F0502020204030204" pitchFamily="34" charset="0"/>
            </a:endParaRPr>
          </a:p>
          <a:p>
            <a:pPr>
              <a:lnSpc>
                <a:spcPct val="120000"/>
              </a:lnSpc>
              <a:spcBef>
                <a:spcPts val="0"/>
              </a:spcBef>
            </a:pPr>
            <a:r>
              <a:rPr lang="en-US" sz="2600" dirty="0">
                <a:effectLst/>
                <a:ea typeface="Times New Roman" panose="02020603050405020304" pitchFamily="18" charset="0"/>
              </a:rPr>
              <a:t>Workforce development</a:t>
            </a:r>
            <a:endParaRPr lang="en-US" sz="2600" dirty="0">
              <a:effectLst/>
              <a:ea typeface="Calibri" panose="020F0502020204030204" pitchFamily="34" charset="0"/>
            </a:endParaRPr>
          </a:p>
          <a:p>
            <a:pPr marL="0" indent="0">
              <a:buNone/>
            </a:pPr>
            <a:endParaRPr lang="en-US" sz="1800" dirty="0">
              <a:solidFill>
                <a:srgbClr val="000000"/>
              </a:solidFill>
              <a:latin typeface="Arial" panose="020B0604020202020204" pitchFamily="34" charset="0"/>
              <a:ea typeface="Times New Roman" panose="02020603050405020304" pitchFamily="18" charset="0"/>
            </a:endParaRPr>
          </a:p>
          <a:p>
            <a:pPr marL="0" indent="0">
              <a:buNone/>
            </a:pPr>
            <a:endParaRPr lang="en-US" sz="1800" dirty="0">
              <a:solidFill>
                <a:srgbClr val="000000"/>
              </a:solidFill>
              <a:effectLst/>
              <a:latin typeface="Arial" panose="020B0604020202020204" pitchFamily="34" charset="0"/>
              <a:ea typeface="Times New Roman" panose="02020603050405020304" pitchFamily="18" charset="0"/>
            </a:endParaRPr>
          </a:p>
          <a:p>
            <a:pPr marL="0" indent="0">
              <a:buNone/>
            </a:pP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indent="0">
              <a:buNone/>
            </a:pPr>
            <a:endParaRPr lang="en-US" dirty="0">
              <a:latin typeface="Arial" panose="020B0604020202020204" pitchFamily="34" charset="0"/>
              <a:ea typeface="Source Sans Pro"/>
              <a:cs typeface="Arial" panose="020B0604020202020204" pitchFamily="34" charset="0"/>
            </a:endParaRPr>
          </a:p>
        </p:txBody>
      </p:sp>
      <p:pic>
        <p:nvPicPr>
          <p:cNvPr id="11" name="Picture 2" descr="Carinata biofuel progress slow | The Western Producer">
            <a:extLst>
              <a:ext uri="{FF2B5EF4-FFF2-40B4-BE49-F238E27FC236}">
                <a16:creationId xmlns:a16="http://schemas.microsoft.com/office/drawing/2014/main" id="{81E077A2-CD91-4F2F-A729-DF4C613DB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604" y="5097376"/>
            <a:ext cx="3727894" cy="161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689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4000484"/>
            <a:chOff x="-152508" y="872235"/>
            <a:chExt cx="12496800" cy="4000484"/>
          </a:xfrm>
        </p:grpSpPr>
        <p:sp>
          <p:nvSpPr>
            <p:cNvPr id="3" name="TextBox 2">
              <a:extLst>
                <a:ext uri="{FF2B5EF4-FFF2-40B4-BE49-F238E27FC236}">
                  <a16:creationId xmlns:a16="http://schemas.microsoft.com/office/drawing/2014/main" id="{4D3C5F0B-52C9-4B30-9AD2-5888AB121DE7}"/>
                </a:ext>
              </a:extLst>
            </p:cNvPr>
            <p:cNvSpPr txBox="1"/>
            <p:nvPr/>
          </p:nvSpPr>
          <p:spPr>
            <a:xfrm>
              <a:off x="17585" y="2272007"/>
              <a:ext cx="11717215" cy="2600712"/>
            </a:xfrm>
            <a:prstGeom prst="rect">
              <a:avLst/>
            </a:prstGeom>
            <a:noFill/>
          </p:spPr>
          <p:txBody>
            <a:bodyPr wrap="square" rtlCol="0">
              <a:spAutoFit/>
            </a:bodyPr>
            <a:lstStyle/>
            <a:p>
              <a:r>
                <a:rPr lang="en-US" sz="2400" u="sng" dirty="0"/>
                <a:t>Executive Order 14008</a:t>
              </a:r>
              <a:r>
                <a:rPr lang="en-US" sz="2400" dirty="0"/>
                <a:t>: Tackling the Climate Crisis at Home and Abroad </a:t>
              </a:r>
            </a:p>
            <a:p>
              <a:endParaRPr lang="en-US" sz="2400" dirty="0"/>
            </a:p>
            <a:p>
              <a:pPr lvl="1"/>
              <a:r>
                <a:rPr lang="en-US" sz="2400" b="1" i="1" dirty="0"/>
                <a:t>Defines Justice40</a:t>
              </a:r>
              <a:r>
                <a:rPr lang="en-US" sz="2400" i="1" dirty="0"/>
                <a:t>: 40 percent of benefits from covered programs should be directed to disadvantaged communities </a:t>
              </a:r>
            </a:p>
            <a:p>
              <a:pPr lvl="1"/>
              <a:endParaRPr lang="en-US" sz="1100" dirty="0"/>
            </a:p>
            <a:p>
              <a:endParaRPr lang="en-US" sz="2800" dirty="0"/>
            </a:p>
            <a:p>
              <a:pPr lvl="1"/>
              <a:endParaRPr lang="en-US" sz="2800" i="1" dirty="0"/>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Additional Climate Priorities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7585" y="1687232"/>
              <a:ext cx="11353983" cy="584775"/>
            </a:xfrm>
            <a:prstGeom prst="rect">
              <a:avLst/>
            </a:prstGeom>
            <a:noFill/>
          </p:spPr>
          <p:txBody>
            <a:bodyPr wrap="square" rtlCol="0">
              <a:spAutoFit/>
            </a:bodyPr>
            <a:lstStyle/>
            <a:p>
              <a:r>
                <a:rPr lang="en-US" sz="3200" dirty="0">
                  <a:solidFill>
                    <a:srgbClr val="002060"/>
                  </a:solidFill>
                </a:rPr>
                <a:t>Environmental Justice</a:t>
              </a:r>
            </a:p>
          </p:txBody>
        </p:sp>
      </p:grpSp>
    </p:spTree>
    <p:extLst>
      <p:ext uri="{BB962C8B-B14F-4D97-AF65-F5344CB8AC3E}">
        <p14:creationId xmlns:p14="http://schemas.microsoft.com/office/powerpoint/2010/main" val="3809032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610262" y="1021523"/>
            <a:ext cx="11159414"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Justice40 </a:t>
            </a:r>
          </a:p>
        </p:txBody>
      </p:sp>
      <p:sp>
        <p:nvSpPr>
          <p:cNvPr id="6" name="Content Placeholder 3">
            <a:extLst>
              <a:ext uri="{FF2B5EF4-FFF2-40B4-BE49-F238E27FC236}">
                <a16:creationId xmlns:a16="http://schemas.microsoft.com/office/drawing/2014/main" id="{5460EF0D-5C36-4ABD-9951-34B55F73C3D4}"/>
              </a:ext>
            </a:extLst>
          </p:cNvPr>
          <p:cNvSpPr txBox="1">
            <a:spLocks/>
          </p:cNvSpPr>
          <p:nvPr/>
        </p:nvSpPr>
        <p:spPr>
          <a:xfrm>
            <a:off x="610262" y="2011311"/>
            <a:ext cx="5380523" cy="402336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Covered Priority Areas: </a:t>
            </a:r>
          </a:p>
          <a:p>
            <a:pPr lvl="1"/>
            <a:r>
              <a:rPr lang="en-US" dirty="0"/>
              <a:t>climate change</a:t>
            </a:r>
          </a:p>
          <a:p>
            <a:pPr lvl="1"/>
            <a:r>
              <a:rPr lang="en-US" dirty="0"/>
              <a:t>clean energy and energy efficiency</a:t>
            </a:r>
          </a:p>
          <a:p>
            <a:pPr lvl="1"/>
            <a:r>
              <a:rPr lang="en-US" dirty="0"/>
              <a:t>clean transportation</a:t>
            </a:r>
          </a:p>
          <a:p>
            <a:pPr lvl="1"/>
            <a:r>
              <a:rPr lang="en-US" dirty="0"/>
              <a:t>affordable and sustainable housing</a:t>
            </a:r>
          </a:p>
          <a:p>
            <a:pPr lvl="1"/>
            <a:r>
              <a:rPr lang="en-US" dirty="0"/>
              <a:t>training and workforce development (related to topics of other covered programs)</a:t>
            </a:r>
          </a:p>
          <a:p>
            <a:pPr lvl="1"/>
            <a:r>
              <a:rPr lang="en-US" dirty="0"/>
              <a:t>remediation and reduction of legacy pollution</a:t>
            </a:r>
          </a:p>
          <a:p>
            <a:pPr lvl="1"/>
            <a:r>
              <a:rPr lang="en-US" dirty="0"/>
              <a:t>critical clean water and waste infrastructure </a:t>
            </a:r>
          </a:p>
          <a:p>
            <a:endParaRPr lang="en-US" dirty="0"/>
          </a:p>
        </p:txBody>
      </p:sp>
      <p:sp>
        <p:nvSpPr>
          <p:cNvPr id="7" name="Content Placeholder 3">
            <a:extLst>
              <a:ext uri="{FF2B5EF4-FFF2-40B4-BE49-F238E27FC236}">
                <a16:creationId xmlns:a16="http://schemas.microsoft.com/office/drawing/2014/main" id="{937F35AD-D10E-4485-8CC3-E46AAC732A3F}"/>
              </a:ext>
            </a:extLst>
          </p:cNvPr>
          <p:cNvSpPr txBox="1">
            <a:spLocks/>
          </p:cNvSpPr>
          <p:nvPr/>
        </p:nvSpPr>
        <p:spPr>
          <a:xfrm>
            <a:off x="6477803" y="1963830"/>
            <a:ext cx="5380523"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b="1" dirty="0"/>
              <a:t>Underserved Communities: </a:t>
            </a:r>
          </a:p>
          <a:p>
            <a:pPr lvl="1"/>
            <a:r>
              <a:rPr lang="en-US" sz="2200" dirty="0"/>
              <a:t>Historically marginalized and/or overburdened by pollution and underinvestment in housing, transportation, water and wastewater infrastructure, and healthcare </a:t>
            </a:r>
          </a:p>
          <a:p>
            <a:endParaRPr lang="en-US" sz="2400" dirty="0"/>
          </a:p>
        </p:txBody>
      </p:sp>
    </p:spTree>
    <p:extLst>
      <p:ext uri="{BB962C8B-B14F-4D97-AF65-F5344CB8AC3E}">
        <p14:creationId xmlns:p14="http://schemas.microsoft.com/office/powerpoint/2010/main" val="1046513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610262" y="1021523"/>
            <a:ext cx="11159414"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Justice40 </a:t>
            </a:r>
          </a:p>
        </p:txBody>
      </p:sp>
      <p:sp>
        <p:nvSpPr>
          <p:cNvPr id="5" name="Content Placeholder 3">
            <a:extLst>
              <a:ext uri="{FF2B5EF4-FFF2-40B4-BE49-F238E27FC236}">
                <a16:creationId xmlns:a16="http://schemas.microsoft.com/office/drawing/2014/main" id="{9F99DDA5-62F3-4A7A-B9C8-F0487259D344}"/>
              </a:ext>
            </a:extLst>
          </p:cNvPr>
          <p:cNvSpPr txBox="1">
            <a:spLocks/>
          </p:cNvSpPr>
          <p:nvPr/>
        </p:nvSpPr>
        <p:spPr>
          <a:xfrm>
            <a:off x="422324" y="1783522"/>
            <a:ext cx="10955925" cy="43935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NIFA Covered Programs </a:t>
            </a: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Hispanic-Serving Institutions Education Grants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Alaska Native-Serving and Native Hawaiian-Serving Institutions Education Competitive Grants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Insular Programs (DEG, RIIA, and AGEI)</a:t>
            </a: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Tribal College Research Grant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Tribal College Extension Grant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Tribal College Equity Grant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Federally Recognized Tribes Extension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New Beginning for Tribal Students</a:t>
            </a: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Scholarships at 1890 Institutions</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1890 Facilities Grants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Centers of Excellence at 1890 Institutions</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1890 Institution Teaching, Research and Extension Capacity Building Grants (CBG)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Agriculture Research at 1890 Land-Grant Institutions (Evans-Allen)</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Agricultural Extension Programs at 1890 Institutions</a:t>
            </a:r>
            <a:endParaRPr lang="en-US" sz="20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endParaRPr lang="en-US" sz="2400" b="1" dirty="0"/>
          </a:p>
        </p:txBody>
      </p:sp>
    </p:spTree>
    <p:extLst>
      <p:ext uri="{BB962C8B-B14F-4D97-AF65-F5344CB8AC3E}">
        <p14:creationId xmlns:p14="http://schemas.microsoft.com/office/powerpoint/2010/main" val="3093427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610262" y="1021523"/>
            <a:ext cx="11159414"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Justice40 </a:t>
            </a:r>
          </a:p>
        </p:txBody>
      </p:sp>
      <p:sp>
        <p:nvSpPr>
          <p:cNvPr id="5" name="Content Placeholder 3">
            <a:extLst>
              <a:ext uri="{FF2B5EF4-FFF2-40B4-BE49-F238E27FC236}">
                <a16:creationId xmlns:a16="http://schemas.microsoft.com/office/drawing/2014/main" id="{9F99DDA5-62F3-4A7A-B9C8-F0487259D344}"/>
              </a:ext>
            </a:extLst>
          </p:cNvPr>
          <p:cNvSpPr txBox="1">
            <a:spLocks/>
          </p:cNvSpPr>
          <p:nvPr/>
        </p:nvSpPr>
        <p:spPr>
          <a:xfrm>
            <a:off x="610263" y="1944374"/>
            <a:ext cx="11238026" cy="402336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Actions Underway </a:t>
            </a:r>
          </a:p>
          <a:p>
            <a:pPr marL="0" algn="l" rtl="0" eaLnBrk="1" fontAlgn="t" latinLnBrk="0" hangingPunct="1">
              <a:spcBef>
                <a:spcPts val="0"/>
              </a:spcBef>
              <a:spcAft>
                <a:spcPts val="0"/>
              </a:spcAft>
            </a:pPr>
            <a:r>
              <a:rPr lang="en-US" sz="2400" b="0" i="0" u="none" strike="noStrike" kern="1200" dirty="0">
                <a:solidFill>
                  <a:srgbClr val="000000"/>
                </a:solidFill>
                <a:effectLst/>
                <a:latin typeface="Calibri" panose="020F0502020204030204" pitchFamily="34" charset="0"/>
              </a:rPr>
              <a:t>Assessment of statutory language for the covered programs</a:t>
            </a:r>
          </a:p>
          <a:p>
            <a:pPr marL="0" algn="l" rtl="0" eaLnBrk="1" fontAlgn="t" latinLnBrk="0" hangingPunct="1">
              <a:spcBef>
                <a:spcPts val="0"/>
              </a:spcBef>
              <a:spcAft>
                <a:spcPts val="0"/>
              </a:spcAft>
            </a:pPr>
            <a:endParaRPr lang="en-US" sz="11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lang="en-US" sz="2400" dirty="0">
                <a:solidFill>
                  <a:srgbClr val="000000"/>
                </a:solidFill>
                <a:latin typeface="Calibri" panose="020F0502020204030204" pitchFamily="34" charset="0"/>
              </a:rPr>
              <a:t>Added language to RFAs</a:t>
            </a:r>
          </a:p>
          <a:p>
            <a:pPr marL="0" algn="l" rtl="0" eaLnBrk="1" fontAlgn="t" latinLnBrk="0" hangingPunct="1">
              <a:spcBef>
                <a:spcPts val="0"/>
              </a:spcBef>
              <a:spcAft>
                <a:spcPts val="0"/>
              </a:spcAft>
            </a:pPr>
            <a:endParaRPr lang="en-US" sz="1100" dirty="0">
              <a:solidFill>
                <a:srgbClr val="000000"/>
              </a:solidFill>
              <a:latin typeface="Calibri" panose="020F0502020204030204" pitchFamily="34" charset="0"/>
            </a:endParaRPr>
          </a:p>
          <a:p>
            <a:pPr marL="0" fontAlgn="t">
              <a:spcBef>
                <a:spcPts val="0"/>
              </a:spcBef>
            </a:pPr>
            <a:r>
              <a:rPr lang="en-US" sz="2400" dirty="0">
                <a:latin typeface="Calibri" panose="020F0502020204030204" pitchFamily="34" charset="0"/>
                <a:ea typeface="Times New Roman" panose="02020603050405020304" pitchFamily="18" charset="0"/>
              </a:rPr>
              <a:t>Outreach with stakeholders and partners to identify and prioritize current topics                              and priority concerns of tribal, national or multistate significance. </a:t>
            </a:r>
          </a:p>
          <a:p>
            <a:pPr marL="0" fontAlgn="t">
              <a:spcBef>
                <a:spcPts val="0"/>
              </a:spcBef>
            </a:pPr>
            <a:endParaRPr lang="en-US" sz="1100" dirty="0">
              <a:latin typeface="Calibri" panose="020F0502020204030204" pitchFamily="34" charset="0"/>
              <a:ea typeface="Calibri" panose="020F0502020204030204" pitchFamily="34" charset="0"/>
            </a:endParaRPr>
          </a:p>
          <a:p>
            <a:pPr marL="0" fontAlgn="t">
              <a:spcBef>
                <a:spcPts val="0"/>
              </a:spcBef>
            </a:pPr>
            <a:r>
              <a:rPr lang="en-US" sz="2400" dirty="0">
                <a:latin typeface="Calibri" panose="020F0502020204030204" pitchFamily="34" charset="0"/>
                <a:ea typeface="Times New Roman" panose="02020603050405020304" pitchFamily="18" charset="0"/>
              </a:rPr>
              <a:t>Promoting awareness of Justice40 activities and implementation among NIFA’s stakeholders and partners. </a:t>
            </a:r>
          </a:p>
          <a:p>
            <a:pPr marL="0" fontAlgn="t">
              <a:spcBef>
                <a:spcPts val="0"/>
              </a:spcBef>
            </a:pPr>
            <a:endParaRPr lang="en-US" sz="1200" dirty="0">
              <a:latin typeface="Calibri" panose="020F0502020204030204" pitchFamily="34" charset="0"/>
              <a:ea typeface="Calibri" panose="020F0502020204030204" pitchFamily="34" charset="0"/>
            </a:endParaRPr>
          </a:p>
          <a:p>
            <a:pPr marL="0" algn="l" rtl="0" eaLnBrk="1" fontAlgn="t" latinLnBrk="0" hangingPunct="1">
              <a:spcBef>
                <a:spcPts val="0"/>
              </a:spcBef>
              <a:spcAft>
                <a:spcPts val="0"/>
              </a:spcAft>
            </a:pPr>
            <a:r>
              <a:rPr lang="en-US" sz="2400" dirty="0">
                <a:solidFill>
                  <a:srgbClr val="000000"/>
                </a:solidFill>
                <a:latin typeface="Calibri" panose="020F0502020204030204" pitchFamily="34" charset="0"/>
              </a:rPr>
              <a:t>Highlight impacts for environmental justice from throughout NIFA</a:t>
            </a:r>
          </a:p>
          <a:p>
            <a:pPr marL="0" algn="l" rtl="0" eaLnBrk="1" fontAlgn="t" latinLnBrk="0" hangingPunct="1">
              <a:spcBef>
                <a:spcPts val="0"/>
              </a:spcBef>
              <a:spcAft>
                <a:spcPts val="0"/>
              </a:spcAft>
            </a:pPr>
            <a:endParaRPr lang="en-US" sz="1200" b="0" i="0" u="none" strike="noStrike"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lang="en-US" sz="2400" dirty="0">
                <a:solidFill>
                  <a:srgbClr val="000000"/>
                </a:solidFill>
                <a:latin typeface="Calibri" panose="020F0502020204030204" pitchFamily="34" charset="0"/>
              </a:rPr>
              <a:t>Determination of OMB reporting requirements</a:t>
            </a:r>
          </a:p>
          <a:p>
            <a:pPr marL="0" algn="l" rtl="0" eaLnBrk="1" fontAlgn="t" latinLnBrk="0" hangingPunct="1">
              <a:spcBef>
                <a:spcPts val="0"/>
              </a:spcBef>
              <a:spcAft>
                <a:spcPts val="0"/>
              </a:spcAft>
            </a:pPr>
            <a:endParaRPr lang="en-US" sz="1200" dirty="0">
              <a:solidFill>
                <a:srgbClr val="000000"/>
              </a:solidFill>
              <a:latin typeface="Calibri" panose="020F0502020204030204" pitchFamily="34" charset="0"/>
            </a:endParaRPr>
          </a:p>
          <a:p>
            <a:pPr>
              <a:spcBef>
                <a:spcPts val="0"/>
              </a:spcBef>
            </a:pPr>
            <a:r>
              <a:rPr lang="en-US" sz="2400" dirty="0">
                <a:effectLst/>
                <a:latin typeface="Calibri" panose="020F0502020204030204" pitchFamily="34" charset="0"/>
                <a:ea typeface="Times New Roman" panose="02020603050405020304" pitchFamily="18" charset="0"/>
              </a:rPr>
              <a:t>Collaborations with other USDA and USG agencies to identify data and methods for tracking investments and benefits.</a:t>
            </a:r>
            <a:endParaRPr lang="en-US" sz="2400" dirty="0">
              <a:effectLst/>
              <a:latin typeface="Calibri" panose="020F0502020204030204" pitchFamily="34" charset="0"/>
              <a:ea typeface="Calibri" panose="020F0502020204030204" pitchFamily="34" charset="0"/>
            </a:endParaRPr>
          </a:p>
          <a:p>
            <a:pPr marL="0" algn="l" rtl="0" eaLnBrk="1" fontAlgn="t" latinLnBrk="0" hangingPunct="1">
              <a:spcBef>
                <a:spcPts val="0"/>
              </a:spcBef>
              <a:spcAft>
                <a:spcPts val="0"/>
              </a:spcAft>
            </a:pPr>
            <a:endParaRPr lang="en-US" sz="24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endParaRPr lang="en-US" sz="2400" b="1" dirty="0"/>
          </a:p>
        </p:txBody>
      </p:sp>
      <p:pic>
        <p:nvPicPr>
          <p:cNvPr id="3" name="Picture 2">
            <a:extLst>
              <a:ext uri="{FF2B5EF4-FFF2-40B4-BE49-F238E27FC236}">
                <a16:creationId xmlns:a16="http://schemas.microsoft.com/office/drawing/2014/main" id="{B4933F53-86AF-48EE-9F98-1D694471BF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47239" y="1217982"/>
            <a:ext cx="2822437" cy="1593312"/>
          </a:xfrm>
          <a:prstGeom prst="rect">
            <a:avLst/>
          </a:prstGeom>
        </p:spPr>
      </p:pic>
    </p:spTree>
    <p:extLst>
      <p:ext uri="{BB962C8B-B14F-4D97-AF65-F5344CB8AC3E}">
        <p14:creationId xmlns:p14="http://schemas.microsoft.com/office/powerpoint/2010/main" val="293933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610262" y="1021523"/>
            <a:ext cx="11159414"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Climate Adaptation Plan </a:t>
            </a:r>
          </a:p>
        </p:txBody>
      </p:sp>
      <p:sp>
        <p:nvSpPr>
          <p:cNvPr id="6" name="Content Placeholder 3">
            <a:extLst>
              <a:ext uri="{FF2B5EF4-FFF2-40B4-BE49-F238E27FC236}">
                <a16:creationId xmlns:a16="http://schemas.microsoft.com/office/drawing/2014/main" id="{5460EF0D-5C36-4ABD-9951-34B55F73C3D4}"/>
              </a:ext>
            </a:extLst>
          </p:cNvPr>
          <p:cNvSpPr txBox="1">
            <a:spLocks/>
          </p:cNvSpPr>
          <p:nvPr/>
        </p:nvSpPr>
        <p:spPr>
          <a:xfrm>
            <a:off x="610262" y="2011311"/>
            <a:ext cx="6301647" cy="40233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spc="100" dirty="0">
                <a:effectLst/>
                <a:ea typeface="Times New Roman" panose="02020603050405020304" pitchFamily="18" charset="0"/>
                <a:cs typeface="Times New Roman" panose="02020603050405020304" pitchFamily="18" charset="0"/>
              </a:rPr>
              <a:t>KEY CLIMATE CHANGE VULNERABILITIES</a:t>
            </a:r>
            <a:r>
              <a:rPr lang="en-US" sz="2000" b="1" i="1" u="sng" spc="100" dirty="0">
                <a:effectLst/>
                <a:ea typeface="Calibri" panose="020F0502020204030204" pitchFamily="34" charset="0"/>
                <a:cs typeface="Calibri" panose="020F0502020204030204" pitchFamily="34" charset="0"/>
              </a:rPr>
              <a:t> </a:t>
            </a:r>
            <a:endParaRPr lang="en-US" sz="2000" b="1" u="sng" spc="100" dirty="0">
              <a:effectLst/>
              <a:ea typeface="Times New Roman" panose="02020603050405020304" pitchFamily="18" charset="0"/>
              <a:cs typeface="Times New Roman" panose="02020603050405020304" pitchFamily="18" charset="0"/>
            </a:endParaRPr>
          </a:p>
          <a:p>
            <a:r>
              <a:rPr lang="en-US" sz="2000" spc="50" dirty="0">
                <a:effectLst/>
                <a:ea typeface="Times New Roman" panose="02020603050405020304" pitchFamily="18" charset="0"/>
                <a:cs typeface="Times New Roman" panose="02020603050405020304" pitchFamily="18" charset="0"/>
              </a:rPr>
              <a:t>Water Quality and Quantity</a:t>
            </a:r>
          </a:p>
          <a:p>
            <a:r>
              <a:rPr lang="en-US" sz="2000" spc="50" dirty="0">
                <a:effectLst/>
                <a:ea typeface="Times New Roman" panose="02020603050405020304" pitchFamily="18" charset="0"/>
                <a:cs typeface="Times New Roman" panose="02020603050405020304" pitchFamily="18" charset="0"/>
              </a:rPr>
              <a:t>Agroecosystem Productivity and Sustainability </a:t>
            </a:r>
          </a:p>
          <a:p>
            <a:r>
              <a:rPr lang="en-US" sz="2000" spc="100" dirty="0">
                <a:effectLst/>
                <a:ea typeface="Times New Roman" panose="02020603050405020304" pitchFamily="18" charset="0"/>
                <a:cs typeface="Calibri" panose="020F0502020204030204" pitchFamily="34" charset="0"/>
              </a:rPr>
              <a:t>Food and Nutrition Security</a:t>
            </a:r>
          </a:p>
          <a:p>
            <a:r>
              <a:rPr lang="en-US" sz="2000" spc="100" dirty="0">
                <a:effectLst/>
                <a:ea typeface="Times New Roman" panose="02020603050405020304" pitchFamily="18" charset="0"/>
                <a:cs typeface="Calibri" panose="020F0502020204030204" pitchFamily="34" charset="0"/>
              </a:rPr>
              <a:t>Resilience To Extreme and Variable Weather Events </a:t>
            </a:r>
          </a:p>
          <a:p>
            <a:r>
              <a:rPr lang="en-US" sz="2000" spc="100" dirty="0">
                <a:effectLst/>
                <a:ea typeface="Times New Roman" panose="02020603050405020304" pitchFamily="18" charset="0"/>
                <a:cs typeface="Calibri" panose="020F0502020204030204" pitchFamily="34" charset="0"/>
              </a:rPr>
              <a:t>Education Pipeline</a:t>
            </a:r>
          </a:p>
          <a:p>
            <a:r>
              <a:rPr lang="en-US" sz="2000" spc="100" dirty="0">
                <a:effectLst/>
                <a:ea typeface="Times New Roman" panose="02020603050405020304" pitchFamily="18" charset="0"/>
                <a:cs typeface="Calibri" panose="020F0502020204030204" pitchFamily="34" charset="0"/>
              </a:rPr>
              <a:t>Continuity of Operations </a:t>
            </a:r>
            <a:endParaRPr lang="en-US" sz="2400" dirty="0"/>
          </a:p>
          <a:p>
            <a:endParaRPr lang="en-US" dirty="0"/>
          </a:p>
        </p:txBody>
      </p:sp>
      <p:pic>
        <p:nvPicPr>
          <p:cNvPr id="3" name="Picture 2">
            <a:extLst>
              <a:ext uri="{FF2B5EF4-FFF2-40B4-BE49-F238E27FC236}">
                <a16:creationId xmlns:a16="http://schemas.microsoft.com/office/drawing/2014/main" id="{85261643-8A22-4824-AE39-80136917F1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35170">
            <a:off x="7595151" y="1491280"/>
            <a:ext cx="3491283" cy="4518131"/>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38846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45495-4BE4-A846-B1D6-6CB408680C08}"/>
              </a:ext>
            </a:extLst>
          </p:cNvPr>
          <p:cNvSpPr>
            <a:spLocks noGrp="1"/>
          </p:cNvSpPr>
          <p:nvPr>
            <p:ph type="title"/>
          </p:nvPr>
        </p:nvSpPr>
        <p:spPr>
          <a:xfrm>
            <a:off x="1060920" y="2433421"/>
            <a:ext cx="10515600" cy="3459296"/>
          </a:xfrm>
        </p:spPr>
        <p:txBody>
          <a:bodyPr>
            <a:normAutofit fontScale="90000"/>
          </a:bodyPr>
          <a:lstStyle/>
          <a:p>
            <a:pPr marL="0" lvl="0" indent="0" algn="ctr">
              <a:buFont typeface="Arial" panose="020B0604020202020204" pitchFamily="34" charset="0"/>
              <a:buNone/>
            </a:pPr>
            <a:r>
              <a:rPr lang="en-AE" dirty="0">
                <a:latin typeface="+mn-lt"/>
              </a:rPr>
              <a:t>Agriculture Innovation Mission for Climate</a:t>
            </a:r>
            <a:br>
              <a:rPr lang="en-AE" dirty="0">
                <a:latin typeface="+mn-lt"/>
              </a:rPr>
            </a:br>
            <a:r>
              <a:rPr lang="en-US" sz="3800" b="1" dirty="0">
                <a:latin typeface="Calibri" panose="020F0502020204030204" pitchFamily="34" charset="0"/>
                <a:cs typeface="Calibri" panose="020F0502020204030204" pitchFamily="34" charset="0"/>
              </a:rPr>
              <a:t>Website:  </a:t>
            </a:r>
            <a:r>
              <a:rPr lang="en-US" sz="3800" dirty="0">
                <a:solidFill>
                  <a:srgbClr val="00B0F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www.AIMforClimate.org</a:t>
            </a:r>
            <a:br>
              <a:rPr lang="en-US" sz="3800" dirty="0">
                <a:solidFill>
                  <a:srgbClr val="00B0F0"/>
                </a:solidFill>
                <a:latin typeface="Calibri" panose="020F0502020204030204" pitchFamily="34" charset="0"/>
                <a:cs typeface="Calibri" panose="020F0502020204030204" pitchFamily="34" charset="0"/>
              </a:rPr>
            </a:br>
            <a:r>
              <a:rPr lang="en-US" sz="3800" b="1" i="0" dirty="0">
                <a:effectLst/>
                <a:latin typeface="Calibri" panose="020F0502020204030204" pitchFamily="34" charset="0"/>
                <a:cs typeface="Calibri" panose="020F0502020204030204" pitchFamily="34" charset="0"/>
              </a:rPr>
              <a:t>Twitter:  </a:t>
            </a:r>
            <a:r>
              <a:rPr lang="en-US" sz="3800" b="0" i="0" dirty="0">
                <a:effectLst/>
                <a:latin typeface="Calibri" panose="020F0502020204030204" pitchFamily="34" charset="0"/>
                <a:cs typeface="Calibri" panose="020F0502020204030204" pitchFamily="34" charset="0"/>
              </a:rPr>
              <a:t>@AIMforClimate</a:t>
            </a:r>
            <a:br>
              <a:rPr lang="en-US" sz="4400" b="0" i="0" dirty="0">
                <a:effectLst/>
              </a:rPr>
            </a:br>
            <a:br>
              <a:rPr lang="en-AE" dirty="0">
                <a:latin typeface="+mn-lt"/>
              </a:rPr>
            </a:br>
            <a:br>
              <a:rPr lang="en-AE" dirty="0">
                <a:latin typeface="+mn-lt"/>
              </a:rPr>
            </a:br>
            <a:r>
              <a:rPr lang="en-US" sz="2800" b="0" i="0" kern="1200" dirty="0">
                <a:effectLst/>
              </a:rPr>
              <a:t>To increase and accelerate agriculture and food systems innovation in support of climate action.</a:t>
            </a:r>
            <a:br>
              <a:rPr lang="en-US" sz="2800" b="0" i="0" kern="1200" dirty="0">
                <a:effectLst/>
              </a:rPr>
            </a:br>
            <a:br>
              <a:rPr lang="en-US" sz="2800" dirty="0"/>
            </a:br>
            <a:br>
              <a:rPr lang="en-US" sz="2800" dirty="0"/>
            </a:br>
            <a:r>
              <a:rPr lang="en-US" sz="2800" b="0" i="0" kern="1200" dirty="0">
                <a:solidFill>
                  <a:schemeClr val="tx1"/>
                </a:solidFill>
                <a:effectLst/>
              </a:rPr>
              <a:t>  </a:t>
            </a:r>
            <a:r>
              <a:rPr lang="en-US" sz="1800" i="1" dirty="0"/>
              <a:t>Innovation = research, development, demonstration, deployment</a:t>
            </a:r>
            <a:br>
              <a:rPr lang="en-US" sz="1800" i="1" dirty="0"/>
            </a:br>
            <a:br>
              <a:rPr lang="en-AE" sz="2700" dirty="0">
                <a:latin typeface="+mn-lt"/>
              </a:rPr>
            </a:br>
            <a:br>
              <a:rPr lang="en-AE" dirty="0">
                <a:latin typeface="+mn-lt"/>
              </a:rPr>
            </a:br>
            <a:endParaRPr lang="en-AE" dirty="0">
              <a:latin typeface="+mn-lt"/>
            </a:endParaRPr>
          </a:p>
        </p:txBody>
      </p:sp>
    </p:spTree>
    <p:extLst>
      <p:ext uri="{BB962C8B-B14F-4D97-AF65-F5344CB8AC3E}">
        <p14:creationId xmlns:p14="http://schemas.microsoft.com/office/powerpoint/2010/main" val="1269327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014573-F691-0D4D-9C12-ACF66DCB44F5}"/>
              </a:ext>
            </a:extLst>
          </p:cNvPr>
          <p:cNvSpPr>
            <a:spLocks noGrp="1"/>
          </p:cNvSpPr>
          <p:nvPr>
            <p:ph type="title"/>
          </p:nvPr>
        </p:nvSpPr>
        <p:spPr>
          <a:xfrm>
            <a:off x="623448" y="294538"/>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OBJECTIVES</a:t>
            </a:r>
          </a:p>
        </p:txBody>
      </p:sp>
      <p:grpSp>
        <p:nvGrpSpPr>
          <p:cNvPr id="9" name="Group 8">
            <a:extLst>
              <a:ext uri="{FF2B5EF4-FFF2-40B4-BE49-F238E27FC236}">
                <a16:creationId xmlns:a16="http://schemas.microsoft.com/office/drawing/2014/main" id="{B5EDCAE5-3BD5-4A9F-A71E-32E543AAEBCD}"/>
              </a:ext>
            </a:extLst>
          </p:cNvPr>
          <p:cNvGrpSpPr/>
          <p:nvPr/>
        </p:nvGrpSpPr>
        <p:grpSpPr>
          <a:xfrm>
            <a:off x="375899" y="676853"/>
            <a:ext cx="3662707" cy="6057901"/>
            <a:chOff x="-57344" y="603629"/>
            <a:chExt cx="2859500" cy="1894641"/>
          </a:xfrm>
        </p:grpSpPr>
        <p:sp>
          <p:nvSpPr>
            <p:cNvPr id="10" name="Rectangle 9">
              <a:extLst>
                <a:ext uri="{FF2B5EF4-FFF2-40B4-BE49-F238E27FC236}">
                  <a16:creationId xmlns:a16="http://schemas.microsoft.com/office/drawing/2014/main" id="{8508C642-5A95-4890-A43D-A1553EF65452}"/>
                </a:ext>
              </a:extLst>
            </p:cNvPr>
            <p:cNvSpPr/>
            <p:nvPr/>
          </p:nvSpPr>
          <p:spPr>
            <a:xfrm>
              <a:off x="2643" y="1046462"/>
              <a:ext cx="2799513" cy="133014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3D63FB68-E8A5-421A-AE2D-C50EAD368C6D}"/>
                </a:ext>
              </a:extLst>
            </p:cNvPr>
            <p:cNvSpPr txBox="1"/>
            <p:nvPr/>
          </p:nvSpPr>
          <p:spPr>
            <a:xfrm>
              <a:off x="-57344" y="603629"/>
              <a:ext cx="2799513" cy="1894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228600" marR="0" lvl="0" indent="0" algn="ctr"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28600" marR="0" lvl="0" indent="0" algn="ctr"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Increase investment</a:t>
              </a:r>
            </a:p>
            <a:p>
              <a:pPr marL="228600" marR="0" lvl="0" indent="0" algn="ctr"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2860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2860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Demonstrate collective commitment to significantly </a:t>
              </a:r>
              <a:r>
                <a:rPr kumimoji="0" lang="en-US" sz="2200" b="1" i="0" u="none" strike="noStrike" kern="1200" cap="none" spc="0" normalizeH="0" baseline="0" noProof="0" dirty="0">
                  <a:ln>
                    <a:noFill/>
                  </a:ln>
                  <a:solidFill>
                    <a:srgbClr val="FFFFFF"/>
                  </a:solidFill>
                  <a:effectLst/>
                  <a:uLnTx/>
                  <a:uFillTx/>
                  <a:latin typeface="Calibri" panose="020F0502020204030204"/>
                  <a:ea typeface="+mn-ea"/>
                  <a:cs typeface="+mn-cs"/>
                </a:rPr>
                <a:t>increase investment in agriculture innovation for climate-smart agriculture and food systems </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by its participants over 5 years (2021-2025).</a:t>
              </a:r>
            </a:p>
          </p:txBody>
        </p:sp>
      </p:grpSp>
      <p:grpSp>
        <p:nvGrpSpPr>
          <p:cNvPr id="18" name="Group 17">
            <a:extLst>
              <a:ext uri="{FF2B5EF4-FFF2-40B4-BE49-F238E27FC236}">
                <a16:creationId xmlns:a16="http://schemas.microsoft.com/office/drawing/2014/main" id="{1065A508-215F-9049-927C-09793BAA0A8C}"/>
              </a:ext>
            </a:extLst>
          </p:cNvPr>
          <p:cNvGrpSpPr/>
          <p:nvPr/>
        </p:nvGrpSpPr>
        <p:grpSpPr>
          <a:xfrm>
            <a:off x="4254397" y="621457"/>
            <a:ext cx="3638254" cy="6057901"/>
            <a:chOff x="-38253" y="582097"/>
            <a:chExt cx="2840409" cy="1899928"/>
          </a:xfrm>
        </p:grpSpPr>
        <p:sp>
          <p:nvSpPr>
            <p:cNvPr id="19" name="Rectangle 18">
              <a:extLst>
                <a:ext uri="{FF2B5EF4-FFF2-40B4-BE49-F238E27FC236}">
                  <a16:creationId xmlns:a16="http://schemas.microsoft.com/office/drawing/2014/main" id="{5B540CE0-006C-6D47-B30D-EABFA24EB9A2}"/>
                </a:ext>
              </a:extLst>
            </p:cNvPr>
            <p:cNvSpPr/>
            <p:nvPr/>
          </p:nvSpPr>
          <p:spPr>
            <a:xfrm>
              <a:off x="2643" y="1046462"/>
              <a:ext cx="2799513" cy="133014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C5D5C592-6F0A-D443-A988-7F7C4F79F56A}"/>
                </a:ext>
              </a:extLst>
            </p:cNvPr>
            <p:cNvSpPr txBox="1"/>
            <p:nvPr/>
          </p:nvSpPr>
          <p:spPr>
            <a:xfrm>
              <a:off x="-38253" y="582097"/>
              <a:ext cx="2799513" cy="18999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123825" marR="0" lvl="0" indent="0" algn="ctr" defTabSz="914400" rtl="0" eaLnBrk="1" fontAlgn="auto" latinLnBrk="0" hangingPunct="1">
                <a:lnSpc>
                  <a:spcPct val="100000"/>
                </a:lnSpc>
                <a:spcBef>
                  <a:spcPts val="0"/>
                </a:spcBef>
                <a:spcAft>
                  <a:spcPts val="0"/>
                </a:spcAft>
                <a:buClrTx/>
                <a:buSzTx/>
                <a:buFontTx/>
                <a:buNone/>
                <a:tabLst>
                  <a:tab pos="3468688" algn="l"/>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123825" marR="0" lvl="0" indent="0" algn="ctr" defTabSz="914400" rtl="0" eaLnBrk="1" fontAlgn="auto" latinLnBrk="0" hangingPunct="1">
                <a:lnSpc>
                  <a:spcPct val="100000"/>
                </a:lnSpc>
                <a:spcBef>
                  <a:spcPts val="0"/>
                </a:spcBef>
                <a:spcAft>
                  <a:spcPts val="0"/>
                </a:spcAft>
                <a:buClrTx/>
                <a:buSzTx/>
                <a:buFontTx/>
                <a:buNone/>
                <a:tabLst>
                  <a:tab pos="3468688" algn="l"/>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123825" marR="0" lvl="0" indent="0" algn="ctr" defTabSz="914400" rtl="0" eaLnBrk="1" fontAlgn="auto" latinLnBrk="0" hangingPunct="1">
                <a:lnSpc>
                  <a:spcPct val="100000"/>
                </a:lnSpc>
                <a:spcBef>
                  <a:spcPts val="0"/>
                </a:spcBef>
                <a:spcAft>
                  <a:spcPts val="0"/>
                </a:spcAft>
                <a:buClrTx/>
                <a:buSzTx/>
                <a:buFontTx/>
                <a:buNone/>
                <a:tabLst>
                  <a:tab pos="3468688" algn="l"/>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Enable Coordination and Collaboration</a:t>
              </a:r>
            </a:p>
            <a:p>
              <a:pPr marL="123825" marR="0" lvl="0" indent="0" algn="ctr" defTabSz="914400" rtl="0" eaLnBrk="1" fontAlgn="auto" latinLnBrk="0" hangingPunct="1">
                <a:lnSpc>
                  <a:spcPct val="100000"/>
                </a:lnSpc>
                <a:spcBef>
                  <a:spcPts val="0"/>
                </a:spcBef>
                <a:spcAft>
                  <a:spcPts val="0"/>
                </a:spcAft>
                <a:buClrTx/>
                <a:buSzTx/>
                <a:buFontTx/>
                <a:buNone/>
                <a:tabLst>
                  <a:tab pos="3468688" algn="l"/>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123825" marR="0" lvl="0" indent="0" algn="ctr" defTabSz="914400" rtl="0" eaLnBrk="1" fontAlgn="auto" latinLnBrk="0" hangingPunct="1">
                <a:lnSpc>
                  <a:spcPct val="100000"/>
                </a:lnSpc>
                <a:spcBef>
                  <a:spcPts val="0"/>
                </a:spcBef>
                <a:spcAft>
                  <a:spcPts val="0"/>
                </a:spcAft>
                <a:buClrTx/>
                <a:buSzTx/>
                <a:buFontTx/>
                <a:buNone/>
                <a:tabLst>
                  <a:tab pos="3468688" algn="l"/>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Support frameworks and structures to enable technical discussions and the promotion of expertise, knowledge, and priorities across international and national levels of innovation </a:t>
              </a:r>
              <a:r>
                <a:rPr kumimoji="0" lang="en-US" sz="2200" b="1" i="0" u="none" strike="noStrike" kern="1200" cap="none" spc="0" normalizeH="0" baseline="0" noProof="0" dirty="0">
                  <a:ln>
                    <a:noFill/>
                  </a:ln>
                  <a:solidFill>
                    <a:srgbClr val="FFFFFF"/>
                  </a:solidFill>
                  <a:effectLst/>
                  <a:uLnTx/>
                  <a:uFillTx/>
                  <a:latin typeface="Calibri" panose="020F0502020204030204"/>
                  <a:ea typeface="+mn-ea"/>
                  <a:cs typeface="+mn-cs"/>
                </a:rPr>
                <a:t>to amplify the impact of participants’ investments.</a:t>
              </a:r>
            </a:p>
          </p:txBody>
        </p:sp>
      </p:grpSp>
      <p:grpSp>
        <p:nvGrpSpPr>
          <p:cNvPr id="21" name="Group 20">
            <a:extLst>
              <a:ext uri="{FF2B5EF4-FFF2-40B4-BE49-F238E27FC236}">
                <a16:creationId xmlns:a16="http://schemas.microsoft.com/office/drawing/2014/main" id="{1677B9EB-AE36-0146-8F57-1BD2F9035148}"/>
              </a:ext>
            </a:extLst>
          </p:cNvPr>
          <p:cNvGrpSpPr/>
          <p:nvPr/>
        </p:nvGrpSpPr>
        <p:grpSpPr>
          <a:xfrm>
            <a:off x="8069943" y="793736"/>
            <a:ext cx="3662707" cy="5695951"/>
            <a:chOff x="-57344" y="641053"/>
            <a:chExt cx="2859500" cy="1781439"/>
          </a:xfrm>
        </p:grpSpPr>
        <p:sp>
          <p:nvSpPr>
            <p:cNvPr id="22" name="Rectangle 21">
              <a:extLst>
                <a:ext uri="{FF2B5EF4-FFF2-40B4-BE49-F238E27FC236}">
                  <a16:creationId xmlns:a16="http://schemas.microsoft.com/office/drawing/2014/main" id="{298A940C-948C-994F-8E5E-DA2CD5604B3C}"/>
                </a:ext>
              </a:extLst>
            </p:cNvPr>
            <p:cNvSpPr/>
            <p:nvPr/>
          </p:nvSpPr>
          <p:spPr>
            <a:xfrm>
              <a:off x="2643" y="1046462"/>
              <a:ext cx="2799513" cy="133014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45045741-B2C6-334E-90F3-20A9D4742654}"/>
                </a:ext>
              </a:extLst>
            </p:cNvPr>
            <p:cNvSpPr txBox="1"/>
            <p:nvPr/>
          </p:nvSpPr>
          <p:spPr>
            <a:xfrm>
              <a:off x="-57344" y="641053"/>
              <a:ext cx="2799513" cy="1781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231775"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31775"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31775"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31775"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31775"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Increase Cooperation</a:t>
              </a:r>
            </a:p>
            <a:p>
              <a:pPr marL="231775"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31775"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Establish appropriate structures for exchanges between Ministers and chief scientists, and other appropriate stakeholders, as key focal points and champions for cooperation on climate-related agricultural innovation, to engender greater </a:t>
              </a:r>
              <a:r>
                <a:rPr kumimoji="0" lang="en-US" sz="2200" b="1" i="0" u="none" strike="noStrike" kern="1200" cap="none" spc="0" normalizeH="0" baseline="0" noProof="0" dirty="0">
                  <a:ln>
                    <a:noFill/>
                  </a:ln>
                  <a:solidFill>
                    <a:srgbClr val="FFFFFF"/>
                  </a:solidFill>
                  <a:effectLst/>
                  <a:uLnTx/>
                  <a:uFillTx/>
                  <a:latin typeface="Calibri" panose="020F0502020204030204"/>
                  <a:ea typeface="+mn-ea"/>
                  <a:cs typeface="+mn-cs"/>
                </a:rPr>
                <a:t>co-creation and cooperation on shared research priorities between countries.</a:t>
              </a:r>
            </a:p>
          </p:txBody>
        </p:sp>
      </p:grpSp>
    </p:spTree>
    <p:extLst>
      <p:ext uri="{BB962C8B-B14F-4D97-AF65-F5344CB8AC3E}">
        <p14:creationId xmlns:p14="http://schemas.microsoft.com/office/powerpoint/2010/main" val="419609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5AA9AA94-31DA-4F44-8AD4-07D78368BAB3}"/>
              </a:ext>
            </a:extLst>
          </p:cNvPr>
          <p:cNvSpPr txBox="1">
            <a:spLocks/>
          </p:cNvSpPr>
          <p:nvPr/>
        </p:nvSpPr>
        <p:spPr>
          <a:xfrm>
            <a:off x="498542" y="1066800"/>
            <a:ext cx="11728565" cy="808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t>EO 14008: Biden/Harris Administration Climate Crisis Priorities</a:t>
            </a:r>
            <a:endParaRPr lang="en-US" sz="3400" b="1" u="sng" dirty="0"/>
          </a:p>
        </p:txBody>
      </p:sp>
      <p:sp>
        <p:nvSpPr>
          <p:cNvPr id="6" name="TextBox 5">
            <a:extLst>
              <a:ext uri="{FF2B5EF4-FFF2-40B4-BE49-F238E27FC236}">
                <a16:creationId xmlns:a16="http://schemas.microsoft.com/office/drawing/2014/main" id="{A83DECC2-099D-4BC4-95B3-F00AB908CE07}"/>
              </a:ext>
            </a:extLst>
          </p:cNvPr>
          <p:cNvSpPr txBox="1"/>
          <p:nvPr/>
        </p:nvSpPr>
        <p:spPr>
          <a:xfrm>
            <a:off x="498542" y="1875740"/>
            <a:ext cx="10211611" cy="3785652"/>
          </a:xfrm>
          <a:prstGeom prst="rect">
            <a:avLst/>
          </a:prstGeom>
          <a:noFill/>
        </p:spPr>
        <p:txBody>
          <a:bodyPr wrap="square">
            <a:spAutoFit/>
          </a:bodyPr>
          <a:lstStyle/>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A government-wide approach</a:t>
            </a: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Engagement with America’s farmers, ranchers, and forest landowners in combating the climate crisis and reducing greenhouse gas emissions </a:t>
            </a:r>
            <a:r>
              <a:rPr lang="en-US" sz="2400" dirty="0">
                <a:latin typeface="Calibri" panose="020F0502020204030204" pitchFamily="34" charset="0"/>
                <a:ea typeface="Calibri" panose="020F0502020204030204" pitchFamily="34" charset="0"/>
              </a:rPr>
              <a:t>(e.g. </a:t>
            </a:r>
            <a:r>
              <a:rPr lang="en-US" sz="2400" dirty="0">
                <a:effectLst/>
                <a:latin typeface="Calibri" panose="020F0502020204030204" pitchFamily="34" charset="0"/>
                <a:ea typeface="Calibri" panose="020F0502020204030204" pitchFamily="34" charset="0"/>
              </a:rPr>
              <a:t>carbon sequestration, enteric methane)</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rPr>
              <a:t>Voluntary adoption of climate-smart agricultural and forestry practices.</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rPr>
              <a:t>Workforce training to advance conservation, agriculture, and reforestation</a:t>
            </a: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Civilian Climate Corps Initiative</a:t>
            </a:r>
          </a:p>
          <a:p>
            <a:pPr marL="510779"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Help mobilize the next generation of conservation and resilience workers and maximize creation of accessible training opportunities and good jobs. </a:t>
            </a:r>
          </a:p>
          <a:p>
            <a:pPr marL="510779"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This initiative will aim to conserve and restore public lands and water, bolster community resilience, and address climate change. </a:t>
            </a:r>
          </a:p>
        </p:txBody>
      </p:sp>
      <p:pic>
        <p:nvPicPr>
          <p:cNvPr id="7" name="Picture 2">
            <a:extLst>
              <a:ext uri="{FF2B5EF4-FFF2-40B4-BE49-F238E27FC236}">
                <a16:creationId xmlns:a16="http://schemas.microsoft.com/office/drawing/2014/main" id="{A6EB3935-BB3F-4599-B48D-FB898493288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817" y="5170704"/>
            <a:ext cx="2083358" cy="145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4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610262" y="1021523"/>
            <a:ext cx="11159414"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Climate Summit </a:t>
            </a:r>
          </a:p>
        </p:txBody>
      </p:sp>
      <p:sp>
        <p:nvSpPr>
          <p:cNvPr id="5" name="Content Placeholder 3">
            <a:extLst>
              <a:ext uri="{FF2B5EF4-FFF2-40B4-BE49-F238E27FC236}">
                <a16:creationId xmlns:a16="http://schemas.microsoft.com/office/drawing/2014/main" id="{9F99DDA5-62F3-4A7A-B9C8-F0487259D344}"/>
              </a:ext>
            </a:extLst>
          </p:cNvPr>
          <p:cNvSpPr txBox="1">
            <a:spLocks/>
          </p:cNvSpPr>
          <p:nvPr/>
        </p:nvSpPr>
        <p:spPr>
          <a:xfrm>
            <a:off x="610262" y="1944374"/>
            <a:ext cx="10955925" cy="40233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0" u="none" strike="noStrike" dirty="0">
                <a:effectLst/>
                <a:latin typeface="Arial" panose="020B0604020202020204" pitchFamily="34" charset="0"/>
              </a:rPr>
              <a:t>A response to NIFA stakeholders</a:t>
            </a:r>
          </a:p>
          <a:p>
            <a:pPr marL="0" indent="0">
              <a:buNone/>
            </a:pPr>
            <a:r>
              <a:rPr lang="en-US" sz="2000" dirty="0">
                <a:latin typeface="Arial" panose="020B0604020202020204" pitchFamily="34" charset="0"/>
              </a:rPr>
              <a:t>A Summit is a Dialog.  A discussion among partners</a:t>
            </a:r>
          </a:p>
          <a:p>
            <a:pPr marL="0" indent="0">
              <a:buNone/>
            </a:pPr>
            <a:r>
              <a:rPr lang="en-US" sz="2000" b="0" i="0" u="none" strike="noStrike" dirty="0">
                <a:effectLst/>
                <a:latin typeface="Arial" panose="020B0604020202020204" pitchFamily="34" charset="0"/>
              </a:rPr>
              <a:t>Establish community knowledge and identify </a:t>
            </a:r>
            <a:r>
              <a:rPr lang="en-US" sz="2000" dirty="0">
                <a:latin typeface="Arial" panose="020B0604020202020204" pitchFamily="34" charset="0"/>
              </a:rPr>
              <a:t>s</a:t>
            </a:r>
            <a:r>
              <a:rPr lang="en-US" sz="2000" b="0" i="0" u="none" strike="noStrike" dirty="0">
                <a:effectLst/>
                <a:latin typeface="Arial" panose="020B0604020202020204" pitchFamily="34" charset="0"/>
              </a:rPr>
              <a:t>trengths</a:t>
            </a:r>
          </a:p>
          <a:p>
            <a:pPr marL="0" indent="0">
              <a:buNone/>
            </a:pPr>
            <a:r>
              <a:rPr lang="en-US" sz="2000" dirty="0">
                <a:latin typeface="Arial" panose="020B0604020202020204" pitchFamily="34" charset="0"/>
              </a:rPr>
              <a:t>Develop a long-term Roadmap</a:t>
            </a:r>
          </a:p>
          <a:p>
            <a:pPr marL="0" indent="0">
              <a:buNone/>
            </a:pPr>
            <a:r>
              <a:rPr lang="en-US" sz="2000" b="0" i="0" u="none" strike="noStrike" dirty="0">
                <a:effectLst/>
                <a:latin typeface="Arial" panose="020B0604020202020204" pitchFamily="34" charset="0"/>
              </a:rPr>
              <a:t>Autumn 2022</a:t>
            </a: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endParaRPr lang="en-US" sz="2400" b="1" dirty="0"/>
          </a:p>
        </p:txBody>
      </p:sp>
      <p:pic>
        <p:nvPicPr>
          <p:cNvPr id="2050" name="Picture 2">
            <a:extLst>
              <a:ext uri="{FF2B5EF4-FFF2-40B4-BE49-F238E27FC236}">
                <a16:creationId xmlns:a16="http://schemas.microsoft.com/office/drawing/2014/main" id="{77E9F29B-7F76-439E-AF2B-4F50D114CE2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71" t="1561" r="6406"/>
          <a:stretch/>
        </p:blipFill>
        <p:spPr bwMode="auto">
          <a:xfrm>
            <a:off x="7922886" y="1590251"/>
            <a:ext cx="3658852" cy="42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87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2353879"/>
            <a:chOff x="-152508" y="872235"/>
            <a:chExt cx="12496800" cy="2353879"/>
          </a:xfrm>
        </p:grpSpPr>
        <p:sp>
          <p:nvSpPr>
            <p:cNvPr id="3" name="TextBox 2">
              <a:extLst>
                <a:ext uri="{FF2B5EF4-FFF2-40B4-BE49-F238E27FC236}">
                  <a16:creationId xmlns:a16="http://schemas.microsoft.com/office/drawing/2014/main" id="{4D3C5F0B-52C9-4B30-9AD2-5888AB121DE7}"/>
                </a:ext>
              </a:extLst>
            </p:cNvPr>
            <p:cNvSpPr txBox="1"/>
            <p:nvPr/>
          </p:nvSpPr>
          <p:spPr>
            <a:xfrm>
              <a:off x="17585" y="2272007"/>
              <a:ext cx="11717215" cy="954107"/>
            </a:xfrm>
            <a:prstGeom prst="rect">
              <a:avLst/>
            </a:prstGeom>
            <a:noFill/>
          </p:spPr>
          <p:txBody>
            <a:bodyPr wrap="square" rtlCol="0">
              <a:spAutoFit/>
            </a:bodyPr>
            <a:lstStyle/>
            <a:p>
              <a:endParaRPr lang="en-US" sz="2800" dirty="0"/>
            </a:p>
            <a:p>
              <a:pPr lvl="1"/>
              <a:endParaRPr lang="en-US" sz="2800" i="1" dirty="0"/>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Climate Summit - Issues </a:t>
              </a:r>
            </a:p>
          </p:txBody>
        </p:sp>
      </p:grpSp>
      <p:sp>
        <p:nvSpPr>
          <p:cNvPr id="10" name="Content Placeholder 2">
            <a:extLst>
              <a:ext uri="{FF2B5EF4-FFF2-40B4-BE49-F238E27FC236}">
                <a16:creationId xmlns:a16="http://schemas.microsoft.com/office/drawing/2014/main" id="{DC7ACEC2-1B01-4EE9-84EA-426F10BE62A5}"/>
              </a:ext>
            </a:extLst>
          </p:cNvPr>
          <p:cNvSpPr>
            <a:spLocks noGrp="1"/>
          </p:cNvSpPr>
          <p:nvPr>
            <p:ph idx="1"/>
          </p:nvPr>
        </p:nvSpPr>
        <p:spPr>
          <a:xfrm>
            <a:off x="610262" y="2075785"/>
            <a:ext cx="9682186" cy="4682586"/>
          </a:xfrm>
        </p:spPr>
        <p:txBody>
          <a:bodyPr vert="horz" lIns="91440" tIns="45720" rIns="91440" bIns="45720" rtlCol="0" anchor="t">
            <a:normAutofit/>
          </a:bodyPr>
          <a:lstStyle/>
          <a:p>
            <a:pPr>
              <a:spcBef>
                <a:spcPts val="0"/>
              </a:spcBef>
            </a:pPr>
            <a:r>
              <a:rPr lang="en-US" sz="2400" dirty="0">
                <a:effectLst/>
                <a:latin typeface="Calibri" panose="020F0502020204030204" pitchFamily="34" charset="0"/>
                <a:ea typeface="Times New Roman" panose="02020603050405020304" pitchFamily="18" charset="0"/>
              </a:rPr>
              <a:t>Calculating measurement – how do we measure carbon sequestration and GHG reductions?  </a:t>
            </a:r>
          </a:p>
          <a:p>
            <a:pPr>
              <a:spcBef>
                <a:spcPts val="0"/>
              </a:spcBef>
            </a:pPr>
            <a:r>
              <a:rPr lang="en-US" sz="2400" dirty="0">
                <a:latin typeface="Calibri" panose="020F0502020204030204" pitchFamily="34" charset="0"/>
                <a:ea typeface="Calibri" panose="020F0502020204030204" pitchFamily="34" charset="0"/>
              </a:rPr>
              <a:t>What are the climate-smart value propositions for farmers?</a:t>
            </a:r>
          </a:p>
          <a:p>
            <a:pPr>
              <a:spcBef>
                <a:spcPts val="0"/>
              </a:spcBef>
            </a:pPr>
            <a:r>
              <a:rPr lang="en-US" sz="2400" dirty="0">
                <a:effectLst/>
                <a:latin typeface="Calibri" panose="020F0502020204030204" pitchFamily="34" charset="0"/>
                <a:ea typeface="Calibri" panose="020F0502020204030204" pitchFamily="34" charset="0"/>
              </a:rPr>
              <a:t>What are the </a:t>
            </a:r>
            <a:r>
              <a:rPr lang="en-US" sz="2400" dirty="0">
                <a:latin typeface="Calibri" panose="020F0502020204030204" pitchFamily="34" charset="0"/>
                <a:ea typeface="Calibri" panose="020F0502020204030204" pitchFamily="34" charset="0"/>
              </a:rPr>
              <a:t>barriers to sharing data derived from federal-sponsored research?</a:t>
            </a:r>
            <a:endParaRPr lang="en-US" sz="2400" dirty="0">
              <a:effectLst/>
              <a:latin typeface="Calibri" panose="020F0502020204030204" pitchFamily="34" charset="0"/>
              <a:ea typeface="Calibri" panose="020F0502020204030204" pitchFamily="34" charset="0"/>
            </a:endParaRPr>
          </a:p>
          <a:p>
            <a:pPr>
              <a:spcBef>
                <a:spcPts val="0"/>
              </a:spcBef>
            </a:pPr>
            <a:r>
              <a:rPr lang="en-US" sz="2400" dirty="0">
                <a:effectLst/>
                <a:latin typeface="Calibri" panose="020F0502020204030204" pitchFamily="34" charset="0"/>
                <a:ea typeface="Times New Roman" panose="02020603050405020304" pitchFamily="18" charset="0"/>
              </a:rPr>
              <a:t>Connecting NIFA partners with ARS, ERS, NASS, Forest Service R&amp;D, NRCS, OCE and other agencies.</a:t>
            </a:r>
          </a:p>
          <a:p>
            <a:pPr>
              <a:spcBef>
                <a:spcPts val="0"/>
              </a:spcBef>
            </a:pPr>
            <a:r>
              <a:rPr lang="en-US" sz="2400" dirty="0">
                <a:latin typeface="Calibri" panose="020F0502020204030204" pitchFamily="34" charset="0"/>
                <a:ea typeface="Calibri" panose="020F0502020204030204" pitchFamily="34" charset="0"/>
              </a:rPr>
              <a:t>How do we foster collaborations with the private sector?</a:t>
            </a:r>
          </a:p>
          <a:p>
            <a:pPr>
              <a:spcBef>
                <a:spcPts val="0"/>
              </a:spcBef>
            </a:pPr>
            <a:endParaRPr lang="en-US" sz="24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sz="1800" dirty="0">
              <a:solidFill>
                <a:srgbClr val="000000"/>
              </a:solidFill>
              <a:latin typeface="Arial" panose="020B0604020202020204" pitchFamily="34" charset="0"/>
              <a:ea typeface="Times New Roman" panose="02020603050405020304" pitchFamily="18" charset="0"/>
            </a:endParaRPr>
          </a:p>
          <a:p>
            <a:pPr marL="0" indent="0">
              <a:buNone/>
            </a:pPr>
            <a:endParaRPr lang="en-US" sz="1800" dirty="0">
              <a:solidFill>
                <a:srgbClr val="000000"/>
              </a:solidFill>
              <a:effectLst/>
              <a:latin typeface="Arial" panose="020B0604020202020204" pitchFamily="34" charset="0"/>
              <a:ea typeface="Times New Roman" panose="02020603050405020304" pitchFamily="18" charset="0"/>
            </a:endParaRPr>
          </a:p>
          <a:p>
            <a:pPr marL="0" indent="0">
              <a:buNone/>
            </a:pP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indent="0">
              <a:buNone/>
            </a:pPr>
            <a:endParaRPr lang="en-US" dirty="0">
              <a:latin typeface="Arial" panose="020B0604020202020204" pitchFamily="34" charset="0"/>
              <a:ea typeface="Source Sans Pro"/>
              <a:cs typeface="Arial" panose="020B0604020202020204" pitchFamily="34" charset="0"/>
            </a:endParaRPr>
          </a:p>
        </p:txBody>
      </p:sp>
    </p:spTree>
    <p:extLst>
      <p:ext uri="{BB962C8B-B14F-4D97-AF65-F5344CB8AC3E}">
        <p14:creationId xmlns:p14="http://schemas.microsoft.com/office/powerpoint/2010/main" val="154648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rmer on wheat field">
            <a:extLst>
              <a:ext uri="{FF2B5EF4-FFF2-40B4-BE49-F238E27FC236}">
                <a16:creationId xmlns:a16="http://schemas.microsoft.com/office/drawing/2014/main" id="{A042EFE0-D5AC-44E7-BAE6-451A4F7E7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7058"/>
            <a:ext cx="12213775" cy="7340478"/>
          </a:xfrm>
          <a:prstGeom prst="rect">
            <a:avLst/>
          </a:prstGeom>
        </p:spPr>
      </p:pic>
      <p:sp>
        <p:nvSpPr>
          <p:cNvPr id="4" name="TextBox 3">
            <a:extLst>
              <a:ext uri="{FF2B5EF4-FFF2-40B4-BE49-F238E27FC236}">
                <a16:creationId xmlns:a16="http://schemas.microsoft.com/office/drawing/2014/main" id="{01DA2A6B-F6DD-4842-9124-F1BDC7EB9443}"/>
              </a:ext>
            </a:extLst>
          </p:cNvPr>
          <p:cNvSpPr txBox="1"/>
          <p:nvPr/>
        </p:nvSpPr>
        <p:spPr>
          <a:xfrm>
            <a:off x="258173" y="1142824"/>
            <a:ext cx="6026009" cy="1754326"/>
          </a:xfrm>
          <a:prstGeom prst="rect">
            <a:avLst/>
          </a:prstGeom>
          <a:noFill/>
        </p:spPr>
        <p:txBody>
          <a:bodyPr wrap="none" rtlCol="0">
            <a:spAutoFit/>
          </a:bodyPr>
          <a:lstStyle/>
          <a:p>
            <a:r>
              <a:rPr lang="en-US" sz="5400" b="1" dirty="0"/>
              <a:t>We Look Forward </a:t>
            </a:r>
          </a:p>
          <a:p>
            <a:r>
              <a:rPr lang="en-US" sz="5400" b="1" dirty="0"/>
              <a:t>To The Work Ahead</a:t>
            </a:r>
          </a:p>
        </p:txBody>
      </p:sp>
      <p:sp>
        <p:nvSpPr>
          <p:cNvPr id="2" name="TextBox 1">
            <a:extLst>
              <a:ext uri="{FF2B5EF4-FFF2-40B4-BE49-F238E27FC236}">
                <a16:creationId xmlns:a16="http://schemas.microsoft.com/office/drawing/2014/main" id="{610D6F40-9FED-4443-9E76-EFB900BF74FD}"/>
              </a:ext>
            </a:extLst>
          </p:cNvPr>
          <p:cNvSpPr txBox="1"/>
          <p:nvPr/>
        </p:nvSpPr>
        <p:spPr>
          <a:xfrm>
            <a:off x="408562" y="5068845"/>
            <a:ext cx="2708370" cy="1200329"/>
          </a:xfrm>
          <a:prstGeom prst="rect">
            <a:avLst/>
          </a:prstGeom>
          <a:noFill/>
        </p:spPr>
        <p:txBody>
          <a:bodyPr wrap="none" rtlCol="0">
            <a:spAutoFit/>
          </a:bodyPr>
          <a:lstStyle/>
          <a:p>
            <a:r>
              <a:rPr lang="en-US" u="sng" dirty="0"/>
              <a:t>Contact:</a:t>
            </a:r>
          </a:p>
          <a:p>
            <a:r>
              <a:rPr lang="en-US" dirty="0"/>
              <a:t>Kevin Kephart</a:t>
            </a:r>
          </a:p>
          <a:p>
            <a:r>
              <a:rPr lang="en-US" dirty="0"/>
              <a:t>Deputy Director, IBCE</a:t>
            </a:r>
          </a:p>
          <a:p>
            <a:r>
              <a:rPr lang="en-US" dirty="0"/>
              <a:t>Kevin.Kephart@USDA.GOV</a:t>
            </a:r>
          </a:p>
        </p:txBody>
      </p:sp>
    </p:spTree>
    <p:extLst>
      <p:ext uri="{BB962C8B-B14F-4D97-AF65-F5344CB8AC3E}">
        <p14:creationId xmlns:p14="http://schemas.microsoft.com/office/powerpoint/2010/main" val="202525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5AA9AA94-31DA-4F44-8AD4-07D78368BAB3}"/>
              </a:ext>
            </a:extLst>
          </p:cNvPr>
          <p:cNvSpPr txBox="1">
            <a:spLocks/>
          </p:cNvSpPr>
          <p:nvPr/>
        </p:nvSpPr>
        <p:spPr>
          <a:xfrm>
            <a:off x="498542" y="1066800"/>
            <a:ext cx="11728565" cy="808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t>EO 14008: Biden/Harris Administration Climate Crisis Priorities</a:t>
            </a:r>
            <a:endParaRPr lang="en-US" sz="3400" b="1" u="sng" dirty="0"/>
          </a:p>
        </p:txBody>
      </p:sp>
      <p:sp>
        <p:nvSpPr>
          <p:cNvPr id="6" name="TextBox 5">
            <a:extLst>
              <a:ext uri="{FF2B5EF4-FFF2-40B4-BE49-F238E27FC236}">
                <a16:creationId xmlns:a16="http://schemas.microsoft.com/office/drawing/2014/main" id="{A83DECC2-099D-4BC4-95B3-F00AB908CE07}"/>
              </a:ext>
            </a:extLst>
          </p:cNvPr>
          <p:cNvSpPr txBox="1"/>
          <p:nvPr/>
        </p:nvSpPr>
        <p:spPr>
          <a:xfrm>
            <a:off x="401266" y="1581095"/>
            <a:ext cx="10211611" cy="4247317"/>
          </a:xfrm>
          <a:prstGeom prst="rect">
            <a:avLst/>
          </a:prstGeom>
          <a:noFill/>
        </p:spPr>
        <p:txBody>
          <a:bodyPr wrap="square">
            <a:spAutoFit/>
          </a:bodyPr>
          <a:lstStyle/>
          <a:p>
            <a:pPr marL="285750" indent="-285750">
              <a:buFont typeface="Arial" panose="020B0604020202020204" pitchFamily="34" charset="0"/>
              <a:buChar char="•"/>
            </a:pPr>
            <a:r>
              <a:rPr lang="en-US" sz="2400" b="1" i="0" u="none" strike="noStrike" baseline="0" dirty="0">
                <a:solidFill>
                  <a:srgbClr val="000000"/>
                </a:solidFill>
                <a:latin typeface="Calibri" panose="020F0502020204030204" pitchFamily="34" charset="0"/>
                <a:cs typeface="Calibri" panose="020F0502020204030204" pitchFamily="34" charset="0"/>
              </a:rPr>
              <a:t>Net-zero greenhouse gas emissions </a:t>
            </a:r>
            <a:r>
              <a:rPr lang="en-US" sz="2400" b="0" i="0" u="none" strike="noStrike" baseline="0" dirty="0">
                <a:solidFill>
                  <a:srgbClr val="000000"/>
                </a:solidFill>
                <a:latin typeface="Calibri" panose="020F0502020204030204" pitchFamily="34" charset="0"/>
                <a:cs typeface="Calibri" panose="020F0502020204030204" pitchFamily="34" charset="0"/>
              </a:rPr>
              <a:t>economy-wide by 2050</a:t>
            </a:r>
          </a:p>
          <a:p>
            <a:pPr marL="285750" indent="-285750">
              <a:buFont typeface="Arial" panose="020B0604020202020204" pitchFamily="34" charset="0"/>
              <a:buChar char="•"/>
            </a:pPr>
            <a:endParaRPr lang="en-US" sz="2400" b="0" i="0" u="none" strike="noStrike" baseline="0"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1" dirty="0">
                <a:solidFill>
                  <a:srgbClr val="000000"/>
                </a:solidFill>
                <a:latin typeface="Calibri" panose="020F0502020204030204" pitchFamily="34" charset="0"/>
                <a:cs typeface="Calibri" panose="020F0502020204030204" pitchFamily="34" charset="0"/>
              </a:rPr>
              <a:t>R</a:t>
            </a:r>
            <a:r>
              <a:rPr lang="en-US" sz="2400" b="1" i="0" u="none" strike="noStrike" baseline="0" dirty="0">
                <a:solidFill>
                  <a:srgbClr val="000000"/>
                </a:solidFill>
                <a:latin typeface="Calibri" panose="020F0502020204030204" pitchFamily="34" charset="0"/>
                <a:cs typeface="Calibri" panose="020F0502020204030204" pitchFamily="34" charset="0"/>
              </a:rPr>
              <a:t>educing greenhouse gas emissions </a:t>
            </a:r>
            <a:r>
              <a:rPr lang="en-US" sz="2400" b="0" i="0" u="none" strike="noStrike" baseline="0" dirty="0">
                <a:solidFill>
                  <a:srgbClr val="000000"/>
                </a:solidFill>
                <a:latin typeface="Calibri" panose="020F0502020204030204" pitchFamily="34" charset="0"/>
                <a:cs typeface="Calibri" panose="020F0502020204030204" pitchFamily="34" charset="0"/>
              </a:rPr>
              <a:t>economy-wide by 50-52% of 2005 levels by 2030.</a:t>
            </a:r>
          </a:p>
          <a:p>
            <a:pPr marL="285750" indent="-285750">
              <a:buFont typeface="Arial" panose="020B0604020202020204" pitchFamily="34" charset="0"/>
              <a:buChar char="•"/>
            </a:pPr>
            <a:endParaRPr lang="en-US" sz="2400" b="0" i="0" u="none" strike="noStrike" baseline="0" dirty="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solidFill>
                  <a:srgbClr val="000000"/>
                </a:solidFill>
                <a:latin typeface="Calibri" panose="020F0502020204030204" pitchFamily="34" charset="0"/>
                <a:cs typeface="Calibri" panose="020F0502020204030204" pitchFamily="34" charset="0"/>
              </a:rPr>
              <a:t>Q</a:t>
            </a:r>
            <a:r>
              <a:rPr lang="en-US" sz="2400" b="1" i="0" u="none" strike="noStrike" baseline="0" dirty="0">
                <a:solidFill>
                  <a:srgbClr val="000000"/>
                </a:solidFill>
                <a:latin typeface="Calibri" panose="020F0502020204030204" pitchFamily="34" charset="0"/>
                <a:cs typeface="Calibri" panose="020F0502020204030204" pitchFamily="34" charset="0"/>
              </a:rPr>
              <a:t>uantification of carbon sequestration and greenhouse gases </a:t>
            </a:r>
            <a:r>
              <a:rPr lang="en-US" sz="2400" b="0" i="0" u="none" strike="noStrike" baseline="0" dirty="0">
                <a:solidFill>
                  <a:srgbClr val="000000"/>
                </a:solidFill>
                <a:latin typeface="Calibri" panose="020F0502020204030204" pitchFamily="34" charset="0"/>
                <a:cs typeface="Calibri" panose="020F0502020204030204" pitchFamily="34" charset="0"/>
              </a:rPr>
              <a:t>so that we can demonstrate the benefits of our investments.</a:t>
            </a:r>
          </a:p>
          <a:p>
            <a:pPr marL="342900" indent="-342900">
              <a:buFont typeface="Arial" panose="020B0604020202020204" pitchFamily="34" charset="0"/>
              <a:buChar char="•"/>
            </a:pPr>
            <a:endParaRPr lang="en-US" sz="2400" b="0" i="0" u="none" strike="noStrike" baseline="0" dirty="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i="0" u="none" strike="noStrike" baseline="0" dirty="0">
                <a:solidFill>
                  <a:srgbClr val="000000"/>
                </a:solidFill>
                <a:latin typeface="Calibri" panose="020F0502020204030204" pitchFamily="34" charset="0"/>
                <a:cs typeface="Calibri" panose="020F0502020204030204" pitchFamily="34" charset="0"/>
              </a:rPr>
              <a:t>Equity will be a vital </a:t>
            </a:r>
            <a:r>
              <a:rPr lang="en-US" sz="2400" b="0" i="0" u="none" strike="noStrike" baseline="0" dirty="0">
                <a:solidFill>
                  <a:srgbClr val="000000"/>
                </a:solidFill>
                <a:latin typeface="Calibri" panose="020F0502020204030204" pitchFamily="34" charset="0"/>
                <a:cs typeface="Calibri" panose="020F0502020204030204" pitchFamily="34" charset="0"/>
              </a:rPr>
              <a:t>consideration in all we do on climate change at USDA. </a:t>
            </a:r>
          </a:p>
          <a:p>
            <a:pPr marL="742950" lvl="1" indent="-285750">
              <a:buFont typeface="Arial" panose="020B0604020202020204" pitchFamily="34" charset="0"/>
              <a:buChar char="•"/>
            </a:pPr>
            <a:r>
              <a:rPr lang="en-US" b="0" i="0" u="none" strike="noStrike" baseline="0" dirty="0">
                <a:solidFill>
                  <a:srgbClr val="000000"/>
                </a:solidFill>
                <a:latin typeface="Calibri" panose="020F0502020204030204" pitchFamily="34" charset="0"/>
                <a:cs typeface="Calibri" panose="020F0502020204030204" pitchFamily="34" charset="0"/>
              </a:rPr>
              <a:t>We must ensure that the programs we support and the investments we make are available to everyone and that we take special steps to ensure that farmers of color and small and medium-sized farmers are able to participate and prosper as a result of our work.</a:t>
            </a:r>
          </a:p>
        </p:txBody>
      </p:sp>
      <p:pic>
        <p:nvPicPr>
          <p:cNvPr id="7" name="Picture 2">
            <a:extLst>
              <a:ext uri="{FF2B5EF4-FFF2-40B4-BE49-F238E27FC236}">
                <a16:creationId xmlns:a16="http://schemas.microsoft.com/office/drawing/2014/main" id="{A6EB3935-BB3F-4599-B48D-FB898493288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816" y="5276905"/>
            <a:ext cx="2083358" cy="145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10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5AA9AA94-31DA-4F44-8AD4-07D78368BAB3}"/>
              </a:ext>
            </a:extLst>
          </p:cNvPr>
          <p:cNvSpPr txBox="1">
            <a:spLocks/>
          </p:cNvSpPr>
          <p:nvPr/>
        </p:nvSpPr>
        <p:spPr>
          <a:xfrm>
            <a:off x="498542" y="1066800"/>
            <a:ext cx="11728565" cy="808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t>EO 14008: Biden/Harris Administration Climate Crisis Priorities</a:t>
            </a:r>
            <a:endParaRPr lang="en-US" sz="3400" b="1" u="sng" dirty="0"/>
          </a:p>
        </p:txBody>
      </p:sp>
      <p:sp>
        <p:nvSpPr>
          <p:cNvPr id="8" name="Content Placeholder 2">
            <a:extLst>
              <a:ext uri="{FF2B5EF4-FFF2-40B4-BE49-F238E27FC236}">
                <a16:creationId xmlns:a16="http://schemas.microsoft.com/office/drawing/2014/main" id="{8503D627-2756-46F8-8E0E-67C823FE36A1}"/>
              </a:ext>
            </a:extLst>
          </p:cNvPr>
          <p:cNvSpPr>
            <a:spLocks noGrp="1"/>
          </p:cNvSpPr>
          <p:nvPr>
            <p:ph idx="1"/>
          </p:nvPr>
        </p:nvSpPr>
        <p:spPr>
          <a:xfrm>
            <a:off x="609599" y="1875740"/>
            <a:ext cx="9604444" cy="4049731"/>
          </a:xfrm>
        </p:spPr>
        <p:txBody>
          <a:bodyPr vert="horz" lIns="91440" tIns="45720" rIns="91440" bIns="45720" rtlCol="0" anchor="t">
            <a:normAutofit/>
          </a:bodyPr>
          <a:lstStyle/>
          <a:p>
            <a:pPr marL="0" marR="0" indent="0">
              <a:spcBef>
                <a:spcPts val="600"/>
              </a:spcBef>
              <a:spcAft>
                <a:spcPts val="600"/>
              </a:spcAft>
              <a:buNone/>
            </a:pPr>
            <a:r>
              <a:rPr lang="en-US" sz="3100" dirty="0">
                <a:effectLst/>
                <a:latin typeface="Calibri" panose="020F0502020204030204" pitchFamily="34" charset="0"/>
                <a:ea typeface="Calibri" panose="020F0502020204030204" pitchFamily="34" charset="0"/>
              </a:rPr>
              <a:t>USDA is to develop </a:t>
            </a:r>
            <a:r>
              <a:rPr lang="en-US" sz="3100" dirty="0">
                <a:latin typeface="Calibri" panose="020F0502020204030204" pitchFamily="34" charset="0"/>
                <a:ea typeface="Calibri" panose="020F0502020204030204" pitchFamily="34" charset="0"/>
              </a:rPr>
              <a:t>recommendations for a climate-smart agriculture and forestry (CSAF) strategy</a:t>
            </a:r>
            <a:r>
              <a:rPr lang="en-US" sz="3100" dirty="0">
                <a:effectLst/>
                <a:latin typeface="Calibri" panose="020F0502020204030204" pitchFamily="34" charset="0"/>
                <a:ea typeface="Calibri" panose="020F0502020204030204" pitchFamily="34" charset="0"/>
              </a:rPr>
              <a:t>. </a:t>
            </a:r>
          </a:p>
          <a:p>
            <a:pPr marL="407194" lvl="1" indent="-342900">
              <a:spcBef>
                <a:spcPts val="600"/>
              </a:spcBef>
              <a:spcAft>
                <a:spcPts val="600"/>
              </a:spcAft>
            </a:pPr>
            <a:r>
              <a:rPr lang="en-US" sz="2600" dirty="0">
                <a:effectLst/>
                <a:latin typeface="Calibri" panose="020F0502020204030204" pitchFamily="34" charset="0"/>
                <a:ea typeface="Calibri" panose="020F0502020204030204" pitchFamily="34" charset="0"/>
              </a:rPr>
              <a:t>Decrease wildfire risk fueled by climate change</a:t>
            </a:r>
          </a:p>
          <a:p>
            <a:pPr marL="407194" lvl="1" indent="-342900">
              <a:spcBef>
                <a:spcPts val="600"/>
              </a:spcBef>
              <a:spcAft>
                <a:spcPts val="600"/>
              </a:spcAft>
            </a:pPr>
            <a:r>
              <a:rPr lang="en-US" sz="2600" dirty="0">
                <a:effectLst/>
                <a:latin typeface="Calibri" panose="020F0502020204030204" pitchFamily="34" charset="0"/>
                <a:ea typeface="Calibri" panose="020F0502020204030204" pitchFamily="34" charset="0"/>
              </a:rPr>
              <a:t>Source sustainable bioproducts and fuels</a:t>
            </a:r>
          </a:p>
          <a:p>
            <a:pPr marL="407194" lvl="1" indent="-342900">
              <a:spcBef>
                <a:spcPts val="600"/>
              </a:spcBef>
              <a:spcAft>
                <a:spcPts val="600"/>
              </a:spcAft>
            </a:pPr>
            <a:r>
              <a:rPr lang="en-US" sz="2600" dirty="0">
                <a:effectLst/>
                <a:latin typeface="Calibri" panose="020F0502020204030204" pitchFamily="34" charset="0"/>
                <a:ea typeface="Calibri" panose="020F0502020204030204" pitchFamily="34" charset="0"/>
              </a:rPr>
              <a:t>Conservation actions that</a:t>
            </a:r>
          </a:p>
          <a:p>
            <a:pPr marL="632222" lvl="2" indent="-342900">
              <a:spcBef>
                <a:spcPts val="600"/>
              </a:spcBef>
              <a:spcAft>
                <a:spcPts val="600"/>
              </a:spcAft>
            </a:pPr>
            <a:r>
              <a:rPr lang="en-US" sz="2600" dirty="0">
                <a:effectLst/>
                <a:latin typeface="Calibri" panose="020F0502020204030204" pitchFamily="34" charset="0"/>
                <a:ea typeface="Calibri" panose="020F0502020204030204" pitchFamily="34" charset="0"/>
              </a:rPr>
              <a:t>Provide </a:t>
            </a:r>
            <a:r>
              <a:rPr lang="en-US" sz="2600" u="sng" dirty="0">
                <a:effectLst/>
                <a:latin typeface="Calibri" panose="020F0502020204030204" pitchFamily="34" charset="0"/>
                <a:ea typeface="Calibri" panose="020F0502020204030204" pitchFamily="34" charset="0"/>
              </a:rPr>
              <a:t>measurable</a:t>
            </a:r>
            <a:r>
              <a:rPr lang="en-US" sz="2600" dirty="0">
                <a:effectLst/>
                <a:latin typeface="Calibri" panose="020F0502020204030204" pitchFamily="34" charset="0"/>
                <a:ea typeface="Calibri" panose="020F0502020204030204" pitchFamily="34" charset="0"/>
              </a:rPr>
              <a:t> carbon reduction</a:t>
            </a:r>
          </a:p>
          <a:p>
            <a:pPr marL="632222" lvl="2" indent="-342900">
              <a:spcBef>
                <a:spcPts val="600"/>
              </a:spcBef>
              <a:spcAft>
                <a:spcPts val="600"/>
              </a:spcAft>
            </a:pPr>
            <a:r>
              <a:rPr lang="en-US" sz="2600" dirty="0">
                <a:effectLst/>
                <a:latin typeface="Calibri" panose="020F0502020204030204" pitchFamily="34" charset="0"/>
                <a:ea typeface="Calibri" panose="020F0502020204030204" pitchFamily="34" charset="0"/>
              </a:rPr>
              <a:t>Sequester carbon</a:t>
            </a:r>
          </a:p>
          <a:p>
            <a:pPr marL="192405" indent="-192405"/>
            <a:endParaRPr lang="en-US" dirty="0">
              <a:ea typeface="Source Sans Pro"/>
            </a:endParaRPr>
          </a:p>
        </p:txBody>
      </p:sp>
      <p:pic>
        <p:nvPicPr>
          <p:cNvPr id="9" name="Picture 2" descr="What is Soil Conservation and 25+ Splendid Methods of Soil Conservation -  Conserve Energy Future">
            <a:extLst>
              <a:ext uri="{FF2B5EF4-FFF2-40B4-BE49-F238E27FC236}">
                <a16:creationId xmlns:a16="http://schemas.microsoft.com/office/drawing/2014/main" id="{DFA17A51-1E29-45C0-A18E-7202A07A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854" y="3900605"/>
            <a:ext cx="3285812" cy="235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7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5AA9AA94-31DA-4F44-8AD4-07D78368BAB3}"/>
              </a:ext>
            </a:extLst>
          </p:cNvPr>
          <p:cNvSpPr txBox="1">
            <a:spLocks/>
          </p:cNvSpPr>
          <p:nvPr/>
        </p:nvSpPr>
        <p:spPr>
          <a:xfrm>
            <a:off x="498542" y="1066800"/>
            <a:ext cx="11728565" cy="808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t>EO 14008: Biden/Harris Administration Climate Crisis Priorities</a:t>
            </a:r>
            <a:endParaRPr lang="en-US" sz="3400" b="1" u="sng" dirty="0"/>
          </a:p>
        </p:txBody>
      </p:sp>
      <p:sp>
        <p:nvSpPr>
          <p:cNvPr id="7" name="TextBox 6">
            <a:extLst>
              <a:ext uri="{FF2B5EF4-FFF2-40B4-BE49-F238E27FC236}">
                <a16:creationId xmlns:a16="http://schemas.microsoft.com/office/drawing/2014/main" id="{1E5A4FB2-C7D5-4564-B969-F8F689597506}"/>
              </a:ext>
            </a:extLst>
          </p:cNvPr>
          <p:cNvSpPr txBox="1"/>
          <p:nvPr/>
        </p:nvSpPr>
        <p:spPr>
          <a:xfrm>
            <a:off x="424544" y="2117993"/>
            <a:ext cx="7493557" cy="2985433"/>
          </a:xfrm>
          <a:prstGeom prst="rect">
            <a:avLst/>
          </a:prstGeom>
          <a:noFill/>
        </p:spPr>
        <p:txBody>
          <a:bodyPr wrap="square">
            <a:spAutoFit/>
          </a:bodyPr>
          <a:lstStyle/>
          <a:p>
            <a:pPr marL="0" marR="0">
              <a:spcBef>
                <a:spcPts val="600"/>
              </a:spcBef>
              <a:spcAft>
                <a:spcPts val="600"/>
              </a:spcAft>
            </a:pPr>
            <a:r>
              <a:rPr lang="en-US" sz="2200" dirty="0">
                <a:effectLst/>
                <a:latin typeface="Calibri" panose="020F0502020204030204" pitchFamily="34" charset="0"/>
                <a:ea typeface="Calibri" panose="020F0502020204030204" pitchFamily="34" charset="0"/>
              </a:rPr>
              <a:t>The USDA Climate Hubs play a central role</a:t>
            </a:r>
            <a:r>
              <a:rPr lang="en-US" sz="2200" dirty="0">
                <a:latin typeface="Calibri" panose="020F0502020204030204" pitchFamily="34" charset="0"/>
                <a:ea typeface="Calibri" panose="020F0502020204030204" pitchFamily="34" charset="0"/>
              </a:rPr>
              <a:t>:</a:t>
            </a:r>
          </a:p>
          <a:p>
            <a:pPr marL="510779" lvl="1" indent="-285750">
              <a:spcBef>
                <a:spcPts val="600"/>
              </a:spcBef>
              <a:spcAft>
                <a:spcPts val="600"/>
              </a:spcAft>
              <a:buFont typeface="Arial" panose="020B0604020202020204" pitchFamily="34" charset="0"/>
              <a:buChar char="•"/>
            </a:pPr>
            <a:r>
              <a:rPr lang="en-US" i="1" dirty="0">
                <a:effectLst/>
                <a:latin typeface="Calibri" panose="020F0502020204030204" pitchFamily="34" charset="0"/>
                <a:ea typeface="Calibri" panose="020F0502020204030204" pitchFamily="34" charset="0"/>
              </a:rPr>
              <a:t>Strengthen education, training, and technical assistance for CSAF practices</a:t>
            </a:r>
            <a:r>
              <a:rPr lang="en-US" dirty="0">
                <a:effectLst/>
                <a:latin typeface="Calibri" panose="020F0502020204030204" pitchFamily="34" charset="0"/>
                <a:ea typeface="Calibri" panose="020F0502020204030204" pitchFamily="34" charset="0"/>
              </a:rPr>
              <a:t>. </a:t>
            </a:r>
          </a:p>
          <a:p>
            <a:pPr marL="510779" lvl="1" indent="-285750">
              <a:spcBef>
                <a:spcPts val="600"/>
              </a:spcBef>
              <a:spcAft>
                <a:spcPts val="6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rPr>
              <a:t>Lower barriers and increase the rate of adoption of CSAF practices</a:t>
            </a:r>
          </a:p>
          <a:p>
            <a:pPr marL="510779" lvl="1" indent="-285750">
              <a:spcBef>
                <a:spcPts val="600"/>
              </a:spcBef>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rPr>
              <a:t>Facilitate </a:t>
            </a:r>
            <a:r>
              <a:rPr lang="en-US" dirty="0">
                <a:effectLst/>
                <a:latin typeface="Calibri" panose="020F0502020204030204" pitchFamily="34" charset="0"/>
                <a:ea typeface="Calibri" panose="020F0502020204030204" pitchFamily="34" charset="0"/>
              </a:rPr>
              <a:t>collaborations to develop necessary innovation or curate tools and technologies to moderate stressors.</a:t>
            </a:r>
          </a:p>
          <a:p>
            <a:pPr marL="510779" lvl="1" indent="-285750">
              <a:spcBef>
                <a:spcPts val="600"/>
              </a:spcBef>
              <a:spcAft>
                <a:spcPts val="6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rPr>
              <a:t>Bring “lessons-learned” back to USDA to complete a cycle of learning, enhancing resilience, and improving productivity. </a:t>
            </a:r>
          </a:p>
        </p:txBody>
      </p:sp>
      <p:pic>
        <p:nvPicPr>
          <p:cNvPr id="10" name="Picture 4" descr="Facebook Premiere on USDA Climate Hubs : USDA ARS">
            <a:extLst>
              <a:ext uri="{FF2B5EF4-FFF2-40B4-BE49-F238E27FC236}">
                <a16:creationId xmlns:a16="http://schemas.microsoft.com/office/drawing/2014/main" id="{52551072-5307-44BF-97DD-4BBAB9B63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214" y="2706517"/>
            <a:ext cx="4827843" cy="37295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USDA ARS Honors Scientists - Quality Assurance &amp;amp; Food Safety">
            <a:extLst>
              <a:ext uri="{FF2B5EF4-FFF2-40B4-BE49-F238E27FC236}">
                <a16:creationId xmlns:a16="http://schemas.microsoft.com/office/drawing/2014/main" id="{6D348E65-CDAD-42EC-8B59-1EBECD49A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56" y="1475046"/>
            <a:ext cx="2004646" cy="11276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United States Forest Service - Wikipedia">
            <a:extLst>
              <a:ext uri="{FF2B5EF4-FFF2-40B4-BE49-F238E27FC236}">
                <a16:creationId xmlns:a16="http://schemas.microsoft.com/office/drawing/2014/main" id="{24EABCBD-AB40-44C5-8E76-894E308E12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0658" y="1674509"/>
            <a:ext cx="931197" cy="103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18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5D949C4-6BD4-4356-A87E-BC1174E7D794}"/>
              </a:ext>
            </a:extLst>
          </p:cNvPr>
          <p:cNvSpPr txBox="1">
            <a:spLocks/>
          </p:cNvSpPr>
          <p:nvPr/>
        </p:nvSpPr>
        <p:spPr>
          <a:xfrm>
            <a:off x="469639" y="1019124"/>
            <a:ext cx="8229600" cy="762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USDA Strategic Plan: </a:t>
            </a:r>
            <a:r>
              <a:rPr lang="en-US" b="1" u="sng" dirty="0">
                <a:hlinkClick r:id="rId3">
                  <a:extLst>
                    <a:ext uri="{A12FA001-AC4F-418D-AE19-62706E023703}">
                      <ahyp:hlinkClr xmlns:ahyp="http://schemas.microsoft.com/office/drawing/2018/hyperlinkcolor" val="tx"/>
                    </a:ext>
                  </a:extLst>
                </a:hlinkClick>
              </a:rPr>
              <a:t>FY 2022 - 2026</a:t>
            </a:r>
            <a:r>
              <a:rPr lang="en-US" b="1" dirty="0"/>
              <a:t>:</a:t>
            </a:r>
            <a:endParaRPr lang="en-US" b="1" u="sng" dirty="0"/>
          </a:p>
        </p:txBody>
      </p:sp>
      <p:sp>
        <p:nvSpPr>
          <p:cNvPr id="3" name="TextBox 2">
            <a:extLst>
              <a:ext uri="{FF2B5EF4-FFF2-40B4-BE49-F238E27FC236}">
                <a16:creationId xmlns:a16="http://schemas.microsoft.com/office/drawing/2014/main" id="{D4C9CB63-0F9B-4FC4-8D6E-52D5CBD45E14}"/>
              </a:ext>
            </a:extLst>
          </p:cNvPr>
          <p:cNvSpPr txBox="1"/>
          <p:nvPr/>
        </p:nvSpPr>
        <p:spPr>
          <a:xfrm>
            <a:off x="469639" y="1625155"/>
            <a:ext cx="11582400" cy="1431161"/>
          </a:xfrm>
          <a:prstGeom prst="rect">
            <a:avLst/>
          </a:prstGeom>
          <a:noFill/>
        </p:spPr>
        <p:txBody>
          <a:bodyPr wrap="square" rtlCol="0">
            <a:spAutoFit/>
          </a:bodyPr>
          <a:lstStyle/>
          <a:p>
            <a:r>
              <a:rPr lang="en-US" sz="2800" dirty="0"/>
              <a:t>Strategic Goals:</a:t>
            </a:r>
          </a:p>
          <a:p>
            <a:pPr marL="514350" indent="-514350">
              <a:buFont typeface="+mj-lt"/>
              <a:buAutoNum type="arabicParenR"/>
            </a:pPr>
            <a:r>
              <a:rPr lang="en-US" sz="2400" dirty="0"/>
              <a:t>Combat climate change to support America’s working lands, natural resources, and communities</a:t>
            </a:r>
          </a:p>
          <a:p>
            <a:pPr marL="514350" indent="-514350">
              <a:buFont typeface="+mj-lt"/>
              <a:buAutoNum type="arabicParenR"/>
            </a:pPr>
            <a:endParaRPr lang="en-US" sz="1100" dirty="0"/>
          </a:p>
        </p:txBody>
      </p:sp>
      <p:sp>
        <p:nvSpPr>
          <p:cNvPr id="4" name="TextBox 3">
            <a:extLst>
              <a:ext uri="{FF2B5EF4-FFF2-40B4-BE49-F238E27FC236}">
                <a16:creationId xmlns:a16="http://schemas.microsoft.com/office/drawing/2014/main" id="{8C934F53-05C3-4874-A832-C87C23D551ED}"/>
              </a:ext>
            </a:extLst>
          </p:cNvPr>
          <p:cNvSpPr txBox="1"/>
          <p:nvPr/>
        </p:nvSpPr>
        <p:spPr>
          <a:xfrm>
            <a:off x="960390" y="2673872"/>
            <a:ext cx="10761971" cy="3708708"/>
          </a:xfrm>
          <a:prstGeom prst="rect">
            <a:avLst/>
          </a:prstGeom>
          <a:noFill/>
        </p:spPr>
        <p:txBody>
          <a:bodyPr wrap="square" rtlCol="0">
            <a:spAutoFit/>
          </a:bodyPr>
          <a:lstStyle/>
          <a:p>
            <a:endParaRPr lang="en-US" sz="1000" dirty="0"/>
          </a:p>
          <a:p>
            <a:r>
              <a:rPr lang="en-US" sz="2400" dirty="0"/>
              <a:t>1.1 Use Climate-Smart Management and Sound Science to Enhance the Health and Productivity of Agricultural Lands</a:t>
            </a:r>
          </a:p>
          <a:p>
            <a:endParaRPr lang="en-US" sz="1100" dirty="0"/>
          </a:p>
          <a:p>
            <a:r>
              <a:rPr lang="en-US" sz="2400" dirty="0"/>
              <a:t>1.2 Lead Efforts to Adapt to the Consequences of Climate Change in Agriculture and Forestry</a:t>
            </a:r>
          </a:p>
          <a:p>
            <a:endParaRPr lang="en-US" sz="1100" dirty="0"/>
          </a:p>
          <a:p>
            <a:r>
              <a:rPr lang="en-US" sz="2400" dirty="0"/>
              <a:t>1.3 Restore, Protect, and Conserve Watersheds to Ensure Clean, Abundant, and Continuous Provision of Water Resources</a:t>
            </a:r>
          </a:p>
          <a:p>
            <a:endParaRPr lang="en-US" sz="1100" dirty="0"/>
          </a:p>
          <a:p>
            <a:r>
              <a:rPr lang="en-US" sz="2400" dirty="0"/>
              <a:t>1.4 Increase Carbon Sequestration, Reduce Greenhouse Gas Emissions and Create Economic Opportunities (and Develop Low-Carbon Energy Solutions)</a:t>
            </a:r>
          </a:p>
        </p:txBody>
      </p:sp>
    </p:spTree>
    <p:extLst>
      <p:ext uri="{BB962C8B-B14F-4D97-AF65-F5344CB8AC3E}">
        <p14:creationId xmlns:p14="http://schemas.microsoft.com/office/powerpoint/2010/main" val="424019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5000758"/>
            <a:chOff x="-152508" y="872235"/>
            <a:chExt cx="12496800" cy="5000758"/>
          </a:xfrm>
        </p:grpSpPr>
        <p:sp>
          <p:nvSpPr>
            <p:cNvPr id="3" name="TextBox 2">
              <a:extLst>
                <a:ext uri="{FF2B5EF4-FFF2-40B4-BE49-F238E27FC236}">
                  <a16:creationId xmlns:a16="http://schemas.microsoft.com/office/drawing/2014/main" id="{4D3C5F0B-52C9-4B30-9AD2-5888AB121DE7}"/>
                </a:ext>
              </a:extLst>
            </p:cNvPr>
            <p:cNvSpPr txBox="1"/>
            <p:nvPr/>
          </p:nvSpPr>
          <p:spPr>
            <a:xfrm>
              <a:off x="17585" y="2272007"/>
              <a:ext cx="11717215" cy="3600986"/>
            </a:xfrm>
            <a:prstGeom prst="rect">
              <a:avLst/>
            </a:prstGeom>
            <a:noFill/>
          </p:spPr>
          <p:txBody>
            <a:bodyPr wrap="square" rtlCol="0">
              <a:spAutoFit/>
            </a:bodyPr>
            <a:lstStyle/>
            <a:p>
              <a:pPr marL="342900" indent="-342900">
                <a:buFont typeface="Arial" panose="020B0604020202020204" pitchFamily="34" charset="0"/>
                <a:buChar char="•"/>
              </a:pPr>
              <a:r>
                <a:rPr lang="en-US" sz="3200" dirty="0"/>
                <a:t>Executive Summary, page 4</a:t>
              </a:r>
            </a:p>
            <a:p>
              <a:pPr marL="800100" lvl="1" indent="-342900">
                <a:buFont typeface="Arial" panose="020B0604020202020204" pitchFamily="34" charset="0"/>
                <a:buChar char="•"/>
              </a:pPr>
              <a:r>
                <a:rPr lang="en-US" sz="2800" i="1" dirty="0"/>
                <a:t>. . .climate change, nutrition security, markets, indigenous traditional ecological knowledge, equity for underserved producers. . .</a:t>
              </a:r>
            </a:p>
            <a:p>
              <a:pPr marL="342900" indent="-342900">
                <a:buFont typeface="Arial" panose="020B0604020202020204" pitchFamily="34" charset="0"/>
                <a:buChar char="•"/>
              </a:pPr>
              <a:r>
                <a:rPr lang="en-US" sz="2800" dirty="0"/>
                <a:t>Background, page 13</a:t>
              </a:r>
            </a:p>
            <a:p>
              <a:pPr marL="800100" lvl="1" indent="-342900">
                <a:buFont typeface="Arial" panose="020B0604020202020204" pitchFamily="34" charset="0"/>
                <a:buChar char="•"/>
              </a:pPr>
              <a:r>
                <a:rPr lang="en-US" sz="2800" i="1" dirty="0"/>
                <a:t>. . .adaptation and mitigation . . .</a:t>
              </a:r>
              <a:endParaRPr lang="en-US" sz="2800" dirty="0"/>
            </a:p>
            <a:p>
              <a:pPr marL="800100" lvl="1" indent="-342900">
                <a:buFont typeface="Arial" panose="020B0604020202020204" pitchFamily="34" charset="0"/>
                <a:buChar char="•"/>
              </a:pPr>
              <a:endParaRPr lang="en-US" sz="2800" i="1" dirty="0"/>
            </a:p>
            <a:p>
              <a:pPr marL="342900" indent="-342900">
                <a:buFont typeface="Arial" panose="020B0604020202020204" pitchFamily="34" charset="0"/>
                <a:buChar char="•"/>
              </a:pPr>
              <a:r>
                <a:rPr lang="en-US" sz="2800" i="1" u="sng" dirty="0"/>
                <a:t>https://www.nifa.usda.gov/afri-request-applications</a:t>
              </a:r>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52399" y="1758462"/>
              <a:ext cx="11353983" cy="584775"/>
            </a:xfrm>
            <a:prstGeom prst="rect">
              <a:avLst/>
            </a:prstGeom>
            <a:noFill/>
          </p:spPr>
          <p:txBody>
            <a:bodyPr wrap="square" rtlCol="0">
              <a:spAutoFit/>
            </a:bodyPr>
            <a:lstStyle/>
            <a:p>
              <a:r>
                <a:rPr lang="en-US" sz="3200" dirty="0">
                  <a:solidFill>
                    <a:srgbClr val="002060"/>
                  </a:solidFill>
                </a:rPr>
                <a:t>AFRI Foundational and Applied Science Program</a:t>
              </a:r>
            </a:p>
          </p:txBody>
        </p:sp>
      </p:grpSp>
    </p:spTree>
    <p:extLst>
      <p:ext uri="{BB962C8B-B14F-4D97-AF65-F5344CB8AC3E}">
        <p14:creationId xmlns:p14="http://schemas.microsoft.com/office/powerpoint/2010/main" val="91279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1A2028-A61B-4903-9E78-B2457B34AFA7}"/>
              </a:ext>
            </a:extLst>
          </p:cNvPr>
          <p:cNvGrpSpPr/>
          <p:nvPr/>
        </p:nvGrpSpPr>
        <p:grpSpPr>
          <a:xfrm>
            <a:off x="610262" y="1021523"/>
            <a:ext cx="11159414" cy="4427624"/>
            <a:chOff x="-152508" y="872235"/>
            <a:chExt cx="12496800" cy="4427624"/>
          </a:xfrm>
        </p:grpSpPr>
        <p:sp>
          <p:nvSpPr>
            <p:cNvPr id="3" name="TextBox 2">
              <a:extLst>
                <a:ext uri="{FF2B5EF4-FFF2-40B4-BE49-F238E27FC236}">
                  <a16:creationId xmlns:a16="http://schemas.microsoft.com/office/drawing/2014/main" id="{4D3C5F0B-52C9-4B30-9AD2-5888AB121DE7}"/>
                </a:ext>
              </a:extLst>
            </p:cNvPr>
            <p:cNvSpPr txBox="1"/>
            <p:nvPr/>
          </p:nvSpPr>
          <p:spPr>
            <a:xfrm>
              <a:off x="-29219" y="2622203"/>
              <a:ext cx="11717215" cy="2677656"/>
            </a:xfrm>
            <a:prstGeom prst="rect">
              <a:avLst/>
            </a:prstGeom>
            <a:noFill/>
          </p:spPr>
          <p:txBody>
            <a:bodyPr wrap="square" rtlCol="0">
              <a:spAutoFit/>
            </a:bodyPr>
            <a:lstStyle/>
            <a:p>
              <a:pPr marL="514350" indent="-514350">
                <a:buFont typeface="+mj-lt"/>
                <a:buAutoNum type="arabicPeriod"/>
              </a:pPr>
              <a:r>
                <a:rPr lang="en-US" sz="2800" dirty="0"/>
                <a:t>Plant Health and Production and Plant Products		$66 million</a:t>
              </a:r>
            </a:p>
            <a:p>
              <a:pPr marL="514350" indent="-514350">
                <a:buFont typeface="+mj-lt"/>
                <a:buAutoNum type="arabicPeriod"/>
              </a:pPr>
              <a:r>
                <a:rPr lang="en-US" sz="2800" dirty="0"/>
                <a:t>Animal Health and Production and Animal Products	$55 million</a:t>
              </a:r>
            </a:p>
            <a:p>
              <a:pPr marL="514350" indent="-514350">
                <a:buFont typeface="+mj-lt"/>
                <a:buAutoNum type="arabicPeriod"/>
              </a:pPr>
              <a:r>
                <a:rPr lang="en-US" sz="2800" dirty="0"/>
                <a:t>Food Safety, Nutrition, and Health							$39 million</a:t>
              </a:r>
            </a:p>
            <a:p>
              <a:pPr marL="514350" indent="-514350">
                <a:buFont typeface="+mj-lt"/>
                <a:buAutoNum type="arabicPeriod"/>
              </a:pPr>
              <a:r>
                <a:rPr lang="en-US" sz="2800" dirty="0"/>
                <a:t>Bioenergy, Natural Resources, and Environment		$33 million</a:t>
              </a:r>
            </a:p>
            <a:p>
              <a:pPr marL="514350" indent="-514350">
                <a:buFont typeface="+mj-lt"/>
                <a:buAutoNum type="arabicPeriod"/>
              </a:pPr>
              <a:r>
                <a:rPr lang="en-US" sz="2800" dirty="0"/>
                <a:t>Agriculture Systems and Technology						$29 million</a:t>
              </a:r>
            </a:p>
            <a:p>
              <a:pPr marL="514350" indent="-514350">
                <a:buFont typeface="+mj-lt"/>
                <a:buAutoNum type="arabicPeriod"/>
              </a:pPr>
              <a:r>
                <a:rPr lang="en-US" sz="2800" dirty="0"/>
                <a:t>Agriculture Economics and Rural Communities			$34 million</a:t>
              </a:r>
              <a:endParaRPr lang="en-US" sz="2800" i="1" u="sng" dirty="0"/>
            </a:p>
          </p:txBody>
        </p:sp>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152508" y="872235"/>
              <a:ext cx="12496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NIFA AFRI Funding Opportunities: </a:t>
              </a:r>
            </a:p>
          </p:txBody>
        </p:sp>
        <p:sp>
          <p:nvSpPr>
            <p:cNvPr id="5" name="TextBox 4">
              <a:extLst>
                <a:ext uri="{FF2B5EF4-FFF2-40B4-BE49-F238E27FC236}">
                  <a16:creationId xmlns:a16="http://schemas.microsoft.com/office/drawing/2014/main" id="{62C8828C-F9A3-4E9E-9B8E-AF1443E47092}"/>
                </a:ext>
              </a:extLst>
            </p:cNvPr>
            <p:cNvSpPr txBox="1"/>
            <p:nvPr/>
          </p:nvSpPr>
          <p:spPr>
            <a:xfrm>
              <a:off x="152399" y="1758462"/>
              <a:ext cx="11353983" cy="584775"/>
            </a:xfrm>
            <a:prstGeom prst="rect">
              <a:avLst/>
            </a:prstGeom>
            <a:noFill/>
          </p:spPr>
          <p:txBody>
            <a:bodyPr wrap="square" rtlCol="0">
              <a:spAutoFit/>
            </a:bodyPr>
            <a:lstStyle/>
            <a:p>
              <a:r>
                <a:rPr lang="en-US" sz="3200" dirty="0">
                  <a:solidFill>
                    <a:srgbClr val="002060"/>
                  </a:solidFill>
                </a:rPr>
                <a:t>AFRI Foundational and Applied Science Program:</a:t>
              </a:r>
            </a:p>
          </p:txBody>
        </p:sp>
      </p:grpSp>
    </p:spTree>
    <p:extLst>
      <p:ext uri="{BB962C8B-B14F-4D97-AF65-F5344CB8AC3E}">
        <p14:creationId xmlns:p14="http://schemas.microsoft.com/office/powerpoint/2010/main" val="32944521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5b3dc6-defe-4b94-8181-5793db9839c2" xsi:nil="true"/>
    <lcf76f155ced4ddcb4097134ff3c332f xmlns="17154917-83f8-422b-a996-f7a8f0cb9a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1E74E9146A0247B5FF68A068319288" ma:contentTypeVersion="16" ma:contentTypeDescription="Create a new document." ma:contentTypeScope="" ma:versionID="74fe83bfe6a6c5e348f0a649af409386">
  <xsd:schema xmlns:xsd="http://www.w3.org/2001/XMLSchema" xmlns:xs="http://www.w3.org/2001/XMLSchema" xmlns:p="http://schemas.microsoft.com/office/2006/metadata/properties" xmlns:ns2="17154917-83f8-422b-a996-f7a8f0cb9a66" xmlns:ns3="975b3dc6-defe-4b94-8181-5793db9839c2" targetNamespace="http://schemas.microsoft.com/office/2006/metadata/properties" ma:root="true" ma:fieldsID="ad345d6e6daa3e05648ba149b3b956f1" ns2:_="" ns3:_="">
    <xsd:import namespace="17154917-83f8-422b-a996-f7a8f0cb9a66"/>
    <xsd:import namespace="975b3dc6-defe-4b94-8181-5793db9839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54917-83f8-422b-a996-f7a8f0cb9a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05c2eb-d2c0-41df-817a-9abe70ce6ca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5b3dc6-defe-4b94-8181-5793db9839c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822e71c-21d5-4597-ae63-b61c918e1d80}" ma:internalName="TaxCatchAll" ma:showField="CatchAllData" ma:web="975b3dc6-defe-4b94-8181-5793db983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67730E-8232-4984-883E-85FBC143AFA3}">
  <ds:schemaRefs>
    <ds:schemaRef ds:uri="http://schemas.microsoft.com/office/infopath/2007/PartnerControls"/>
    <ds:schemaRef ds:uri="http://purl.org/dc/terms/"/>
    <ds:schemaRef ds:uri="http://schemas.openxmlformats.org/package/2006/metadata/core-properties"/>
    <ds:schemaRef ds:uri="f8d56034-9474-45d9-b157-95b8b4fc386d"/>
    <ds:schemaRef ds:uri="http://schemas.microsoft.com/office/2006/documentManagement/types"/>
    <ds:schemaRef ds:uri="dc4a9597-1c94-4442-a214-c9281240c884"/>
    <ds:schemaRef ds:uri="http://www.w3.org/XML/1998/namespace"/>
    <ds:schemaRef ds:uri="http://purl.org/dc/dcmitype/"/>
    <ds:schemaRef ds:uri="http://schemas.microsoft.com/sharepoint/v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25473E0-31FA-4526-8F4B-DA7DDBDC8050}"/>
</file>

<file path=customXml/itemProps3.xml><?xml version="1.0" encoding="utf-8"?>
<ds:datastoreItem xmlns:ds="http://schemas.openxmlformats.org/officeDocument/2006/customXml" ds:itemID="{EDB215F4-33FB-46DC-820F-5C0C645644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4589</TotalTime>
  <Words>2579</Words>
  <Application>Microsoft Office PowerPoint</Application>
  <PresentationFormat>Widescreen</PresentationFormat>
  <Paragraphs>309</Paragraphs>
  <Slides>32</Slides>
  <Notes>31</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Calibri</vt:lpstr>
      <vt:lpstr>Calibri Light</vt:lpstr>
      <vt:lpstr>Office Theme</vt:lpstr>
      <vt:lpstr>Opportunities For Addressing Climate Change Through NIFA Programs Kevin Kephart Deputy Director, Institute of Bioenergy, Climate, and Environment  May 18, 2022</vt:lpstr>
      <vt:lpstr>Non-Discrimination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Agriculture Innovation Mission for Climate Website:  www.AIMforClimate.org Twitter:  @AIMforClimate   To increase and accelerate agriculture and food systems innovation in support of climate action.     Innovation = research, development, demonstration, deployment   </vt:lpstr>
      <vt:lpstr>OBJECTIVES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Quizon, Michael - REE-NIFA, Kansas City, MO</dc:creator>
  <cp:lastModifiedBy>Kephart, Kevin - REE-NIFA, Kansas City, MO</cp:lastModifiedBy>
  <cp:revision>38</cp:revision>
  <cp:lastPrinted>2022-04-01T15:07:24Z</cp:lastPrinted>
  <dcterms:created xsi:type="dcterms:W3CDTF">2020-10-23T18:19:52Z</dcterms:created>
  <dcterms:modified xsi:type="dcterms:W3CDTF">2022-05-06T18:47:49Z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0x010100911E74E9146A0247B5FF68A068319288</vt:lpwstr>
  </property>
</Properties>
</file>