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  <p:sldMasterId id="2147483978" r:id="rId2"/>
    <p:sldMasterId id="2147484014" r:id="rId3"/>
    <p:sldMasterId id="2147484032" r:id="rId4"/>
  </p:sldMasterIdLst>
  <p:notesMasterIdLst>
    <p:notesMasterId r:id="rId24"/>
  </p:notesMasterIdLst>
  <p:handoutMasterIdLst>
    <p:handoutMasterId r:id="rId25"/>
  </p:handoutMasterIdLst>
  <p:sldIdLst>
    <p:sldId id="380" r:id="rId5"/>
    <p:sldId id="395" r:id="rId6"/>
    <p:sldId id="396" r:id="rId7"/>
    <p:sldId id="397" r:id="rId8"/>
    <p:sldId id="398" r:id="rId9"/>
    <p:sldId id="399" r:id="rId10"/>
    <p:sldId id="400" r:id="rId11"/>
    <p:sldId id="375" r:id="rId12"/>
    <p:sldId id="382" r:id="rId13"/>
    <p:sldId id="392" r:id="rId14"/>
    <p:sldId id="383" r:id="rId15"/>
    <p:sldId id="386" r:id="rId16"/>
    <p:sldId id="393" r:id="rId17"/>
    <p:sldId id="388" r:id="rId18"/>
    <p:sldId id="384" r:id="rId19"/>
    <p:sldId id="394" r:id="rId20"/>
    <p:sldId id="389" r:id="rId21"/>
    <p:sldId id="390" r:id="rId22"/>
    <p:sldId id="401" r:id="rId2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86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4" autoAdjust="0"/>
    <p:restoredTop sz="73175" autoAdjust="0"/>
  </p:normalViewPr>
  <p:slideViewPr>
    <p:cSldViewPr>
      <p:cViewPr varScale="1">
        <p:scale>
          <a:sx n="47" d="100"/>
          <a:sy n="47" d="100"/>
        </p:scale>
        <p:origin x="81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E3691E3-5749-4512-984C-E6B1A95D8DA0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55BCDA-D1DF-49B6-BE13-B6DAF30C4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46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0CDB410-53F8-49F0-AD01-C866492B7C21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D2C55F3-9D78-4FA8-96F1-C83AB47A1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6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900818F-5BA0-44DC-BE5F-CDC65F4E06A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6395D3A-D43D-4A51-A418-32C1F832F5C5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704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B0EB183-6FD4-4498-AF19-31517D6F6E3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D7DDF87-A148-497B-913A-597E7FBBBD6C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459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FA9A4BB-6D66-4017-B5CD-2C1DBC219EA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BB28743-C53D-4634-AEC2-D2343ADFE740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097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735698-D89B-4F96-AB87-4153109DD7AA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19DEA83-470E-4F98-9F58-EDA55E9D6501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8895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B3832E5-F732-4E4F-A127-7BE6195AD954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9FD097-BE15-4676-8ED1-8D6352FDD439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31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7D85598-94F8-41B8-AF40-0B5AA1F2F5ED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447DC15-114B-4EAE-A519-A303B913EABF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284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7D85598-94F8-41B8-AF40-0B5AA1F2F5ED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447DC15-114B-4EAE-A519-A303B913EABF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053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C3F70C0-F3CE-4E32-A7CC-F97B24AB79B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903F544-3BEB-4DA0-B335-D54EA07D5E7E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247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36067E4-7FB5-4382-91DA-025CA5833868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B514AF4-D0B5-4695-8E9B-CA97F54D8810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98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900818F-5BA0-44DC-BE5F-CDC65F4E06A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6395D3A-D43D-4A51-A418-32C1F832F5C5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700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FF8D7D5-1D29-4584-8D86-B22A8F67633A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F98D7AC-B8CF-4250-983A-82A7CDC95FFC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78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FF8D7D5-1D29-4584-8D86-B22A8F67633A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F98D7AC-B8CF-4250-983A-82A7CDC95FFC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359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542189-06C9-4E4E-A6F3-8C3BE9B384D4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C8A7414-BA01-4FD1-8C79-4A86BE54CD98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95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4269BB7-D4FC-4D60-BC94-1106236FCB58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AE54126-A29F-4AA6-B872-87AF4F42A77B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58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EFCC23D-FE8C-4EED-9FEF-89482536036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F9112D2-A41F-491C-8D31-8E7ED5024B95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945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2F4BDD-D280-4456-B789-2C8C3436465D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E9467F5-0124-4922-B121-5D32363B865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8645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38BD94-733D-4F85-86EA-1B4E7769520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8194931-8BE8-4656-B0B1-0D65FCEB98C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72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E337664-06DA-4574-803C-520CFE22C609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C3E1387-DBA3-475D-9436-15740828EDF8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41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17F02CA-235D-4E90-A94B-5911C42ACA6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641257D-2C0F-4099-AE25-D167EABE1B49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9658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B0EB183-6FD4-4498-AF19-31517D6F6E3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D7DDF87-A148-497B-913A-597E7FBBBD6C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5776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FA9A4BB-6D66-4017-B5CD-2C1DBC219EA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BB28743-C53D-4634-AEC2-D2343ADFE740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4749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735698-D89B-4F96-AB87-4153109DD7AA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19DEA83-470E-4F98-9F58-EDA55E9D6501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90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542189-06C9-4E4E-A6F3-8C3BE9B384D4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C8A7414-BA01-4FD1-8C79-4A86BE54CD98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5848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B3832E5-F732-4E4F-A127-7BE6195AD954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9FD097-BE15-4676-8ED1-8D6352FDD439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8400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7D85598-94F8-41B8-AF40-0B5AA1F2F5ED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447DC15-114B-4EAE-A519-A303B913EABF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6788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7D85598-94F8-41B8-AF40-0B5AA1F2F5ED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447DC15-114B-4EAE-A519-A303B913EABF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509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C3F70C0-F3CE-4E32-A7CC-F97B24AB79B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903F544-3BEB-4DA0-B335-D54EA07D5E7E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6187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36067E4-7FB5-4382-91DA-025CA5833868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B514AF4-D0B5-4695-8E9B-CA97F54D8810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2894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900818F-5BA0-44DC-BE5F-CDC65F4E06A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6395D3A-D43D-4A51-A418-32C1F832F5C5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6686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FF8D7D5-1D29-4584-8D86-B22A8F67633A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F98D7AC-B8CF-4250-983A-82A7CDC95FFC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7698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542189-06C9-4E4E-A6F3-8C3BE9B384D4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C8A7414-BA01-4FD1-8C79-4A86BE54CD98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2018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4269BB7-D4FC-4D60-BC94-1106236FCB58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AE54126-A29F-4AA6-B872-87AF4F42A77B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5491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EFCC23D-FE8C-4EED-9FEF-89482536036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F9112D2-A41F-491C-8D31-8E7ED5024B95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586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4269BB7-D4FC-4D60-BC94-1106236FCB58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AE54126-A29F-4AA6-B872-87AF4F42A77B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6893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2F4BDD-D280-4456-B789-2C8C3436465D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E9467F5-0124-4922-B121-5D32363B865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848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38BD94-733D-4F85-86EA-1B4E7769520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8194931-8BE8-4656-B0B1-0D65FCEB98C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4373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E337664-06DA-4574-803C-520CFE22C609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C3E1387-DBA3-475D-9436-15740828EDF8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1764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17F02CA-235D-4E90-A94B-5911C42ACA6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641257D-2C0F-4099-AE25-D167EABE1B49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7175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B0EB183-6FD4-4498-AF19-31517D6F6E3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D7DDF87-A148-497B-913A-597E7FBBBD6C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2311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FA9A4BB-6D66-4017-B5CD-2C1DBC219EA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BB28743-C53D-4634-AEC2-D2343ADFE740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0188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735698-D89B-4F96-AB87-4153109DD7AA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19DEA83-470E-4F98-9F58-EDA55E9D6501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95616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B3832E5-F732-4E4F-A127-7BE6195AD954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9FD097-BE15-4676-8ED1-8D6352FDD439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1144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7D85598-94F8-41B8-AF40-0B5AA1F2F5ED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447DC15-114B-4EAE-A519-A303B913EABF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5427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7D85598-94F8-41B8-AF40-0B5AA1F2F5ED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447DC15-114B-4EAE-A519-A303B913EABF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021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EFCC23D-FE8C-4EED-9FEF-89482536036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F9112D2-A41F-491C-8D31-8E7ED5024B95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5629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C3F70C0-F3CE-4E32-A7CC-F97B24AB79B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903F544-3BEB-4DA0-B335-D54EA07D5E7E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2343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36067E4-7FB5-4382-91DA-025CA5833868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B514AF4-D0B5-4695-8E9B-CA97F54D8810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322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900818F-5BA0-44DC-BE5F-CDC65F4E06A3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6395D3A-D43D-4A51-A418-32C1F832F5C5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7933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FF8D7D5-1D29-4584-8D86-B22A8F67633A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F98D7AC-B8CF-4250-983A-82A7CDC95FFC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048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542189-06C9-4E4E-A6F3-8C3BE9B384D4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C8A7414-BA01-4FD1-8C79-4A86BE54CD98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820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4269BB7-D4FC-4D60-BC94-1106236FCB58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AE54126-A29F-4AA6-B872-87AF4F42A77B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1488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EFCC23D-FE8C-4EED-9FEF-894825360367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F9112D2-A41F-491C-8D31-8E7ED5024B95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9101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2F4BDD-D280-4456-B789-2C8C3436465D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E9467F5-0124-4922-B121-5D32363B865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5929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38BD94-733D-4F85-86EA-1B4E7769520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8194931-8BE8-4656-B0B1-0D65FCEB98C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9934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E337664-06DA-4574-803C-520CFE22C609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C3E1387-DBA3-475D-9436-15740828EDF8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82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2F4BDD-D280-4456-B789-2C8C3436465D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E9467F5-0124-4922-B121-5D32363B865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9601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17F02CA-235D-4E90-A94B-5911C42ACA6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641257D-2C0F-4099-AE25-D167EABE1B49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276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B0EB183-6FD4-4498-AF19-31517D6F6E3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D7DDF87-A148-497B-913A-597E7FBBBD6C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9593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FA9A4BB-6D66-4017-B5CD-2C1DBC219EA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BB28743-C53D-4634-AEC2-D2343ADFE740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493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735698-D89B-4F96-AB87-4153109DD7AA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19DEA83-470E-4F98-9F58-EDA55E9D6501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17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B3832E5-F732-4E4F-A127-7BE6195AD954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9FD097-BE15-4676-8ED1-8D6352FDD439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4299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7D85598-94F8-41B8-AF40-0B5AA1F2F5ED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447DC15-114B-4EAE-A519-A303B913EABF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8905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7D85598-94F8-41B8-AF40-0B5AA1F2F5ED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447DC15-114B-4EAE-A519-A303B913EABF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4617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C3F70C0-F3CE-4E32-A7CC-F97B24AB79B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903F544-3BEB-4DA0-B335-D54EA07D5E7E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3095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36067E4-7FB5-4382-91DA-025CA5833868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B514AF4-D0B5-4695-8E9B-CA97F54D8810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838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38BD94-733D-4F85-86EA-1B4E77695200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8194931-8BE8-4656-B0B1-0D65FCEB98C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994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E337664-06DA-4574-803C-520CFE22C609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C3E1387-DBA3-475D-9436-15740828EDF8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875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17F02CA-235D-4E90-A94B-5911C42ACA6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641257D-2C0F-4099-AE25-D167EABE1B49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110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7D85598-94F8-41B8-AF40-0B5AA1F2F5ED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447DC15-114B-4EAE-A519-A303B913EABF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5243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  <p:sldLayoutId id="214748394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7D85598-94F8-41B8-AF40-0B5AA1F2F5ED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447DC15-114B-4EAE-A519-A303B913EABF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4780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  <p:sldLayoutId id="2147483993" r:id="rId15"/>
    <p:sldLayoutId id="2147483994" r:id="rId16"/>
    <p:sldLayoutId id="21474839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7D85598-94F8-41B8-AF40-0B5AA1F2F5ED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447DC15-114B-4EAE-A519-A303B913EABF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7681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  <p:sldLayoutId id="2147484027" r:id="rId13"/>
    <p:sldLayoutId id="2147484028" r:id="rId14"/>
    <p:sldLayoutId id="2147484029" r:id="rId15"/>
    <p:sldLayoutId id="2147484030" r:id="rId16"/>
    <p:sldLayoutId id="21474840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7D85598-94F8-41B8-AF40-0B5AA1F2F5ED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3/19/2022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447DC15-114B-4EAE-A519-A303B913EABF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3847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  <p:sldLayoutId id="2147484045" r:id="rId13"/>
    <p:sldLayoutId id="2147484046" r:id="rId14"/>
    <p:sldLayoutId id="2147484047" r:id="rId15"/>
    <p:sldLayoutId id="2147484048" r:id="rId16"/>
    <p:sldLayoutId id="21474840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site.extension.uga.edu/climate" TargetMode="External"/><Relationship Id="rId7" Type="http://schemas.openxmlformats.org/officeDocument/2006/relationships/image" Target="../media/image22.png"/><Relationship Id="rId2" Type="http://schemas.openxmlformats.org/officeDocument/2006/relationships/hyperlink" Target="mailto:pknox@uga.edu" TargetMode="Externa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20001"/>
            <a:ext cx="10515600" cy="1424583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Climate variability and change: </a:t>
            </a:r>
            <a:b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Outlook, issues, and challenges to the Southern region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754" y="2057400"/>
            <a:ext cx="9708889" cy="33569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96366" y="5611793"/>
            <a:ext cx="8731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Pam Knox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University of Georgia Agricultural Climatologist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C72208-93D2-41E6-8C75-6A8584F1C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3345" y="6299200"/>
            <a:ext cx="19335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01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5E0C4-F40A-4115-970F-53CA0CAA0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89230"/>
            <a:ext cx="11277600" cy="140053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does a changing climate affect agriculture?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067FDF-1F9F-435A-9520-9DC682D12E8D}"/>
              </a:ext>
            </a:extLst>
          </p:cNvPr>
          <p:cNvSpPr txBox="1"/>
          <p:nvPr/>
        </p:nvSpPr>
        <p:spPr>
          <a:xfrm>
            <a:off x="5562600" y="1600200"/>
            <a:ext cx="6604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More droughts and more floods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Higher CO2 slightly increases plant growth IF there are enough nutrients and water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Production areas will change since climate change is global and other areas may see worse impacts than we 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2FD11FA-4816-4D28-970A-B12F5BC86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55" y="1752600"/>
            <a:ext cx="4996845" cy="446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A07385-FAF8-4869-835F-6788125AD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3345" y="6299200"/>
            <a:ext cx="19335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85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C7795-C3A0-4A97-9C2B-A4FE6D9EA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522506"/>
            <a:ext cx="9525000" cy="140053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does agriculture affect climate?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1F64FB-24C4-4781-B44A-6601EAB04717}"/>
              </a:ext>
            </a:extLst>
          </p:cNvPr>
          <p:cNvSpPr txBox="1"/>
          <p:nvPr/>
        </p:nvSpPr>
        <p:spPr>
          <a:xfrm>
            <a:off x="643446" y="1811179"/>
            <a:ext cx="112132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Emission of gases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Changes in land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Runoff and erosion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Overproduction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Soil health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Agriculture produces about 11 percent of all greenhouse emissions (up to 24 % if include forestry and land use impacts)</a:t>
            </a:r>
            <a:endParaRPr lang="en-US" sz="3200" dirty="0">
              <a:solidFill>
                <a:srgbClr val="FFC000"/>
              </a:solidFill>
            </a:endParaRPr>
          </a:p>
        </p:txBody>
      </p:sp>
      <p:pic>
        <p:nvPicPr>
          <p:cNvPr id="1026" name="Picture 2" descr="Farming emissions come from a variety of sources that differ depending on the type of farm. Image credit: IPCC">
            <a:extLst>
              <a:ext uri="{FF2B5EF4-FFF2-40B4-BE49-F238E27FC236}">
                <a16:creationId xmlns:a16="http://schemas.microsoft.com/office/drawing/2014/main" id="{36F67289-58F1-4FB4-9358-9784899E1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440" y="1355776"/>
            <a:ext cx="5838634" cy="371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CD428D-045A-40B3-87E7-266302F97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3345" y="6299200"/>
            <a:ext cx="19335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2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C7795-C3A0-4A97-9C2B-A4FE6D9EA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522506"/>
            <a:ext cx="9525000" cy="140053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does agriculture affect climate?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1F64FB-24C4-4781-B44A-6601EAB04717}"/>
              </a:ext>
            </a:extLst>
          </p:cNvPr>
          <p:cNvSpPr txBox="1"/>
          <p:nvPr/>
        </p:nvSpPr>
        <p:spPr>
          <a:xfrm>
            <a:off x="914400" y="1600200"/>
            <a:ext cx="10210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Clearing of land and draining of wetlands releases carbon dioxide and methane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Intensive crop production increases local humidity, increases demands for irrigation, increases erosion, increases use of fuel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B17F66-C55F-42DA-9491-C934FBB85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5" y="4480675"/>
            <a:ext cx="12173325" cy="2224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E9F35C-1E5B-4826-A30A-50EC04CDA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3345" y="6299200"/>
            <a:ext cx="19335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40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C7795-C3A0-4A97-9C2B-A4FE6D9EA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522506"/>
            <a:ext cx="9525000" cy="140053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does agriculture affect climate?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1F64FB-24C4-4781-B44A-6601EAB04717}"/>
              </a:ext>
            </a:extLst>
          </p:cNvPr>
          <p:cNvSpPr txBox="1"/>
          <p:nvPr/>
        </p:nvSpPr>
        <p:spPr>
          <a:xfrm>
            <a:off x="914400" y="1600200"/>
            <a:ext cx="10210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Increased use of fertilizers releases NO2 to air and water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Livestock production releases methane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Intensive production can dry out soils, increasing pollution and decreasing water-holding capacity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4F8D82-D161-48A3-B742-6ABA0951E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" y="3856315"/>
            <a:ext cx="12192000" cy="28029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06F1F2-4C03-4BC1-A640-0260F32E3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3345" y="6299200"/>
            <a:ext cx="19335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26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C7795-C3A0-4A97-9C2B-A4FE6D9EA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522506"/>
            <a:ext cx="9525000" cy="140053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does agriculture affect climate?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1F64FB-24C4-4781-B44A-6601EAB04717}"/>
              </a:ext>
            </a:extLst>
          </p:cNvPr>
          <p:cNvSpPr txBox="1"/>
          <p:nvPr/>
        </p:nvSpPr>
        <p:spPr>
          <a:xfrm>
            <a:off x="1635760" y="1600200"/>
            <a:ext cx="89204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Emission of greenhouse gases like carbon dioxide, methane, nitrous oxide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Change in land use affects albedo, soil moisture, local climate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Runoff of fertilizers affects stream health and contributes to Gulf of Mexico dead zones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Overproduction leads to increased food waste, which increases methane emission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8AAE40A-028B-4476-9B19-CAE28B33D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11" y="1497881"/>
            <a:ext cx="10615177" cy="465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A98492-10BE-4337-AA96-2C875D08D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3345" y="6299200"/>
            <a:ext cx="19335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0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80C45-A3B0-418C-811F-A8B21D7FD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actions do we need to do to address climate change?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E76F30-ECD7-4CAB-9BDA-A2AACEAED470}"/>
              </a:ext>
            </a:extLst>
          </p:cNvPr>
          <p:cNvSpPr txBox="1"/>
          <p:nvPr/>
        </p:nvSpPr>
        <p:spPr>
          <a:xfrm>
            <a:off x="990600" y="2286000"/>
            <a:ext cx="10668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Crop production—reduce use of water and chemicals by use of cover crops, smart irrigation, and precision agriculture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Reduce use of fuel for production and transportation of agricultural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Carbon sequestration can capture some carbon in forests, land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CC30D3-8E7B-488F-8E7E-AB61C9939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345" y="6299200"/>
            <a:ext cx="19335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21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80C45-A3B0-418C-811F-A8B21D7FD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actions do we need to do to address climate change?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E76F30-ECD7-4CAB-9BDA-A2AACEAED470}"/>
              </a:ext>
            </a:extLst>
          </p:cNvPr>
          <p:cNvSpPr txBox="1"/>
          <p:nvPr/>
        </p:nvSpPr>
        <p:spPr>
          <a:xfrm>
            <a:off x="1066800" y="2057400"/>
            <a:ext cx="10668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Switch to new hybrids or new crops to take advantage of the changes in climate where you 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Reduce production of methane by less clearing of land, changing animal diets, waste digesters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Reduce food waste at all stages of production and use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2E821B-253E-4D69-99E0-2904C5B86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345" y="6299200"/>
            <a:ext cx="19335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00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80C45-A3B0-418C-811F-A8B21D7FD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actions do we need to do to address climate change?</a:t>
            </a:r>
          </a:p>
        </p:txBody>
      </p:sp>
      <p:pic>
        <p:nvPicPr>
          <p:cNvPr id="3074" name="Picture 2" descr="The six agricultural practices on the right should be sufficient to render agriculture carbon neutral, according to Peter Lehner of EarthJustice.">
            <a:extLst>
              <a:ext uri="{FF2B5EF4-FFF2-40B4-BE49-F238E27FC236}">
                <a16:creationId xmlns:a16="http://schemas.microsoft.com/office/drawing/2014/main" id="{E3B09F33-7D0F-4C99-853C-C5730F4FB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62150"/>
            <a:ext cx="8450634" cy="456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D34BEE-AD26-452D-B379-8B521C262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3345" y="6299200"/>
            <a:ext cx="19335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13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A53C0-0C6D-4DFF-930F-6ECA8CFAC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430273-27FF-4653-8F41-BB3AD761CB5B}"/>
              </a:ext>
            </a:extLst>
          </p:cNvPr>
          <p:cNvSpPr txBox="1"/>
          <p:nvPr/>
        </p:nvSpPr>
        <p:spPr>
          <a:xfrm>
            <a:off x="1600200" y="1378364"/>
            <a:ext cx="8991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Farmers will always be concerned about this year and next year’s crops, but long-term production modifications that reduce greenhouse gas emissions can also provide economic benefit to producers now as well as in the future as they deal with the impacts of a warmer and more variable climate in the future. 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Extension can and must play a critical role in dealing with both current conditions and preparing for the future climate and its challenges.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8A1226-CB8D-40CB-8174-22FF293CE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345" y="6299200"/>
            <a:ext cx="19335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44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B28D5-F176-4490-8CE4-D429A35AC1C4}"/>
              </a:ext>
            </a:extLst>
          </p:cNvPr>
          <p:cNvSpPr txBox="1">
            <a:spLocks/>
          </p:cNvSpPr>
          <p:nvPr/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  <a:endParaRPr lang="en-US" altLang="en-US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0D63C7-C72A-4BF6-A319-A19FD2DA0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1" y="1570381"/>
            <a:ext cx="7534435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dirty="0">
                <a:solidFill>
                  <a:prstClr val="white"/>
                </a:solidFill>
                <a:latin typeface="Trebuchet MS" panose="020B0603020202020204" pitchFamily="34" charset="0"/>
              </a:rPr>
              <a:t>Pam Knox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dirty="0">
                <a:solidFill>
                  <a:prstClr val="white"/>
                </a:solidFill>
                <a:latin typeface="Trebuchet MS" panose="020B0603020202020204" pitchFamily="34" charset="0"/>
                <a:hlinkClick r:id="rId2"/>
              </a:rPr>
              <a:t>pknox@uga.edu</a:t>
            </a:r>
            <a:endParaRPr lang="en-US" altLang="en-US" sz="3600" dirty="0">
              <a:solidFill>
                <a:prstClr val="white"/>
              </a:solidFill>
              <a:latin typeface="Trebuchet MS" panose="020B0603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dirty="0">
                <a:solidFill>
                  <a:prstClr val="white"/>
                </a:solidFill>
                <a:latin typeface="Trebuchet MS" panose="020B0603020202020204" pitchFamily="34" charset="0"/>
              </a:rPr>
              <a:t>706-542-7186 office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dirty="0">
                <a:solidFill>
                  <a:prstClr val="white"/>
                </a:solidFill>
                <a:latin typeface="Trebuchet MS" panose="020B0603020202020204" pitchFamily="34" charset="0"/>
              </a:rPr>
              <a:t>706-621-1970 cell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dirty="0">
                <a:solidFill>
                  <a:prstClr val="white"/>
                </a:solidFill>
                <a:latin typeface="Trebuchet MS" panose="020B0603020202020204" pitchFamily="34" charset="0"/>
                <a:hlinkClick r:id="rId3"/>
              </a:rPr>
              <a:t>https://site.extension.uga.edu/climate</a:t>
            </a:r>
            <a:endParaRPr lang="en-US" altLang="en-US" sz="3200" dirty="0">
              <a:solidFill>
                <a:prstClr val="white"/>
              </a:solidFill>
              <a:latin typeface="Trebuchet MS" panose="020B0603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6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Picture 3">
            <a:extLst>
              <a:ext uri="{FF2B5EF4-FFF2-40B4-BE49-F238E27FC236}">
                <a16:creationId xmlns:a16="http://schemas.microsoft.com/office/drawing/2014/main" id="{6339E328-C3CE-45D7-9738-F545234436CA}"/>
              </a:ext>
            </a:extLst>
          </p:cNvPr>
          <p:cNvSpPr>
            <a:spLocks noChangeAspect="1"/>
          </p:cNvSpPr>
          <p:nvPr/>
        </p:nvSpPr>
        <p:spPr bwMode="auto">
          <a:xfrm>
            <a:off x="2438400" y="4876805"/>
            <a:ext cx="7189788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5" name="Picture 4">
            <a:extLst>
              <a:ext uri="{FF2B5EF4-FFF2-40B4-BE49-F238E27FC236}">
                <a16:creationId xmlns:a16="http://schemas.microsoft.com/office/drawing/2014/main" id="{EB6B880B-450A-4F98-B378-7C73BC4DE44F}"/>
              </a:ext>
            </a:extLst>
          </p:cNvPr>
          <p:cNvSpPr>
            <a:spLocks noChangeAspect="1"/>
          </p:cNvSpPr>
          <p:nvPr/>
        </p:nvSpPr>
        <p:spPr bwMode="auto">
          <a:xfrm>
            <a:off x="7086600" y="1871668"/>
            <a:ext cx="3233738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A186CE-3697-4547-ADF2-CCF81B015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11" y="4729320"/>
            <a:ext cx="7306302" cy="17430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6A8C496-7011-4AB0-AD2D-41B6F50FC021}"/>
              </a:ext>
            </a:extLst>
          </p:cNvPr>
          <p:cNvSpPr/>
          <p:nvPr/>
        </p:nvSpPr>
        <p:spPr>
          <a:xfrm>
            <a:off x="8508308" y="4436015"/>
            <a:ext cx="20018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</a:rPr>
              <a:t>       </a:t>
            </a:r>
            <a:r>
              <a:rPr lang="en-US" dirty="0" err="1">
                <a:solidFill>
                  <a:prstClr val="white"/>
                </a:solidFill>
                <a:latin typeface="Calibri" panose="020F0502020204030204" pitchFamily="34" charset="0"/>
              </a:rPr>
              <a:t>SEAgClimate</a:t>
            </a:r>
            <a:endParaRPr lang="en-US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</a:rPr>
              <a:t>           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</a:rPr>
              <a:t>      @</a:t>
            </a:r>
            <a:r>
              <a:rPr lang="en-US" dirty="0" err="1">
                <a:solidFill>
                  <a:prstClr val="white"/>
                </a:solidFill>
                <a:latin typeface="Calibri" panose="020F0502020204030204" pitchFamily="34" charset="0"/>
              </a:rPr>
              <a:t>SE_AgClimate</a:t>
            </a:r>
            <a:endParaRPr lang="en-US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14FAC0-3FAB-44A6-A252-B3C97F3E6A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232" y="4960261"/>
            <a:ext cx="420011" cy="4200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CB0592-5F4E-4930-BF14-0D0D52D0DC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0953" y="5536205"/>
            <a:ext cx="464413" cy="3771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FDF8B5-CAB4-4AA0-BB6C-6E762B1933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8308" y="352402"/>
            <a:ext cx="3233737" cy="36977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0931FA-1CD2-43DD-A6E8-E91A5E24F5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53345" y="6299200"/>
            <a:ext cx="19335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78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ABEEC-1F48-49D8-9936-4A969CC6A91F}"/>
              </a:ext>
            </a:extLst>
          </p:cNvPr>
          <p:cNvSpPr txBox="1">
            <a:spLocks/>
          </p:cNvSpPr>
          <p:nvPr/>
        </p:nvSpPr>
        <p:spPr>
          <a:xfrm>
            <a:off x="3962400" y="4905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480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  <a:endParaRPr lang="en-US" altLang="en-US" sz="48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icture 2">
            <a:extLst>
              <a:ext uri="{FF2B5EF4-FFF2-40B4-BE49-F238E27FC236}">
                <a16:creationId xmlns:a16="http://schemas.microsoft.com/office/drawing/2014/main" id="{DAF34B18-A651-492F-9AF3-3160C5F215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30615" y="1371605"/>
            <a:ext cx="8053387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" name="Picture 3">
            <a:extLst>
              <a:ext uri="{FF2B5EF4-FFF2-40B4-BE49-F238E27FC236}">
                <a16:creationId xmlns:a16="http://schemas.microsoft.com/office/drawing/2014/main" id="{CE05E2FC-F15C-424E-8F35-CB961F5FF1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51088" y="4540130"/>
            <a:ext cx="248920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5" name="Picture 3">
            <a:extLst>
              <a:ext uri="{FF2B5EF4-FFF2-40B4-BE49-F238E27FC236}">
                <a16:creationId xmlns:a16="http://schemas.microsoft.com/office/drawing/2014/main" id="{65FB91BA-4AD4-439D-A7C2-298C8D2E543E}"/>
              </a:ext>
            </a:extLst>
          </p:cNvPr>
          <p:cNvSpPr>
            <a:spLocks noChangeAspect="1"/>
          </p:cNvSpPr>
          <p:nvPr/>
        </p:nvSpPr>
        <p:spPr bwMode="auto">
          <a:xfrm>
            <a:off x="4985802" y="2105032"/>
            <a:ext cx="554355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5BB592-59DF-4F0D-9645-4E714FD0CC56}"/>
              </a:ext>
            </a:extLst>
          </p:cNvPr>
          <p:cNvSpPr txBox="1"/>
          <p:nvPr/>
        </p:nvSpPr>
        <p:spPr>
          <a:xfrm>
            <a:off x="1371600" y="1913087"/>
            <a:ext cx="10439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Calibri" panose="020F0502020204030204" pitchFamily="34" charset="0"/>
              </a:rPr>
              <a:t>What is climate and how is it changing?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Calibri" panose="020F0502020204030204" pitchFamily="34" charset="0"/>
              </a:rPr>
              <a:t>What climate do we expect in the future?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Calibri" panose="020F0502020204030204" pitchFamily="34" charset="0"/>
              </a:rPr>
              <a:t>How does climate affect agriculture?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Calibri" panose="020F0502020204030204" pitchFamily="34" charset="0"/>
              </a:rPr>
              <a:t>How does agriculture affect climate?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Calibri" panose="020F0502020204030204" pitchFamily="34" charset="0"/>
              </a:rPr>
              <a:t>What actions do we need to take to address the changing climate?</a:t>
            </a:r>
            <a:endParaRPr lang="en-US" sz="2800" dirty="0">
              <a:latin typeface="Calibri" panose="020F0502020204030204" pitchFamily="34" charset="0"/>
            </a:endParaRP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Calibri" panose="020F0502020204030204" pitchFamily="34" charset="0"/>
            </a:endParaRP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059265-4155-4E72-8A8F-56BD3569A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345" y="6299200"/>
            <a:ext cx="19335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32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4282A-8E02-4C93-AFB1-89EEA5C8D0AE}"/>
              </a:ext>
            </a:extLst>
          </p:cNvPr>
          <p:cNvSpPr txBox="1">
            <a:spLocks/>
          </p:cNvSpPr>
          <p:nvPr/>
        </p:nvSpPr>
        <p:spPr>
          <a:xfrm>
            <a:off x="538426" y="220016"/>
            <a:ext cx="70104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Climate?</a:t>
            </a:r>
            <a:endParaRPr lang="en-US" altLang="en-US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icture 2">
            <a:extLst>
              <a:ext uri="{FF2B5EF4-FFF2-40B4-BE49-F238E27FC236}">
                <a16:creationId xmlns:a16="http://schemas.microsoft.com/office/drawing/2014/main" id="{0E2B1D7D-D68D-4062-8832-6E27C0220D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30615" y="1371605"/>
            <a:ext cx="8053387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" name="Picture 3">
            <a:extLst>
              <a:ext uri="{FF2B5EF4-FFF2-40B4-BE49-F238E27FC236}">
                <a16:creationId xmlns:a16="http://schemas.microsoft.com/office/drawing/2014/main" id="{EFACC42B-3A6A-42EF-B71C-1E4ADD68F5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51088" y="4540130"/>
            <a:ext cx="248920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5" name="Picture 3">
            <a:extLst>
              <a:ext uri="{FF2B5EF4-FFF2-40B4-BE49-F238E27FC236}">
                <a16:creationId xmlns:a16="http://schemas.microsoft.com/office/drawing/2014/main" id="{11308F7B-C0BC-4456-9087-AE468EF8C51F}"/>
              </a:ext>
            </a:extLst>
          </p:cNvPr>
          <p:cNvSpPr>
            <a:spLocks noChangeAspect="1"/>
          </p:cNvSpPr>
          <p:nvPr/>
        </p:nvSpPr>
        <p:spPr bwMode="auto">
          <a:xfrm>
            <a:off x="5029200" y="2133605"/>
            <a:ext cx="554355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502026-F7CF-4E97-B9A0-6B1864203D8A}"/>
              </a:ext>
            </a:extLst>
          </p:cNvPr>
          <p:cNvSpPr txBox="1"/>
          <p:nvPr/>
        </p:nvSpPr>
        <p:spPr>
          <a:xfrm>
            <a:off x="9821294" y="2105561"/>
            <a:ext cx="208166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</a:rPr>
              <a:t>Averages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</a:rPr>
              <a:t>Ranges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</a:rPr>
              <a:t>Extremes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FFFF00"/>
                </a:solidFill>
                <a:latin typeface="Calibri" panose="020F0502020204030204" pitchFamily="34" charset="0"/>
              </a:rPr>
              <a:t>Cycles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96A0A9-F714-4A0E-B7BC-BB8CD855D1D8}"/>
              </a:ext>
            </a:extLst>
          </p:cNvPr>
          <p:cNvSpPr/>
          <p:nvPr/>
        </p:nvSpPr>
        <p:spPr>
          <a:xfrm>
            <a:off x="2159265" y="6037919"/>
            <a:ext cx="5362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FFFF00"/>
                </a:solidFill>
                <a:latin typeface="Calibri" panose="020F0502020204030204" pitchFamily="34" charset="0"/>
              </a:rPr>
              <a:t>https://mrcc.purdue.edu/CLIMATE/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287CD9-1487-49CC-BA67-816EF0733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375" y="1281442"/>
            <a:ext cx="8576970" cy="4657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F1AA1D-EFF0-4943-9207-E9E8C0A30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3345" y="6299200"/>
            <a:ext cx="19335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36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B4C40-7E38-47CD-8864-BB48FCFFD222}"/>
              </a:ext>
            </a:extLst>
          </p:cNvPr>
          <p:cNvSpPr txBox="1">
            <a:spLocks/>
          </p:cNvSpPr>
          <p:nvPr/>
        </p:nvSpPr>
        <p:spPr>
          <a:xfrm>
            <a:off x="1955542" y="218440"/>
            <a:ext cx="82296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400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Texas Temperature Trend</a:t>
            </a:r>
            <a:endParaRPr lang="en-US" altLang="en-US" sz="40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2BD770-FEF7-4127-B6CB-1CE555198D6E}"/>
              </a:ext>
            </a:extLst>
          </p:cNvPr>
          <p:cNvSpPr txBox="1"/>
          <p:nvPr/>
        </p:nvSpPr>
        <p:spPr>
          <a:xfrm>
            <a:off x="4267203" y="6324600"/>
            <a:ext cx="330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https://www.ncdc.noaa.gov/cag/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0FEAA0-6FCE-48E4-855B-F97782E70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342" y="1188834"/>
            <a:ext cx="9143999" cy="51103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C94AB2-5C1E-4B4A-9B94-B38ECE86A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3345" y="6299200"/>
            <a:ext cx="19335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44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B4C40-7E38-47CD-8864-BB48FCFFD222}"/>
              </a:ext>
            </a:extLst>
          </p:cNvPr>
          <p:cNvSpPr txBox="1">
            <a:spLocks/>
          </p:cNvSpPr>
          <p:nvPr/>
        </p:nvSpPr>
        <p:spPr>
          <a:xfrm>
            <a:off x="1955542" y="218440"/>
            <a:ext cx="82296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400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Texas Temperature Trend</a:t>
            </a:r>
            <a:endParaRPr lang="en-US" altLang="en-US" sz="40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2BD770-FEF7-4127-B6CB-1CE555198D6E}"/>
              </a:ext>
            </a:extLst>
          </p:cNvPr>
          <p:cNvSpPr txBox="1"/>
          <p:nvPr/>
        </p:nvSpPr>
        <p:spPr>
          <a:xfrm>
            <a:off x="4267203" y="6324600"/>
            <a:ext cx="330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https://www.ncdc.noaa.gov/cag/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0FEAA0-6FCE-48E4-855B-F97782E70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342" y="1188834"/>
            <a:ext cx="9143999" cy="51103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18D6B3-9234-432A-8493-9D20F977A39E}"/>
              </a:ext>
            </a:extLst>
          </p:cNvPr>
          <p:cNvSpPr txBox="1"/>
          <p:nvPr/>
        </p:nvSpPr>
        <p:spPr>
          <a:xfrm>
            <a:off x="4470142" y="136144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Variability from ENSO, volcanic activity, sudden stratospheric warming, internal ocean/atmosphere interactions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C94AB2-5C1E-4B4A-9B94-B38ECE86A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3345" y="6299200"/>
            <a:ext cx="19335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92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15467-61F4-4252-988D-42B2CF810029}"/>
              </a:ext>
            </a:extLst>
          </p:cNvPr>
          <p:cNvSpPr txBox="1">
            <a:spLocks/>
          </p:cNvSpPr>
          <p:nvPr/>
        </p:nvSpPr>
        <p:spPr>
          <a:xfrm>
            <a:off x="1955542" y="218440"/>
            <a:ext cx="82296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400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Texas Temperature Trend</a:t>
            </a:r>
            <a:endParaRPr lang="en-US" altLang="en-US" sz="40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D4B4B7-0F35-4B33-9A13-351DAF627F3A}"/>
              </a:ext>
            </a:extLst>
          </p:cNvPr>
          <p:cNvSpPr txBox="1"/>
          <p:nvPr/>
        </p:nvSpPr>
        <p:spPr>
          <a:xfrm>
            <a:off x="6781800" y="1688600"/>
            <a:ext cx="480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All counties in Texas are getting warmer, not just the urban ones</a:t>
            </a:r>
          </a:p>
          <a:p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Every couple of degrees of warming doubles the number of 100+ days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22EF53-F79D-4212-AC06-CEDF7C8AF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1" y="1580471"/>
            <a:ext cx="5219699" cy="47536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750BD2-C81A-4734-91E1-663906002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3345" y="6299200"/>
            <a:ext cx="19335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16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28C3A-BFD7-4F76-8E93-0D0380307A48}"/>
              </a:ext>
            </a:extLst>
          </p:cNvPr>
          <p:cNvSpPr txBox="1">
            <a:spLocks/>
          </p:cNvSpPr>
          <p:nvPr/>
        </p:nvSpPr>
        <p:spPr>
          <a:xfrm>
            <a:off x="1945105" y="248653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en-US" sz="440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South Regional Precipitation Trend</a:t>
            </a:r>
            <a:br>
              <a:rPr lang="en-US" altLang="en-US">
                <a:solidFill>
                  <a:srgbClr val="FFFF00"/>
                </a:solidFill>
              </a:rPr>
            </a:br>
            <a:endParaRPr lang="en-US" altLang="en-US" sz="3100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9382A0-2EA7-415A-9784-7593E46C3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899" y="1066800"/>
            <a:ext cx="9326201" cy="5105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E791CE-28CF-4B77-8FBA-5640CA86B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3345" y="6299200"/>
            <a:ext cx="19335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58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955" y="609600"/>
            <a:ext cx="10860089" cy="140053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to expect in the future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599" y="1524000"/>
            <a:ext cx="10210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Warmer temperatures, especially at night, will add to stress on livestock, outdoor workers, and some crops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More variable rainfall patterns—heavier rain with longer dry spells between events will lead to more floods and more droughts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Longer growing season (about one extra week for every 1 F of increase)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CDB18C-4554-46FA-B1BC-D50723B76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345" y="6299200"/>
            <a:ext cx="19335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75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5E0C4-F40A-4115-970F-53CA0CAA0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89230"/>
            <a:ext cx="11277600" cy="140053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does a changing climate affect agriculture?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067FDF-1F9F-435A-9520-9DC682D12E8D}"/>
              </a:ext>
            </a:extLst>
          </p:cNvPr>
          <p:cNvSpPr txBox="1"/>
          <p:nvPr/>
        </p:nvSpPr>
        <p:spPr>
          <a:xfrm>
            <a:off x="4038600" y="1600200"/>
            <a:ext cx="78486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Increased temperature lengthens growing season for plants and pests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Higher temperatures increase heat stress on livestock and outdoor workers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Higher temperatures increase evaporation, resulting in increased water stress and more active water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7990E7-EBAB-4F37-A7A4-DA1C17BD1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407141"/>
            <a:ext cx="2521266" cy="51482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7440F2-D2EB-4583-80CA-283A23D5C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3345" y="6299200"/>
            <a:ext cx="19335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582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3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5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1E74E9146A0247B5FF68A068319288" ma:contentTypeVersion="16" ma:contentTypeDescription="Create a new document." ma:contentTypeScope="" ma:versionID="74fe83bfe6a6c5e348f0a649af409386">
  <xsd:schema xmlns:xsd="http://www.w3.org/2001/XMLSchema" xmlns:xs="http://www.w3.org/2001/XMLSchema" xmlns:p="http://schemas.microsoft.com/office/2006/metadata/properties" xmlns:ns2="17154917-83f8-422b-a996-f7a8f0cb9a66" xmlns:ns3="975b3dc6-defe-4b94-8181-5793db9839c2" targetNamespace="http://schemas.microsoft.com/office/2006/metadata/properties" ma:root="true" ma:fieldsID="ad345d6e6daa3e05648ba149b3b956f1" ns2:_="" ns3:_="">
    <xsd:import namespace="17154917-83f8-422b-a996-f7a8f0cb9a66"/>
    <xsd:import namespace="975b3dc6-defe-4b94-8181-5793db9839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154917-83f8-422b-a996-f7a8f0cb9a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a05c2eb-d2c0-41df-817a-9abe70ce6c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5b3dc6-defe-4b94-8181-5793db9839c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822e71c-21d5-4597-ae63-b61c918e1d80}" ma:internalName="TaxCatchAll" ma:showField="CatchAllData" ma:web="975b3dc6-defe-4b94-8181-5793db9839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75b3dc6-defe-4b94-8181-5793db9839c2" xsi:nil="true"/>
    <lcf76f155ced4ddcb4097134ff3c332f xmlns="17154917-83f8-422b-a996-f7a8f0cb9a6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4AA80FF-EE8F-4650-ADB0-6990A1F8CF48}"/>
</file>

<file path=customXml/itemProps2.xml><?xml version="1.0" encoding="utf-8"?>
<ds:datastoreItem xmlns:ds="http://schemas.openxmlformats.org/officeDocument/2006/customXml" ds:itemID="{6F660831-CE07-451E-BFE0-357AEB13077A}"/>
</file>

<file path=customXml/itemProps3.xml><?xml version="1.0" encoding="utf-8"?>
<ds:datastoreItem xmlns:ds="http://schemas.openxmlformats.org/officeDocument/2006/customXml" ds:itemID="{C683A959-B9DC-4B3E-8E0F-D17435EAF2C8}"/>
</file>

<file path=docProps/app.xml><?xml version="1.0" encoding="utf-8"?>
<Properties xmlns="http://schemas.openxmlformats.org/officeDocument/2006/extended-properties" xmlns:vt="http://schemas.openxmlformats.org/officeDocument/2006/docPropsVTypes">
  <Template>Presentation11gamgev2019template</Template>
  <TotalTime>5961</TotalTime>
  <Words>714</Words>
  <Application>Microsoft Office PowerPoint</Application>
  <PresentationFormat>Widescreen</PresentationFormat>
  <Paragraphs>91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Century Gothic</vt:lpstr>
      <vt:lpstr>Trebuchet MS</vt:lpstr>
      <vt:lpstr>Wingdings 3</vt:lpstr>
      <vt:lpstr>Ion</vt:lpstr>
      <vt:lpstr>3_Ion</vt:lpstr>
      <vt:lpstr>5_Ion</vt:lpstr>
      <vt:lpstr>1_Ion</vt:lpstr>
      <vt:lpstr>Climate variability and change:  Outlook, issues, and challenges to the Southern region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to expect in the future</vt:lpstr>
      <vt:lpstr>How does a changing climate affect agriculture?</vt:lpstr>
      <vt:lpstr>How does a changing climate affect agriculture?</vt:lpstr>
      <vt:lpstr>How does agriculture affect climate?</vt:lpstr>
      <vt:lpstr>How does agriculture affect climate?</vt:lpstr>
      <vt:lpstr>How does agriculture affect climate?</vt:lpstr>
      <vt:lpstr>How does agriculture affect climate?</vt:lpstr>
      <vt:lpstr>What actions do we need to do to address climate change?</vt:lpstr>
      <vt:lpstr>What actions do we need to do to address climate change?</vt:lpstr>
      <vt:lpstr>What actions do we need to do to address climate change?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Extension Master Gardeners in Georgia and Around the Country</dc:title>
  <dc:creator>Sheri Dorn</dc:creator>
  <cp:lastModifiedBy>Pam N Knox</cp:lastModifiedBy>
  <cp:revision>122</cp:revision>
  <cp:lastPrinted>2018-03-08T14:28:33Z</cp:lastPrinted>
  <dcterms:created xsi:type="dcterms:W3CDTF">2018-03-02T21:01:58Z</dcterms:created>
  <dcterms:modified xsi:type="dcterms:W3CDTF">2022-03-20T02:54:50Z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0x010100911E74E9146A0247B5FF68A068319288</vt:lpwstr>
  </property>
</Properties>
</file>