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8" r:id="rId9"/>
    <p:sldId id="263" r:id="rId10"/>
    <p:sldId id="264" r:id="rId11"/>
    <p:sldId id="269" r:id="rId12"/>
    <p:sldId id="304" r:id="rId13"/>
    <p:sldId id="305" r:id="rId14"/>
    <p:sldId id="307" r:id="rId15"/>
    <p:sldId id="306" r:id="rId16"/>
    <p:sldId id="308" r:id="rId17"/>
    <p:sldId id="309" r:id="rId18"/>
    <p:sldId id="310" r:id="rId19"/>
    <p:sldId id="311" r:id="rId20"/>
    <p:sldId id="31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20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17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F673BF-FE46-4D51-AE7F-10E7627F9D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B793C3-5F2C-4F6D-B510-8CF9AAA5F54F}">
      <dgm:prSet/>
      <dgm:spPr>
        <a:solidFill>
          <a:srgbClr val="00B050"/>
        </a:solidFill>
      </dgm:spPr>
      <dgm:t>
        <a:bodyPr/>
        <a:lstStyle/>
        <a:p>
          <a:r>
            <a:rPr lang="en-US" b="0" i="0" baseline="0" dirty="0"/>
            <a:t>Adopt new crops or additional rotations</a:t>
          </a:r>
          <a:endParaRPr lang="en-US" dirty="0"/>
        </a:p>
      </dgm:t>
    </dgm:pt>
    <dgm:pt modelId="{C6211C52-30CE-44D4-829B-29549E196974}" type="parTrans" cxnId="{65FA8D29-41A1-42DD-A8FD-FBA96656EF36}">
      <dgm:prSet/>
      <dgm:spPr/>
      <dgm:t>
        <a:bodyPr/>
        <a:lstStyle/>
        <a:p>
          <a:endParaRPr lang="en-US"/>
        </a:p>
      </dgm:t>
    </dgm:pt>
    <dgm:pt modelId="{3D717A3E-EA0D-4239-9A3A-02DD2C5C628E}" type="sibTrans" cxnId="{65FA8D29-41A1-42DD-A8FD-FBA96656EF36}">
      <dgm:prSet/>
      <dgm:spPr/>
      <dgm:t>
        <a:bodyPr/>
        <a:lstStyle/>
        <a:p>
          <a:endParaRPr lang="en-US"/>
        </a:p>
      </dgm:t>
    </dgm:pt>
    <dgm:pt modelId="{B7AD91DF-2CAE-4E22-A530-D9FAADEFB8D1}">
      <dgm:prSet/>
      <dgm:spPr>
        <a:solidFill>
          <a:srgbClr val="00B050"/>
        </a:solidFill>
      </dgm:spPr>
      <dgm:t>
        <a:bodyPr/>
        <a:lstStyle/>
        <a:p>
          <a:r>
            <a:rPr lang="en-US" b="0" i="0" baseline="0" dirty="0"/>
            <a:t>Adjust planting dates to take advantage of new conditions and/or avoid adverse conditions</a:t>
          </a:r>
          <a:endParaRPr lang="en-US" dirty="0"/>
        </a:p>
      </dgm:t>
    </dgm:pt>
    <dgm:pt modelId="{F37F8026-BC90-40D8-A638-D6AAC4903C37}" type="parTrans" cxnId="{D52C94B7-B2CC-4785-A760-3C1BC8EA50FF}">
      <dgm:prSet/>
      <dgm:spPr/>
      <dgm:t>
        <a:bodyPr/>
        <a:lstStyle/>
        <a:p>
          <a:endParaRPr lang="en-US"/>
        </a:p>
      </dgm:t>
    </dgm:pt>
    <dgm:pt modelId="{CF97DCFF-A88D-4D7D-8777-16D695B23CB9}" type="sibTrans" cxnId="{D52C94B7-B2CC-4785-A760-3C1BC8EA50FF}">
      <dgm:prSet/>
      <dgm:spPr/>
      <dgm:t>
        <a:bodyPr/>
        <a:lstStyle/>
        <a:p>
          <a:endParaRPr lang="en-US"/>
        </a:p>
      </dgm:t>
    </dgm:pt>
    <dgm:pt modelId="{40764899-69A5-400D-AC08-7D51976A12A8}">
      <dgm:prSet/>
      <dgm:spPr/>
      <dgm:t>
        <a:bodyPr/>
        <a:lstStyle/>
        <a:p>
          <a:r>
            <a:rPr lang="en-US" b="0" i="0" baseline="0"/>
            <a:t>Increase water availability &amp; irrigation, where possible</a:t>
          </a:r>
          <a:endParaRPr lang="en-US"/>
        </a:p>
      </dgm:t>
    </dgm:pt>
    <dgm:pt modelId="{686E7BB9-EBDE-4C56-A25F-97C7C84CEB75}" type="parTrans" cxnId="{E2840E36-01B3-43DC-8087-C6BEBB19926D}">
      <dgm:prSet/>
      <dgm:spPr/>
      <dgm:t>
        <a:bodyPr/>
        <a:lstStyle/>
        <a:p>
          <a:endParaRPr lang="en-US"/>
        </a:p>
      </dgm:t>
    </dgm:pt>
    <dgm:pt modelId="{EE2EBA97-4AD8-4205-A586-C9958DB54343}" type="sibTrans" cxnId="{E2840E36-01B3-43DC-8087-C6BEBB19926D}">
      <dgm:prSet/>
      <dgm:spPr/>
      <dgm:t>
        <a:bodyPr/>
        <a:lstStyle/>
        <a:p>
          <a:endParaRPr lang="en-US"/>
        </a:p>
      </dgm:t>
    </dgm:pt>
    <dgm:pt modelId="{4C8BAF30-3618-4872-8B5F-09211219F70E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b="0" i="0" baseline="0"/>
            <a:t>Increase soil organic matter</a:t>
          </a:r>
          <a:endParaRPr lang="en-US"/>
        </a:p>
      </dgm:t>
    </dgm:pt>
    <dgm:pt modelId="{2347BAB9-C010-428B-B2DC-3F42137363D5}" type="parTrans" cxnId="{97544FC1-22AE-4AE2-A426-59CB4F4CAD06}">
      <dgm:prSet/>
      <dgm:spPr/>
      <dgm:t>
        <a:bodyPr/>
        <a:lstStyle/>
        <a:p>
          <a:endParaRPr lang="en-US"/>
        </a:p>
      </dgm:t>
    </dgm:pt>
    <dgm:pt modelId="{F010A1FF-47E0-4452-9EDE-C3A611EBDC3A}" type="sibTrans" cxnId="{97544FC1-22AE-4AE2-A426-59CB4F4CAD06}">
      <dgm:prSet/>
      <dgm:spPr/>
      <dgm:t>
        <a:bodyPr/>
        <a:lstStyle/>
        <a:p>
          <a:endParaRPr lang="en-US"/>
        </a:p>
      </dgm:t>
    </dgm:pt>
    <dgm:pt modelId="{B1914A3F-AC6C-4DC7-B0E0-BA706C217E4E}">
      <dgm:prSet/>
      <dgm:spPr>
        <a:solidFill>
          <a:srgbClr val="00B050"/>
        </a:solidFill>
      </dgm:spPr>
      <dgm:t>
        <a:bodyPr/>
        <a:lstStyle/>
        <a:p>
          <a:r>
            <a:rPr lang="en-US" b="0" i="0" baseline="0"/>
            <a:t>Create new cultivars with enhanced pest and abiotic resistance</a:t>
          </a:r>
          <a:endParaRPr lang="en-US"/>
        </a:p>
      </dgm:t>
    </dgm:pt>
    <dgm:pt modelId="{CF3B154B-4F79-4307-B9F2-D20BEDF5E64C}" type="parTrans" cxnId="{F4707B76-E5AF-4963-8110-2EF512CF7051}">
      <dgm:prSet/>
      <dgm:spPr/>
      <dgm:t>
        <a:bodyPr/>
        <a:lstStyle/>
        <a:p>
          <a:endParaRPr lang="en-US"/>
        </a:p>
      </dgm:t>
    </dgm:pt>
    <dgm:pt modelId="{573ADD14-6293-4684-8B28-18BB1B24A763}" type="sibTrans" cxnId="{F4707B76-E5AF-4963-8110-2EF512CF7051}">
      <dgm:prSet/>
      <dgm:spPr/>
      <dgm:t>
        <a:bodyPr/>
        <a:lstStyle/>
        <a:p>
          <a:endParaRPr lang="en-US"/>
        </a:p>
      </dgm:t>
    </dgm:pt>
    <dgm:pt modelId="{B5EF027B-5F58-476B-97EB-43C9DEA28D37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0" i="0" baseline="0"/>
            <a:t>Employ biophysical and rotational approaches to pest issues</a:t>
          </a:r>
          <a:endParaRPr lang="en-US"/>
        </a:p>
      </dgm:t>
    </dgm:pt>
    <dgm:pt modelId="{751540A2-DE56-4BCB-B3BE-206BA3DBBA37}" type="parTrans" cxnId="{E65F33FD-2F03-4097-9817-8291883AB00D}">
      <dgm:prSet/>
      <dgm:spPr/>
      <dgm:t>
        <a:bodyPr/>
        <a:lstStyle/>
        <a:p>
          <a:endParaRPr lang="en-US"/>
        </a:p>
      </dgm:t>
    </dgm:pt>
    <dgm:pt modelId="{CAF34C37-81A4-461C-B7BC-FEC120D1DCF8}" type="sibTrans" cxnId="{E65F33FD-2F03-4097-9817-8291883AB00D}">
      <dgm:prSet/>
      <dgm:spPr/>
      <dgm:t>
        <a:bodyPr/>
        <a:lstStyle/>
        <a:p>
          <a:endParaRPr lang="en-US"/>
        </a:p>
      </dgm:t>
    </dgm:pt>
    <dgm:pt modelId="{302325FA-AD94-44B0-98EB-4CD7D9593BD3}">
      <dgm:prSet/>
      <dgm:spPr>
        <a:solidFill>
          <a:schemeClr val="accent6">
            <a:lumMod val="25000"/>
          </a:schemeClr>
        </a:solidFill>
      </dgm:spPr>
      <dgm:t>
        <a:bodyPr/>
        <a:lstStyle/>
        <a:p>
          <a:r>
            <a:rPr lang="en-US" b="0" i="0" baseline="0"/>
            <a:t>Explore alternative uses for traditional crops</a:t>
          </a:r>
          <a:endParaRPr lang="en-US"/>
        </a:p>
      </dgm:t>
    </dgm:pt>
    <dgm:pt modelId="{6515950C-0AE2-4619-AEB3-F0357BF10346}" type="parTrans" cxnId="{3391ED07-551B-4284-963A-D1C7EBEDBE75}">
      <dgm:prSet/>
      <dgm:spPr/>
      <dgm:t>
        <a:bodyPr/>
        <a:lstStyle/>
        <a:p>
          <a:endParaRPr lang="en-US"/>
        </a:p>
      </dgm:t>
    </dgm:pt>
    <dgm:pt modelId="{48088ADA-3AD6-485A-99C5-D5DFEA8665F9}" type="sibTrans" cxnId="{3391ED07-551B-4284-963A-D1C7EBEDBE75}">
      <dgm:prSet/>
      <dgm:spPr/>
      <dgm:t>
        <a:bodyPr/>
        <a:lstStyle/>
        <a:p>
          <a:endParaRPr lang="en-US"/>
        </a:p>
      </dgm:t>
    </dgm:pt>
    <dgm:pt modelId="{CE3BF2F5-B262-4C42-93C3-14147012A3FE}" type="pres">
      <dgm:prSet presAssocID="{B9F673BF-FE46-4D51-AE7F-10E7627F9D0B}" presName="linear" presStyleCnt="0">
        <dgm:presLayoutVars>
          <dgm:animLvl val="lvl"/>
          <dgm:resizeHandles val="exact"/>
        </dgm:presLayoutVars>
      </dgm:prSet>
      <dgm:spPr/>
    </dgm:pt>
    <dgm:pt modelId="{80DCFC34-3FFC-44D2-BF79-02AF7EA80AB8}" type="pres">
      <dgm:prSet presAssocID="{A7B793C3-5F2C-4F6D-B510-8CF9AAA5F54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AFE1F9A3-9AFA-47AF-9304-64BA230D7658}" type="pres">
      <dgm:prSet presAssocID="{3D717A3E-EA0D-4239-9A3A-02DD2C5C628E}" presName="spacer" presStyleCnt="0"/>
      <dgm:spPr/>
    </dgm:pt>
    <dgm:pt modelId="{CEE5674A-1873-4759-AAA8-F440E5632AF5}" type="pres">
      <dgm:prSet presAssocID="{B7AD91DF-2CAE-4E22-A530-D9FAADEFB8D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080FFA61-3BDD-4E03-82CB-AF13859563C3}" type="pres">
      <dgm:prSet presAssocID="{CF97DCFF-A88D-4D7D-8777-16D695B23CB9}" presName="spacer" presStyleCnt="0"/>
      <dgm:spPr/>
    </dgm:pt>
    <dgm:pt modelId="{2F24FAB6-90E3-4064-A18F-C6BF965299D5}" type="pres">
      <dgm:prSet presAssocID="{40764899-69A5-400D-AC08-7D51976A12A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2F192491-537E-4243-AA84-E13606C712B2}" type="pres">
      <dgm:prSet presAssocID="{EE2EBA97-4AD8-4205-A586-C9958DB54343}" presName="spacer" presStyleCnt="0"/>
      <dgm:spPr/>
    </dgm:pt>
    <dgm:pt modelId="{30AE3D4C-AACF-4E65-90C6-52EDC0BB98BD}" type="pres">
      <dgm:prSet presAssocID="{4C8BAF30-3618-4872-8B5F-09211219F70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59333EE-CB42-4F3C-86B9-C3A617D80638}" type="pres">
      <dgm:prSet presAssocID="{F010A1FF-47E0-4452-9EDE-C3A611EBDC3A}" presName="spacer" presStyleCnt="0"/>
      <dgm:spPr/>
    </dgm:pt>
    <dgm:pt modelId="{4C9E888E-189F-4C94-908F-7E3B275A4D7B}" type="pres">
      <dgm:prSet presAssocID="{B1914A3F-AC6C-4DC7-B0E0-BA706C217E4E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DE06102-8F0E-47F6-B9E5-32CD644377D4}" type="pres">
      <dgm:prSet presAssocID="{573ADD14-6293-4684-8B28-18BB1B24A763}" presName="spacer" presStyleCnt="0"/>
      <dgm:spPr/>
    </dgm:pt>
    <dgm:pt modelId="{8C2D894A-9B94-407C-A526-8AE1D8666BC1}" type="pres">
      <dgm:prSet presAssocID="{B5EF027B-5F58-476B-97EB-43C9DEA28D37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456B379-F9DD-40D2-9A2A-2065CBA5ED06}" type="pres">
      <dgm:prSet presAssocID="{CAF34C37-81A4-461C-B7BC-FEC120D1DCF8}" presName="spacer" presStyleCnt="0"/>
      <dgm:spPr/>
    </dgm:pt>
    <dgm:pt modelId="{DA5C39A8-DA84-4730-8C50-0AA22E5BCDCF}" type="pres">
      <dgm:prSet presAssocID="{302325FA-AD94-44B0-98EB-4CD7D9593BD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3391ED07-551B-4284-963A-D1C7EBEDBE75}" srcId="{B9F673BF-FE46-4D51-AE7F-10E7627F9D0B}" destId="{302325FA-AD94-44B0-98EB-4CD7D9593BD3}" srcOrd="6" destOrd="0" parTransId="{6515950C-0AE2-4619-AEB3-F0357BF10346}" sibTransId="{48088ADA-3AD6-485A-99C5-D5DFEA8665F9}"/>
    <dgm:cxn modelId="{DCEB680C-7DDB-4478-A9A8-63ACDB112E5B}" type="presOf" srcId="{B5EF027B-5F58-476B-97EB-43C9DEA28D37}" destId="{8C2D894A-9B94-407C-A526-8AE1D8666BC1}" srcOrd="0" destOrd="0" presId="urn:microsoft.com/office/officeart/2005/8/layout/vList2"/>
    <dgm:cxn modelId="{65FA8D29-41A1-42DD-A8FD-FBA96656EF36}" srcId="{B9F673BF-FE46-4D51-AE7F-10E7627F9D0B}" destId="{A7B793C3-5F2C-4F6D-B510-8CF9AAA5F54F}" srcOrd="0" destOrd="0" parTransId="{C6211C52-30CE-44D4-829B-29549E196974}" sibTransId="{3D717A3E-EA0D-4239-9A3A-02DD2C5C628E}"/>
    <dgm:cxn modelId="{D2B5092E-F89A-4EA5-9F87-A2003FD92A90}" type="presOf" srcId="{B9F673BF-FE46-4D51-AE7F-10E7627F9D0B}" destId="{CE3BF2F5-B262-4C42-93C3-14147012A3FE}" srcOrd="0" destOrd="0" presId="urn:microsoft.com/office/officeart/2005/8/layout/vList2"/>
    <dgm:cxn modelId="{E2840E36-01B3-43DC-8087-C6BEBB19926D}" srcId="{B9F673BF-FE46-4D51-AE7F-10E7627F9D0B}" destId="{40764899-69A5-400D-AC08-7D51976A12A8}" srcOrd="2" destOrd="0" parTransId="{686E7BB9-EBDE-4C56-A25F-97C7C84CEB75}" sibTransId="{EE2EBA97-4AD8-4205-A586-C9958DB54343}"/>
    <dgm:cxn modelId="{F4851F4C-E3FB-4CAE-A5C0-18D9FB9D45A6}" type="presOf" srcId="{302325FA-AD94-44B0-98EB-4CD7D9593BD3}" destId="{DA5C39A8-DA84-4730-8C50-0AA22E5BCDCF}" srcOrd="0" destOrd="0" presId="urn:microsoft.com/office/officeart/2005/8/layout/vList2"/>
    <dgm:cxn modelId="{0B90D16D-ADE8-43E0-8BEF-E74C185746EB}" type="presOf" srcId="{B7AD91DF-2CAE-4E22-A530-D9FAADEFB8D1}" destId="{CEE5674A-1873-4759-AAA8-F440E5632AF5}" srcOrd="0" destOrd="0" presId="urn:microsoft.com/office/officeart/2005/8/layout/vList2"/>
    <dgm:cxn modelId="{F4707B76-E5AF-4963-8110-2EF512CF7051}" srcId="{B9F673BF-FE46-4D51-AE7F-10E7627F9D0B}" destId="{B1914A3F-AC6C-4DC7-B0E0-BA706C217E4E}" srcOrd="4" destOrd="0" parTransId="{CF3B154B-4F79-4307-B9F2-D20BEDF5E64C}" sibTransId="{573ADD14-6293-4684-8B28-18BB1B24A763}"/>
    <dgm:cxn modelId="{3D66227C-52AF-4ACF-92FC-50654AB054D8}" type="presOf" srcId="{40764899-69A5-400D-AC08-7D51976A12A8}" destId="{2F24FAB6-90E3-4064-A18F-C6BF965299D5}" srcOrd="0" destOrd="0" presId="urn:microsoft.com/office/officeart/2005/8/layout/vList2"/>
    <dgm:cxn modelId="{B1C8BA91-3E83-4A35-BEE7-D1A895C4C17C}" type="presOf" srcId="{A7B793C3-5F2C-4F6D-B510-8CF9AAA5F54F}" destId="{80DCFC34-3FFC-44D2-BF79-02AF7EA80AB8}" srcOrd="0" destOrd="0" presId="urn:microsoft.com/office/officeart/2005/8/layout/vList2"/>
    <dgm:cxn modelId="{D52C94B7-B2CC-4785-A760-3C1BC8EA50FF}" srcId="{B9F673BF-FE46-4D51-AE7F-10E7627F9D0B}" destId="{B7AD91DF-2CAE-4E22-A530-D9FAADEFB8D1}" srcOrd="1" destOrd="0" parTransId="{F37F8026-BC90-40D8-A638-D6AAC4903C37}" sibTransId="{CF97DCFF-A88D-4D7D-8777-16D695B23CB9}"/>
    <dgm:cxn modelId="{97544FC1-22AE-4AE2-A426-59CB4F4CAD06}" srcId="{B9F673BF-FE46-4D51-AE7F-10E7627F9D0B}" destId="{4C8BAF30-3618-4872-8B5F-09211219F70E}" srcOrd="3" destOrd="0" parTransId="{2347BAB9-C010-428B-B2DC-3F42137363D5}" sibTransId="{F010A1FF-47E0-4452-9EDE-C3A611EBDC3A}"/>
    <dgm:cxn modelId="{D0C022CD-D104-452E-90C7-CD87ED986F32}" type="presOf" srcId="{4C8BAF30-3618-4872-8B5F-09211219F70E}" destId="{30AE3D4C-AACF-4E65-90C6-52EDC0BB98BD}" srcOrd="0" destOrd="0" presId="urn:microsoft.com/office/officeart/2005/8/layout/vList2"/>
    <dgm:cxn modelId="{9D3295DC-9A2F-4264-8901-EB663A6CDB6A}" type="presOf" srcId="{B1914A3F-AC6C-4DC7-B0E0-BA706C217E4E}" destId="{4C9E888E-189F-4C94-908F-7E3B275A4D7B}" srcOrd="0" destOrd="0" presId="urn:microsoft.com/office/officeart/2005/8/layout/vList2"/>
    <dgm:cxn modelId="{E65F33FD-2F03-4097-9817-8291883AB00D}" srcId="{B9F673BF-FE46-4D51-AE7F-10E7627F9D0B}" destId="{B5EF027B-5F58-476B-97EB-43C9DEA28D37}" srcOrd="5" destOrd="0" parTransId="{751540A2-DE56-4BCB-B3BE-206BA3DBBA37}" sibTransId="{CAF34C37-81A4-461C-B7BC-FEC120D1DCF8}"/>
    <dgm:cxn modelId="{9CDA9AB8-8F8A-43AF-92A1-4DDF9C2E891E}" type="presParOf" srcId="{CE3BF2F5-B262-4C42-93C3-14147012A3FE}" destId="{80DCFC34-3FFC-44D2-BF79-02AF7EA80AB8}" srcOrd="0" destOrd="0" presId="urn:microsoft.com/office/officeart/2005/8/layout/vList2"/>
    <dgm:cxn modelId="{AAA31DB2-E09B-4456-AF5F-A5DF96A86E8A}" type="presParOf" srcId="{CE3BF2F5-B262-4C42-93C3-14147012A3FE}" destId="{AFE1F9A3-9AFA-47AF-9304-64BA230D7658}" srcOrd="1" destOrd="0" presId="urn:microsoft.com/office/officeart/2005/8/layout/vList2"/>
    <dgm:cxn modelId="{CACFD375-967F-4965-8CDF-F2BE4A7A2BE4}" type="presParOf" srcId="{CE3BF2F5-B262-4C42-93C3-14147012A3FE}" destId="{CEE5674A-1873-4759-AAA8-F440E5632AF5}" srcOrd="2" destOrd="0" presId="urn:microsoft.com/office/officeart/2005/8/layout/vList2"/>
    <dgm:cxn modelId="{798623CC-6FB9-4766-AB59-6C31AEDBF1E9}" type="presParOf" srcId="{CE3BF2F5-B262-4C42-93C3-14147012A3FE}" destId="{080FFA61-3BDD-4E03-82CB-AF13859563C3}" srcOrd="3" destOrd="0" presId="urn:microsoft.com/office/officeart/2005/8/layout/vList2"/>
    <dgm:cxn modelId="{DB29D7A3-4F79-40E8-BBD3-3C39A0648C40}" type="presParOf" srcId="{CE3BF2F5-B262-4C42-93C3-14147012A3FE}" destId="{2F24FAB6-90E3-4064-A18F-C6BF965299D5}" srcOrd="4" destOrd="0" presId="urn:microsoft.com/office/officeart/2005/8/layout/vList2"/>
    <dgm:cxn modelId="{C0C8B883-67E2-4471-9917-DB891342A831}" type="presParOf" srcId="{CE3BF2F5-B262-4C42-93C3-14147012A3FE}" destId="{2F192491-537E-4243-AA84-E13606C712B2}" srcOrd="5" destOrd="0" presId="urn:microsoft.com/office/officeart/2005/8/layout/vList2"/>
    <dgm:cxn modelId="{76498DCF-45D6-46E1-BCED-DBB90644E568}" type="presParOf" srcId="{CE3BF2F5-B262-4C42-93C3-14147012A3FE}" destId="{30AE3D4C-AACF-4E65-90C6-52EDC0BB98BD}" srcOrd="6" destOrd="0" presId="urn:microsoft.com/office/officeart/2005/8/layout/vList2"/>
    <dgm:cxn modelId="{E96766BD-3E28-44E4-8282-4734289CC193}" type="presParOf" srcId="{CE3BF2F5-B262-4C42-93C3-14147012A3FE}" destId="{359333EE-CB42-4F3C-86B9-C3A617D80638}" srcOrd="7" destOrd="0" presId="urn:microsoft.com/office/officeart/2005/8/layout/vList2"/>
    <dgm:cxn modelId="{60064BF2-0834-4197-8573-1C03B6234A6E}" type="presParOf" srcId="{CE3BF2F5-B262-4C42-93C3-14147012A3FE}" destId="{4C9E888E-189F-4C94-908F-7E3B275A4D7B}" srcOrd="8" destOrd="0" presId="urn:microsoft.com/office/officeart/2005/8/layout/vList2"/>
    <dgm:cxn modelId="{F4BECE29-DFA0-4496-AFAE-A1597DE79DF0}" type="presParOf" srcId="{CE3BF2F5-B262-4C42-93C3-14147012A3FE}" destId="{3DE06102-8F0E-47F6-B9E5-32CD644377D4}" srcOrd="9" destOrd="0" presId="urn:microsoft.com/office/officeart/2005/8/layout/vList2"/>
    <dgm:cxn modelId="{22BD5930-ED94-4C55-A9B5-E8B7B092C2FD}" type="presParOf" srcId="{CE3BF2F5-B262-4C42-93C3-14147012A3FE}" destId="{8C2D894A-9B94-407C-A526-8AE1D8666BC1}" srcOrd="10" destOrd="0" presId="urn:microsoft.com/office/officeart/2005/8/layout/vList2"/>
    <dgm:cxn modelId="{C020AEF4-33A7-4106-B226-3260A2411C9C}" type="presParOf" srcId="{CE3BF2F5-B262-4C42-93C3-14147012A3FE}" destId="{1456B379-F9DD-40D2-9A2A-2065CBA5ED06}" srcOrd="11" destOrd="0" presId="urn:microsoft.com/office/officeart/2005/8/layout/vList2"/>
    <dgm:cxn modelId="{2BB0AFD1-1F52-4AD6-9D21-FC4C318099A4}" type="presParOf" srcId="{CE3BF2F5-B262-4C42-93C3-14147012A3FE}" destId="{DA5C39A8-DA84-4730-8C50-0AA22E5BCDC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CFC34-3FFC-44D2-BF79-02AF7EA80AB8}">
      <dsp:nvSpPr>
        <dsp:cNvPr id="0" name=""/>
        <dsp:cNvSpPr/>
      </dsp:nvSpPr>
      <dsp:spPr>
        <a:xfrm>
          <a:off x="0" y="274328"/>
          <a:ext cx="10855960" cy="491399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 dirty="0"/>
            <a:t>Adopt new crops or additional rotations</a:t>
          </a:r>
          <a:endParaRPr lang="en-US" sz="2100" kern="1200" dirty="0"/>
        </a:p>
      </dsp:txBody>
      <dsp:txXfrm>
        <a:off x="23988" y="298316"/>
        <a:ext cx="10807984" cy="443423"/>
      </dsp:txXfrm>
    </dsp:sp>
    <dsp:sp modelId="{CEE5674A-1873-4759-AAA8-F440E5632AF5}">
      <dsp:nvSpPr>
        <dsp:cNvPr id="0" name=""/>
        <dsp:cNvSpPr/>
      </dsp:nvSpPr>
      <dsp:spPr>
        <a:xfrm>
          <a:off x="0" y="826208"/>
          <a:ext cx="10855960" cy="491399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 dirty="0"/>
            <a:t>Adjust planting dates to take advantage of new conditions and/or avoid adverse conditions</a:t>
          </a:r>
          <a:endParaRPr lang="en-US" sz="2100" kern="1200" dirty="0"/>
        </a:p>
      </dsp:txBody>
      <dsp:txXfrm>
        <a:off x="23988" y="850196"/>
        <a:ext cx="10807984" cy="443423"/>
      </dsp:txXfrm>
    </dsp:sp>
    <dsp:sp modelId="{2F24FAB6-90E3-4064-A18F-C6BF965299D5}">
      <dsp:nvSpPr>
        <dsp:cNvPr id="0" name=""/>
        <dsp:cNvSpPr/>
      </dsp:nvSpPr>
      <dsp:spPr>
        <a:xfrm>
          <a:off x="0" y="1378088"/>
          <a:ext cx="1085596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/>
            <a:t>Increase water availability &amp; irrigation, where possible</a:t>
          </a:r>
          <a:endParaRPr lang="en-US" sz="2100" kern="1200"/>
        </a:p>
      </dsp:txBody>
      <dsp:txXfrm>
        <a:off x="23988" y="1402076"/>
        <a:ext cx="10807984" cy="443423"/>
      </dsp:txXfrm>
    </dsp:sp>
    <dsp:sp modelId="{30AE3D4C-AACF-4E65-90C6-52EDC0BB98BD}">
      <dsp:nvSpPr>
        <dsp:cNvPr id="0" name=""/>
        <dsp:cNvSpPr/>
      </dsp:nvSpPr>
      <dsp:spPr>
        <a:xfrm>
          <a:off x="0" y="1929968"/>
          <a:ext cx="10855960" cy="491399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/>
            <a:t>Increase soil organic matter</a:t>
          </a:r>
          <a:endParaRPr lang="en-US" sz="2100" kern="1200"/>
        </a:p>
      </dsp:txBody>
      <dsp:txXfrm>
        <a:off x="23988" y="1953956"/>
        <a:ext cx="10807984" cy="443423"/>
      </dsp:txXfrm>
    </dsp:sp>
    <dsp:sp modelId="{4C9E888E-189F-4C94-908F-7E3B275A4D7B}">
      <dsp:nvSpPr>
        <dsp:cNvPr id="0" name=""/>
        <dsp:cNvSpPr/>
      </dsp:nvSpPr>
      <dsp:spPr>
        <a:xfrm>
          <a:off x="0" y="2481848"/>
          <a:ext cx="10855960" cy="491399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/>
            <a:t>Create new cultivars with enhanced pest and abiotic resistance</a:t>
          </a:r>
          <a:endParaRPr lang="en-US" sz="2100" kern="1200"/>
        </a:p>
      </dsp:txBody>
      <dsp:txXfrm>
        <a:off x="23988" y="2505836"/>
        <a:ext cx="10807984" cy="443423"/>
      </dsp:txXfrm>
    </dsp:sp>
    <dsp:sp modelId="{8C2D894A-9B94-407C-A526-8AE1D8666BC1}">
      <dsp:nvSpPr>
        <dsp:cNvPr id="0" name=""/>
        <dsp:cNvSpPr/>
      </dsp:nvSpPr>
      <dsp:spPr>
        <a:xfrm>
          <a:off x="0" y="3033729"/>
          <a:ext cx="10855960" cy="491399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/>
            <a:t>Employ biophysical and rotational approaches to pest issues</a:t>
          </a:r>
          <a:endParaRPr lang="en-US" sz="2100" kern="1200"/>
        </a:p>
      </dsp:txBody>
      <dsp:txXfrm>
        <a:off x="23988" y="3057717"/>
        <a:ext cx="10807984" cy="443423"/>
      </dsp:txXfrm>
    </dsp:sp>
    <dsp:sp modelId="{DA5C39A8-DA84-4730-8C50-0AA22E5BCDCF}">
      <dsp:nvSpPr>
        <dsp:cNvPr id="0" name=""/>
        <dsp:cNvSpPr/>
      </dsp:nvSpPr>
      <dsp:spPr>
        <a:xfrm>
          <a:off x="0" y="3585609"/>
          <a:ext cx="10855960" cy="491399"/>
        </a:xfrm>
        <a:prstGeom prst="roundRect">
          <a:avLst/>
        </a:prstGeom>
        <a:solidFill>
          <a:schemeClr val="accent6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/>
            <a:t>Explore alternative uses for traditional crops</a:t>
          </a:r>
          <a:endParaRPr lang="en-US" sz="2100" kern="1200"/>
        </a:p>
      </dsp:txBody>
      <dsp:txXfrm>
        <a:off x="23988" y="3609597"/>
        <a:ext cx="10807984" cy="443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4497B-437E-704E-B824-3EB8A32CF6E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E8688-4FBE-2C4C-B389-6F7C106E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35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9D3F2C-DA31-4806-8522-E2098F69A6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3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1A315-6C17-0B47-8B21-CEA03B2452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1" y="1122363"/>
            <a:ext cx="1024742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main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2A30D9-14CB-694B-8997-602B06B7E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8320" y="3602038"/>
            <a:ext cx="854456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12FB7-6D54-AC4D-83AE-3BD293BC6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F852401D-3A56-2541-B3D8-E5E5BD4F8B01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D7F5E-0CCF-9847-A64A-8EEA223F7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footer to add department /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6D915-7298-9442-B8B6-23BFF06BA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4930A9D-8E21-0B4F-BB15-FB101E57825F}"/>
              </a:ext>
            </a:extLst>
          </p:cNvPr>
          <p:cNvGrpSpPr/>
          <p:nvPr userDrawn="1"/>
        </p:nvGrpSpPr>
        <p:grpSpPr>
          <a:xfrm>
            <a:off x="5782375" y="4873501"/>
            <a:ext cx="576449" cy="384299"/>
            <a:chOff x="5276088" y="865094"/>
            <a:chExt cx="603504" cy="40233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45FE43-8E98-B446-BA59-9F7695B5B19F}"/>
                </a:ext>
              </a:extLst>
            </p:cNvPr>
            <p:cNvSpPr/>
            <p:nvPr userDrawn="1"/>
          </p:nvSpPr>
          <p:spPr>
            <a:xfrm>
              <a:off x="5276088" y="868680"/>
              <a:ext cx="201168" cy="201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Helvetica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98ACD0-BD50-8D4A-BDD6-7951DE74198B}"/>
                </a:ext>
              </a:extLst>
            </p:cNvPr>
            <p:cNvSpPr/>
            <p:nvPr userDrawn="1"/>
          </p:nvSpPr>
          <p:spPr>
            <a:xfrm>
              <a:off x="5477256" y="1066262"/>
              <a:ext cx="201168" cy="201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Helvetica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D407F2A-EB6B-B94B-BD72-87E3D84E0321}"/>
                </a:ext>
              </a:extLst>
            </p:cNvPr>
            <p:cNvSpPr/>
            <p:nvPr userDrawn="1"/>
          </p:nvSpPr>
          <p:spPr>
            <a:xfrm>
              <a:off x="5678424" y="865094"/>
              <a:ext cx="201168" cy="201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183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62C740-F8C1-FF46-8CA9-BD5F4BF0A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0E65ADAB-DF22-C24B-BDA1-AFD22F90812B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E1F79D-61BE-A741-9261-0739EE05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footer to add department /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9ACF0-3D9F-FB45-A2F7-2DEB2564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FFC7BCA-48AA-6A41-9352-855F9C541F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4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46250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509F3-DE13-784B-A503-DED0F8EF4B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0461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transition slide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2B1E0C-D65A-E948-B415-4C5776EB8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6B080FE3-0DF7-3C46-9D0A-CB3DD402211A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9CC6D-448E-6344-B7D8-6790A0CAA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footer to add department /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43004-AB70-A542-B76C-A8C251B08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7C1911-97C7-0147-AA1A-C0986ABBD9A0}"/>
              </a:ext>
            </a:extLst>
          </p:cNvPr>
          <p:cNvGrpSpPr/>
          <p:nvPr userDrawn="1"/>
        </p:nvGrpSpPr>
        <p:grpSpPr>
          <a:xfrm>
            <a:off x="5794248" y="5022586"/>
            <a:ext cx="603504" cy="402336"/>
            <a:chOff x="5276088" y="865094"/>
            <a:chExt cx="603504" cy="40233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BA2F6B-7269-A943-8E6C-82AB4A326B70}"/>
                </a:ext>
              </a:extLst>
            </p:cNvPr>
            <p:cNvSpPr/>
            <p:nvPr userDrawn="1"/>
          </p:nvSpPr>
          <p:spPr>
            <a:xfrm>
              <a:off x="5276088" y="868680"/>
              <a:ext cx="201168" cy="201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Helvetica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94C5277-E45B-CD4E-B94C-5842A4536C4E}"/>
                </a:ext>
              </a:extLst>
            </p:cNvPr>
            <p:cNvSpPr/>
            <p:nvPr userDrawn="1"/>
          </p:nvSpPr>
          <p:spPr>
            <a:xfrm>
              <a:off x="5477256" y="1066262"/>
              <a:ext cx="201168" cy="201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Helvetica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95C6DD-2369-714F-9BD0-128BA33CB77C}"/>
                </a:ext>
              </a:extLst>
            </p:cNvPr>
            <p:cNvSpPr/>
            <p:nvPr userDrawn="1"/>
          </p:nvSpPr>
          <p:spPr>
            <a:xfrm>
              <a:off x="5678424" y="865094"/>
              <a:ext cx="201168" cy="201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911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C2608-EBCA-CD43-998A-13A8FDB5E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0402A5B0-AAD9-6C46-A520-BED765DB28E1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42C9E-A648-8948-B2CE-DAE4F9E99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footer to add department /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90DC5-CC32-C048-B807-7FB3B1AB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734DBAE-BB9B-FD48-B664-5EB48F2D2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246961"/>
            <a:ext cx="11299785" cy="696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A233D3F-0958-F94B-9E02-539A512A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" y="1830228"/>
            <a:ext cx="108559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400">
                <a:solidFill>
                  <a:srgbClr val="0033A0"/>
                </a:solidFill>
              </a:defRPr>
            </a:lvl1pPr>
            <a:lvl2pPr marL="800080" indent="-342891" algn="l">
              <a:buFont typeface="Wingdings" pitchFamily="2" charset="2"/>
              <a:buChar char="§"/>
              <a:defRPr sz="2000" b="0" i="0">
                <a:solidFill>
                  <a:srgbClr val="0033A0"/>
                </a:solidFill>
                <a:latin typeface="Helvetica" pitchFamily="2" charset="0"/>
              </a:defRPr>
            </a:lvl2pPr>
            <a:lvl3pPr marL="1257269" indent="-342891" algn="l">
              <a:buFont typeface="Wingdings" pitchFamily="2" charset="2"/>
              <a:buChar char="§"/>
              <a:defRPr sz="1800" b="0" i="0">
                <a:solidFill>
                  <a:srgbClr val="0033A0"/>
                </a:solidFill>
                <a:latin typeface="Helvetica" pitchFamily="2" charset="0"/>
              </a:defRPr>
            </a:lvl3pPr>
            <a:lvl4pPr marL="1657309" indent="-285744" algn="l">
              <a:buFont typeface="Wingdings" pitchFamily="2" charset="2"/>
              <a:buChar char="§"/>
              <a:defRPr sz="1600" b="0" i="0">
                <a:solidFill>
                  <a:srgbClr val="0033A0"/>
                </a:solidFill>
                <a:latin typeface="Helvetica" pitchFamily="2" charset="0"/>
              </a:defRPr>
            </a:lvl4pPr>
            <a:lvl5pPr marL="2114498" indent="-285744" algn="l">
              <a:buFont typeface="Wingdings" pitchFamily="2" charset="2"/>
              <a:buChar char="§"/>
              <a:defRPr sz="1600" b="0" i="0">
                <a:solidFill>
                  <a:srgbClr val="0033A0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651994E-E54C-BD4E-A316-9F799FEE56B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8601" y="864044"/>
            <a:ext cx="10855960" cy="388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1800" baseline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defRPr>
            </a:lvl1pPr>
            <a:lvl2pPr marL="800080" indent="-342891" algn="l">
              <a:buFont typeface="Wingdings" pitchFamily="2" charset="2"/>
              <a:buChar char="§"/>
              <a:defRPr sz="2000" b="0" i="0">
                <a:solidFill>
                  <a:srgbClr val="0033A0"/>
                </a:solidFill>
                <a:latin typeface="Helvetica" pitchFamily="2" charset="0"/>
              </a:defRPr>
            </a:lvl2pPr>
            <a:lvl3pPr marL="1257269" indent="-342891" algn="l">
              <a:buFont typeface="Wingdings" pitchFamily="2" charset="2"/>
              <a:buChar char="§"/>
              <a:defRPr sz="1800" b="0" i="0">
                <a:solidFill>
                  <a:srgbClr val="0033A0"/>
                </a:solidFill>
                <a:latin typeface="Helvetica" pitchFamily="2" charset="0"/>
              </a:defRPr>
            </a:lvl3pPr>
            <a:lvl4pPr marL="1657309" indent="-285744" algn="l">
              <a:buFont typeface="Wingdings" pitchFamily="2" charset="2"/>
              <a:buChar char="§"/>
              <a:defRPr sz="1600" b="0" i="0">
                <a:solidFill>
                  <a:srgbClr val="0033A0"/>
                </a:solidFill>
                <a:latin typeface="Helvetica" pitchFamily="2" charset="0"/>
              </a:defRPr>
            </a:lvl4pPr>
            <a:lvl5pPr marL="2114498" indent="-285744" algn="l">
              <a:buFont typeface="Wingdings" pitchFamily="2" charset="2"/>
              <a:buChar char="§"/>
              <a:defRPr sz="1600" b="0" i="0">
                <a:solidFill>
                  <a:srgbClr val="0033A0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SUB TITLE style</a:t>
            </a:r>
          </a:p>
        </p:txBody>
      </p:sp>
    </p:spTree>
    <p:extLst>
      <p:ext uri="{BB962C8B-B14F-4D97-AF65-F5344CB8AC3E}">
        <p14:creationId xmlns:p14="http://schemas.microsoft.com/office/powerpoint/2010/main" val="475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C2608-EBCA-CD43-998A-13A8FDB5E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F8DC3712-5325-024C-ACC2-D4372B529A69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42C9E-A648-8948-B2CE-DAE4F9E99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footer to add department /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90DC5-CC32-C048-B807-7FB3B1AB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734DBAE-BB9B-FD48-B664-5EB48F2D2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7327"/>
            <a:ext cx="10515600" cy="696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A233D3F-0958-F94B-9E02-539A512A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60" y="1483916"/>
            <a:ext cx="108559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400" b="0" i="0">
                <a:solidFill>
                  <a:srgbClr val="0033A0"/>
                </a:solidFill>
                <a:latin typeface="Helvetica" pitchFamily="2" charset="0"/>
              </a:defRPr>
            </a:lvl1pPr>
            <a:lvl2pPr marL="800080" indent="-342891" algn="l">
              <a:buFont typeface="Wingdings" pitchFamily="2" charset="2"/>
              <a:buChar char="§"/>
              <a:defRPr sz="2000" b="0" i="0">
                <a:solidFill>
                  <a:srgbClr val="0033A0"/>
                </a:solidFill>
                <a:latin typeface="Helvetica" pitchFamily="2" charset="0"/>
              </a:defRPr>
            </a:lvl2pPr>
            <a:lvl3pPr marL="1257269" indent="-342891" algn="l">
              <a:buFont typeface="Wingdings" pitchFamily="2" charset="2"/>
              <a:buChar char="§"/>
              <a:defRPr sz="1800" b="0" i="0">
                <a:solidFill>
                  <a:srgbClr val="0033A0"/>
                </a:solidFill>
                <a:latin typeface="Helvetica" pitchFamily="2" charset="0"/>
              </a:defRPr>
            </a:lvl3pPr>
            <a:lvl4pPr marL="1657309" indent="-285744" algn="l">
              <a:buFont typeface="Wingdings" pitchFamily="2" charset="2"/>
              <a:buChar char="§"/>
              <a:defRPr sz="1600" b="0" i="0">
                <a:solidFill>
                  <a:srgbClr val="0033A0"/>
                </a:solidFill>
                <a:latin typeface="Helvetica" pitchFamily="2" charset="0"/>
              </a:defRPr>
            </a:lvl4pPr>
            <a:lvl5pPr marL="2114498" indent="-285744" algn="l">
              <a:buFont typeface="Wingdings" pitchFamily="2" charset="2"/>
              <a:buChar char="§"/>
              <a:defRPr sz="1600" b="0" i="0">
                <a:solidFill>
                  <a:srgbClr val="0033A0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1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C2608-EBCA-CD43-998A-13A8FDB5E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F8DC3712-5325-024C-ACC2-D4372B529A69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42C9E-A648-8948-B2CE-DAE4F9E99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footer to add department /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90DC5-CC32-C048-B807-7FB3B1AB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734DBAE-BB9B-FD48-B664-5EB48F2D2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187327"/>
            <a:ext cx="11704899" cy="696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93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B4429-E73B-2340-B580-E078B5428E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5404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4C029-675D-7A44-A487-3FF32FE84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58265"/>
            <a:ext cx="550164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 b="0" i="0">
                <a:solidFill>
                  <a:schemeClr val="tx1"/>
                </a:solidFill>
                <a:latin typeface="Helvetica" pitchFamily="2" charset="0"/>
              </a:defRPr>
            </a:lvl2pPr>
            <a:lvl3pPr>
              <a:defRPr sz="1800" b="0" i="0">
                <a:solidFill>
                  <a:schemeClr val="tx1"/>
                </a:solidFill>
                <a:latin typeface="Helvetica" pitchFamily="2" charset="0"/>
              </a:defRPr>
            </a:lvl3pPr>
            <a:lvl4pPr>
              <a:defRPr sz="1600" b="0" i="0">
                <a:solidFill>
                  <a:schemeClr val="tx1"/>
                </a:solidFill>
                <a:latin typeface="Helvetica" pitchFamily="2" charset="0"/>
              </a:defRPr>
            </a:lvl4pPr>
            <a:lvl5pPr>
              <a:defRPr sz="1600" b="0" i="0">
                <a:solidFill>
                  <a:schemeClr val="tx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5E1BC-F6A3-EA4E-B3E5-A565CACB9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3160" y="1358265"/>
            <a:ext cx="550164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 b="0" i="0">
                <a:solidFill>
                  <a:schemeClr val="tx1"/>
                </a:solidFill>
                <a:latin typeface="Helvetica" pitchFamily="2" charset="0"/>
              </a:defRPr>
            </a:lvl2pPr>
            <a:lvl3pPr>
              <a:defRPr sz="1800" b="0" i="0">
                <a:solidFill>
                  <a:schemeClr val="tx1"/>
                </a:solidFill>
                <a:latin typeface="Helvetica" pitchFamily="2" charset="0"/>
              </a:defRPr>
            </a:lvl3pPr>
            <a:lvl4pPr>
              <a:defRPr sz="1600" b="0" i="0">
                <a:solidFill>
                  <a:schemeClr val="tx1"/>
                </a:solidFill>
                <a:latin typeface="Helvetica" pitchFamily="2" charset="0"/>
              </a:defRPr>
            </a:lvl4pPr>
            <a:lvl5pPr>
              <a:defRPr sz="1600" b="0" i="0">
                <a:solidFill>
                  <a:schemeClr val="tx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EFA3F-52C7-CF4A-A535-1FCECBD1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CCA005B7-811E-3846-9F90-8CE280CAB259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F4374-907D-774A-B180-B77D5483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footer to add department /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5CA39-6D57-0F49-BF1E-80F239C0E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EA2DC0-3FDC-7447-B960-E0768B08EA10}"/>
              </a:ext>
            </a:extLst>
          </p:cNvPr>
          <p:cNvCxnSpPr/>
          <p:nvPr userDrawn="1"/>
        </p:nvCxnSpPr>
        <p:spPr>
          <a:xfrm>
            <a:off x="6096000" y="1358265"/>
            <a:ext cx="0" cy="470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91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F08A00F-8B92-E44C-8884-F809B120E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165"/>
          <a:stretch/>
        </p:blipFill>
        <p:spPr>
          <a:xfrm>
            <a:off x="0" y="2"/>
            <a:ext cx="12193471" cy="64352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536C5-7AE9-514B-86BE-D8C6A4B25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8271" y="1078315"/>
            <a:ext cx="6370319" cy="4873625"/>
          </a:xfrm>
        </p:spPr>
        <p:txBody>
          <a:bodyPr/>
          <a:lstStyle>
            <a:lvl1pPr>
              <a:defRPr sz="3200"/>
            </a:lvl1pPr>
            <a:lvl2pPr>
              <a:defRPr sz="2800" b="0" i="0">
                <a:latin typeface="Helvetica" pitchFamily="2" charset="0"/>
              </a:defRPr>
            </a:lvl2pPr>
            <a:lvl3pPr>
              <a:defRPr sz="2400" b="0" i="0">
                <a:latin typeface="Helvetica" pitchFamily="2" charset="0"/>
              </a:defRPr>
            </a:lvl3pPr>
            <a:lvl4pPr>
              <a:defRPr sz="2000" b="0" i="0">
                <a:latin typeface="Helvetica" pitchFamily="2" charset="0"/>
              </a:defRPr>
            </a:lvl4pPr>
            <a:lvl5pPr>
              <a:defRPr sz="2000" b="0" i="0">
                <a:latin typeface="Helvetica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5DD81-E099-1941-8E8F-13B5792E7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F0D5D509-07BC-5F40-B377-83C0D55EC691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E51C2-51D1-2844-8B92-1AB1C256B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footer to add department /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CC5F9-6DC8-594D-8441-39AD7AEA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D17435-89D2-1F4E-A337-D4EF05657D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9710" y="1078315"/>
            <a:ext cx="4803623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400" b="0" i="0" cap="none" baseline="0">
                <a:solidFill>
                  <a:srgbClr val="0033A0"/>
                </a:solidFill>
                <a:latin typeface="Helvetica" pitchFamily="2" charset="0"/>
              </a:defRPr>
            </a:lvl1pPr>
            <a:lvl2pPr marL="800080" indent="-342891" algn="l">
              <a:buFont typeface="Wingdings" pitchFamily="2" charset="2"/>
              <a:buChar char="§"/>
              <a:defRPr sz="2000" b="0" i="0">
                <a:solidFill>
                  <a:srgbClr val="0033A0"/>
                </a:solidFill>
                <a:latin typeface="Helvetica" pitchFamily="2" charset="0"/>
              </a:defRPr>
            </a:lvl2pPr>
            <a:lvl3pPr marL="1257269" indent="-342891" algn="l">
              <a:buFont typeface="Wingdings" pitchFamily="2" charset="2"/>
              <a:buChar char="§"/>
              <a:defRPr sz="1800" b="0" i="0">
                <a:solidFill>
                  <a:srgbClr val="0033A0"/>
                </a:solidFill>
                <a:latin typeface="Helvetica" pitchFamily="2" charset="0"/>
              </a:defRPr>
            </a:lvl3pPr>
            <a:lvl4pPr marL="1657309" indent="-285744" algn="l">
              <a:buFont typeface="Wingdings" pitchFamily="2" charset="2"/>
              <a:buChar char="§"/>
              <a:defRPr sz="1600" b="0" i="0">
                <a:solidFill>
                  <a:srgbClr val="0033A0"/>
                </a:solidFill>
                <a:latin typeface="Helvetica" pitchFamily="2" charset="0"/>
              </a:defRPr>
            </a:lvl4pPr>
            <a:lvl5pPr marL="2114498" indent="-285744" algn="l">
              <a:buFont typeface="Wingdings" pitchFamily="2" charset="2"/>
              <a:buChar char="§"/>
              <a:defRPr sz="1600" b="0" i="0">
                <a:solidFill>
                  <a:srgbClr val="0033A0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2C98ACF-8A78-A54D-BF45-F91C31677E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1578"/>
            <a:ext cx="10515600" cy="10898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28502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D6F6B-9CD9-0948-BB91-319F59CC5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4640"/>
            <a:ext cx="5303520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08DAC0-DAFB-DB4D-A883-0668BDF64B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19520" y="528321"/>
            <a:ext cx="5770880" cy="5332730"/>
          </a:xfrm>
        </p:spPr>
        <p:txBody>
          <a:bodyPr/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F684C-DAF2-2E4E-98E9-64C69E4DA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108200"/>
            <a:ext cx="5303520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2F6F8-536D-EC44-A089-7F424A659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8E92F9F9-F56A-614C-8261-92F576706199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7DCDA-8A30-CC49-A536-FD5ADF6E1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footer to add department /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ACC4E-9E97-1044-A54C-8DC4893BB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5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5DD81-E099-1941-8E8F-13B5792E7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0D1A986B-B92D-A345-A44D-0B12DABCD4BA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E51C2-51D1-2844-8B92-1AB1C256B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footer to add department /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CC5F9-6DC8-594D-8441-39AD7AEA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1B4EFF-3B22-2F41-A787-1EA409D2FB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1577"/>
            <a:ext cx="10515600" cy="10648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1844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F08A00F-8B92-E44C-8884-F809B120E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165"/>
          <a:stretch/>
        </p:blipFill>
        <p:spPr>
          <a:xfrm>
            <a:off x="1" y="0"/>
            <a:ext cx="12193471" cy="643525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5DD81-E099-1941-8E8F-13B5792E7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775BF038-CBA4-BA48-AE69-D2AC97A017C9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E51C2-51D1-2844-8B92-1AB1C256B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footer to add department /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CC5F9-6DC8-594D-8441-39AD7AEA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7FB866-2DBC-4546-A70D-7847CC3DBF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157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38581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F7D430-DA5A-AE4F-815E-808B6CB819F0}"/>
              </a:ext>
            </a:extLst>
          </p:cNvPr>
          <p:cNvSpPr/>
          <p:nvPr userDrawn="1"/>
        </p:nvSpPr>
        <p:spPr>
          <a:xfrm>
            <a:off x="648182" y="6435252"/>
            <a:ext cx="3590479" cy="3651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6C3EE-53EA-8841-AE5E-4D033C7AC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93943"/>
            <a:ext cx="10515600" cy="2555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75A66-0C4D-E74B-A752-506B36EED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11916" y="6435252"/>
            <a:ext cx="843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1342738-5D09-E948-8E59-53689BE6C011}" type="datetime1">
              <a:rPr lang="en-US" smtClean="0">
                <a:latin typeface="Helvetica" pitchFamily="2" charset="0"/>
              </a:rPr>
              <a:t>5/13/2022</a:t>
            </a:fld>
            <a:endParaRPr lang="en-US" dirty="0">
              <a:latin typeface="Helvetica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37071-1953-F449-9911-5C43C3CE9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8378" y="6435253"/>
            <a:ext cx="6884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Edit footer to add department /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4E634-0D26-394D-BB12-B982CDF63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7578" y="6435252"/>
            <a:ext cx="460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defRPr>
            </a:lvl1pPr>
          </a:lstStyle>
          <a:p>
            <a:fld id="{8A16B8CB-D56F-2744-807F-154426EF1D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F49C8A26-9D16-E04A-980E-5DD0108FD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22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DF2674-7339-C84F-B2D7-B4544D96B62B}"/>
              </a:ext>
            </a:extLst>
          </p:cNvPr>
          <p:cNvCxnSpPr/>
          <p:nvPr userDrawn="1"/>
        </p:nvCxnSpPr>
        <p:spPr>
          <a:xfrm>
            <a:off x="9237822" y="6435252"/>
            <a:ext cx="0" cy="3651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59E8A34-27F6-4844-86F7-7B16D6706028}"/>
              </a:ext>
            </a:extLst>
          </p:cNvPr>
          <p:cNvSpPr/>
          <p:nvPr userDrawn="1"/>
        </p:nvSpPr>
        <p:spPr>
          <a:xfrm>
            <a:off x="10695008" y="6435252"/>
            <a:ext cx="1400536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0C9C47-0E38-7A45-919B-0D897D3CFD9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451951" y="6385927"/>
            <a:ext cx="1608350" cy="4723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7921179-9006-364A-A52A-39E896D3E42E}"/>
              </a:ext>
            </a:extLst>
          </p:cNvPr>
          <p:cNvGrpSpPr/>
          <p:nvPr userDrawn="1"/>
        </p:nvGrpSpPr>
        <p:grpSpPr>
          <a:xfrm>
            <a:off x="166625" y="6481552"/>
            <a:ext cx="399735" cy="266490"/>
            <a:chOff x="5794248" y="5022586"/>
            <a:chExt cx="603504" cy="40233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12D07B2-634A-7E40-B5FB-3A95E62E71C8}"/>
                </a:ext>
              </a:extLst>
            </p:cNvPr>
            <p:cNvSpPr/>
            <p:nvPr userDrawn="1"/>
          </p:nvSpPr>
          <p:spPr>
            <a:xfrm>
              <a:off x="5794248" y="5026172"/>
              <a:ext cx="201168" cy="201168"/>
            </a:xfrm>
            <a:prstGeom prst="rect">
              <a:avLst/>
            </a:prstGeom>
            <a:solidFill>
              <a:srgbClr val="0033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Helvetica" pitchFamily="2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A165E0-3E2F-9144-BBBD-C019A42DCEDB}"/>
                </a:ext>
              </a:extLst>
            </p:cNvPr>
            <p:cNvSpPr/>
            <p:nvPr userDrawn="1"/>
          </p:nvSpPr>
          <p:spPr>
            <a:xfrm>
              <a:off x="5995416" y="5223754"/>
              <a:ext cx="201168" cy="201168"/>
            </a:xfrm>
            <a:prstGeom prst="rect">
              <a:avLst/>
            </a:prstGeom>
            <a:solidFill>
              <a:srgbClr val="0033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Helvetica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01D80FB-BD8F-6148-A5F4-CFE80E3A7F13}"/>
                </a:ext>
              </a:extLst>
            </p:cNvPr>
            <p:cNvSpPr/>
            <p:nvPr userDrawn="1"/>
          </p:nvSpPr>
          <p:spPr>
            <a:xfrm>
              <a:off x="6196584" y="5022586"/>
              <a:ext cx="201168" cy="201168"/>
            </a:xfrm>
            <a:prstGeom prst="rect">
              <a:avLst/>
            </a:prstGeom>
            <a:solidFill>
              <a:srgbClr val="0033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833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62" r:id="rId4"/>
    <p:sldLayoutId id="2147483652" r:id="rId5"/>
    <p:sldLayoutId id="2147483656" r:id="rId6"/>
    <p:sldLayoutId id="2147483657" r:id="rId7"/>
    <p:sldLayoutId id="2147483660" r:id="rId8"/>
    <p:sldLayoutId id="2147483661" r:id="rId9"/>
    <p:sldLayoutId id="2147483659" r:id="rId10"/>
    <p:sldLayoutId id="2147483654" r:id="rId11"/>
  </p:sldLayoutIdLst>
  <p:hf hdr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bg1"/>
          </a:solidFill>
          <a:latin typeface="Helvetica" pitchFamily="2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FontTx/>
        <a:buNone/>
        <a:defRPr sz="2400" b="0" i="0" kern="1200" cap="all" baseline="0">
          <a:solidFill>
            <a:schemeClr val="bg2"/>
          </a:solidFill>
          <a:latin typeface="Helvetica" pitchFamily="2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12" Type="http://schemas.openxmlformats.org/officeDocument/2006/relationships/image" Target="../media/image3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80631-ACE7-A646-B210-A05A0AA0C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614" y="1118032"/>
            <a:ext cx="11220772" cy="1655762"/>
          </a:xfrm>
        </p:spPr>
        <p:txBody>
          <a:bodyPr/>
          <a:lstStyle/>
          <a:p>
            <a:r>
              <a:rPr lang="en-US" dirty="0"/>
              <a:t>Strategies for Crop Adaptation to Climate Change in the Southern Region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678CF-EB25-FB45-8BA3-6CB8AF106B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cap="none" dirty="0"/>
              <a:t>Dr. Rebecca L. McCulley,</a:t>
            </a:r>
          </a:p>
          <a:p>
            <a:r>
              <a:rPr lang="en-US" cap="none" dirty="0"/>
              <a:t>Dept. of Plant &amp; Soil Sciences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8BC99-CB76-644B-83B0-43FAE4F149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92332" y="6435252"/>
            <a:ext cx="962803" cy="365125"/>
          </a:xfrm>
        </p:spPr>
        <p:txBody>
          <a:bodyPr/>
          <a:lstStyle/>
          <a:p>
            <a:fld id="{F852401D-3A56-2541-B3D8-E5E5BD4F8B01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E13A5-7D2D-CB41-827E-FFF0A870B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Plant &amp; Soil Sciences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70EB0-6E55-F147-8A5F-94EAD32BF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9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19198-95E4-0A41-AE89-370878F96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14" y="317389"/>
            <a:ext cx="5303520" cy="956628"/>
          </a:xfrm>
        </p:spPr>
        <p:txBody>
          <a:bodyPr anchor="b">
            <a:normAutofit/>
          </a:bodyPr>
          <a:lstStyle/>
          <a:p>
            <a:r>
              <a:rPr lang="en-US" dirty="0"/>
              <a:t>Current KY Pastures:</a:t>
            </a:r>
          </a:p>
        </p:txBody>
      </p:sp>
      <p:pic>
        <p:nvPicPr>
          <p:cNvPr id="5122" name="Picture 2" descr="Comparison of Commercially Available Novel-Endophyte Tall Fescue Forage  Varieties | NC State Extension Publications">
            <a:extLst>
              <a:ext uri="{FF2B5EF4-FFF2-40B4-BE49-F238E27FC236}">
                <a16:creationId xmlns:a16="http://schemas.microsoft.com/office/drawing/2014/main" id="{CB505187-12AF-4F03-A69E-7B07A0292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3" r="-1" b="13910"/>
          <a:stretch/>
        </p:blipFill>
        <p:spPr bwMode="auto">
          <a:xfrm>
            <a:off x="6319520" y="528321"/>
            <a:ext cx="5770880" cy="533273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D07D71-809E-7645-86C8-2E25D30A4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70953"/>
            <a:ext cx="5303520" cy="3811588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cap="none" dirty="0"/>
              <a:t>Dominated by cool season grasses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30C00-97AF-144A-A1F3-4BF41FD784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11916" y="6435252"/>
            <a:ext cx="84321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E92F9F9-F56A-614C-8261-92F576706199}" type="datetime1">
              <a:rPr lang="en-US" sz="1100" smtClean="0"/>
              <a:pPr>
                <a:spcAft>
                  <a:spcPts val="600"/>
                </a:spcAft>
              </a:pPr>
              <a:t>5/13/2022</a:t>
            </a:fld>
            <a:endParaRPr lang="en-US" sz="110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95538-2684-F747-8A36-39F617FC8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8378" y="6435253"/>
            <a:ext cx="688461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Department of Plant &amp; Soil Sciences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0E319-F541-464C-8067-DC995A9A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7578" y="6435252"/>
            <a:ext cx="4605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A16B8CB-D56F-2744-807F-154426EF1DF6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9" name="Picture 5" descr="TF Seed Heads.jpg">
            <a:extLst>
              <a:ext uri="{FF2B5EF4-FFF2-40B4-BE49-F238E27FC236}">
                <a16:creationId xmlns:a16="http://schemas.microsoft.com/office/drawing/2014/main" id="{F4322A49-404A-4822-8F43-C0633278FD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2067719"/>
            <a:ext cx="1382086" cy="188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TFstems.jpg">
            <a:extLst>
              <a:ext uri="{FF2B5EF4-FFF2-40B4-BE49-F238E27FC236}">
                <a16:creationId xmlns:a16="http://schemas.microsoft.com/office/drawing/2014/main" id="{657310F1-F91C-4452-95EB-7D6152B14D5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9286" y="2067719"/>
            <a:ext cx="1117783" cy="201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endophyte">
            <a:extLst>
              <a:ext uri="{FF2B5EF4-FFF2-40B4-BE49-F238E27FC236}">
                <a16:creationId xmlns:a16="http://schemas.microsoft.com/office/drawing/2014/main" id="{258D362A-34D0-4C43-B541-22406F782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5668" y="2067719"/>
            <a:ext cx="2630979" cy="238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18E2BC-B21A-4129-8F2F-DC60638FCB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014" y="4175834"/>
            <a:ext cx="3193758" cy="20153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537ED6-1FC0-441F-BCC9-904FD97B4D9E}"/>
              </a:ext>
            </a:extLst>
          </p:cNvPr>
          <p:cNvSpPr txBox="1"/>
          <p:nvPr/>
        </p:nvSpPr>
        <p:spPr>
          <a:xfrm>
            <a:off x="4013364" y="4804921"/>
            <a:ext cx="1975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will climate change impact KY pastures?</a:t>
            </a:r>
          </a:p>
        </p:txBody>
      </p:sp>
    </p:spTree>
    <p:extLst>
      <p:ext uri="{BB962C8B-B14F-4D97-AF65-F5344CB8AC3E}">
        <p14:creationId xmlns:p14="http://schemas.microsoft.com/office/powerpoint/2010/main" val="327517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AC8D58-98F1-774D-A5AA-4B19D0934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07832" y="6435252"/>
            <a:ext cx="947304" cy="365125"/>
          </a:xfrm>
        </p:spPr>
        <p:txBody>
          <a:bodyPr/>
          <a:lstStyle/>
          <a:p>
            <a:fld id="{0402A5B0-AAD9-6C46-A520-BED765DB28E1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DF02A1-E185-2546-8071-5D3A7FC3B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Plant &amp; Soil Sciences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1A03B-0392-684D-A691-11BA78CBC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51FAB4-84C1-7F40-904B-750E350A8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93" y="401944"/>
            <a:ext cx="11299785" cy="696595"/>
          </a:xfrm>
        </p:spPr>
        <p:txBody>
          <a:bodyPr/>
          <a:lstStyle/>
          <a:p>
            <a:r>
              <a:rPr lang="en-US" dirty="0"/>
              <a:t>Hypothesized future warming in Central KY will: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B87069-D6F8-4043-89C7-F47900F49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Decrease forage production</a:t>
            </a:r>
          </a:p>
          <a:p>
            <a:endParaRPr lang="en-US" cap="none" dirty="0"/>
          </a:p>
          <a:p>
            <a:endParaRPr lang="en-US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Increase negative effects of fescue toxicosis on grazing animals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9BB4F8-E72E-4679-B88D-EBE2307A456D}"/>
              </a:ext>
            </a:extLst>
          </p:cNvPr>
          <p:cNvSpPr txBox="1"/>
          <p:nvPr/>
        </p:nvSpPr>
        <p:spPr>
          <a:xfrm>
            <a:off x="1358538" y="2411880"/>
            <a:ext cx="853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 region is also supposed to get wetter. Will more rainfall offset warming effects?</a:t>
            </a:r>
          </a:p>
        </p:txBody>
      </p:sp>
    </p:spTree>
    <p:extLst>
      <p:ext uri="{BB962C8B-B14F-4D97-AF65-F5344CB8AC3E}">
        <p14:creationId xmlns:p14="http://schemas.microsoft.com/office/powerpoint/2010/main" val="76652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/>
          <p:cNvSpPr/>
          <p:nvPr/>
        </p:nvSpPr>
        <p:spPr>
          <a:xfrm>
            <a:off x="1138106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Quad Arrow 3"/>
          <p:cNvSpPr/>
          <p:nvPr/>
        </p:nvSpPr>
        <p:spPr>
          <a:xfrm>
            <a:off x="1671506" y="609600"/>
            <a:ext cx="304800" cy="304800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484" name="Group 117"/>
          <p:cNvGrpSpPr>
            <a:grpSpLocks/>
          </p:cNvGrpSpPr>
          <p:nvPr/>
        </p:nvGrpSpPr>
        <p:grpSpPr bwMode="auto">
          <a:xfrm>
            <a:off x="2204906" y="1295400"/>
            <a:ext cx="7620000" cy="4724400"/>
            <a:chOff x="457200" y="1295400"/>
            <a:chExt cx="8305800" cy="5334000"/>
          </a:xfrm>
        </p:grpSpPr>
        <p:sp>
          <p:nvSpPr>
            <p:cNvPr id="5" name="Explosion 1 4"/>
            <p:cNvSpPr/>
            <p:nvPr/>
          </p:nvSpPr>
          <p:spPr>
            <a:xfrm>
              <a:off x="3734530" y="5485888"/>
              <a:ext cx="532955" cy="609395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491" name="TextBox 5"/>
            <p:cNvSpPr txBox="1">
              <a:spLocks noChangeArrowheads="1"/>
            </p:cNvSpPr>
            <p:nvPr/>
          </p:nvSpPr>
          <p:spPr bwMode="auto">
            <a:xfrm>
              <a:off x="3200400" y="5638800"/>
              <a:ext cx="2103787" cy="347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Gill Sans MT" pitchFamily="34" charset="0"/>
                </a:rPr>
                <a:t>Data Logger Control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123708" y="6095283"/>
              <a:ext cx="1752869" cy="534117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493" name="TextBox 7"/>
            <p:cNvSpPr txBox="1">
              <a:spLocks noChangeArrowheads="1"/>
            </p:cNvSpPr>
            <p:nvPr/>
          </p:nvSpPr>
          <p:spPr bwMode="auto">
            <a:xfrm>
              <a:off x="3581401" y="6172200"/>
              <a:ext cx="985812" cy="41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Gill Sans MT" pitchFamily="34" charset="0"/>
                </a:rPr>
                <a:t>Trailer</a:t>
              </a:r>
            </a:p>
          </p:txBody>
        </p:sp>
        <p:sp>
          <p:nvSpPr>
            <p:cNvPr id="20494" name="TextBox 8"/>
            <p:cNvSpPr txBox="1">
              <a:spLocks noChangeArrowheads="1"/>
            </p:cNvSpPr>
            <p:nvPr/>
          </p:nvSpPr>
          <p:spPr bwMode="auto">
            <a:xfrm>
              <a:off x="4380376" y="4800600"/>
              <a:ext cx="503565" cy="41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00B0F0"/>
                  </a:solidFill>
                  <a:latin typeface="Gill Sans MT" pitchFamily="34" charset="0"/>
                </a:rPr>
                <a:t>P</a:t>
              </a:r>
              <a:r>
                <a:rPr lang="en-US" b="1">
                  <a:latin typeface="Gill Sans MT" pitchFamily="34" charset="0"/>
                </a:rPr>
                <a:t>1</a:t>
              </a:r>
            </a:p>
          </p:txBody>
        </p:sp>
        <p:sp>
          <p:nvSpPr>
            <p:cNvPr id="20495" name="TextBox 11"/>
            <p:cNvSpPr txBox="1">
              <a:spLocks noChangeArrowheads="1"/>
            </p:cNvSpPr>
            <p:nvPr/>
          </p:nvSpPr>
          <p:spPr bwMode="auto">
            <a:xfrm>
              <a:off x="3414565" y="3429000"/>
              <a:ext cx="1011882" cy="590732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atin typeface="Gill Sans MT" pitchFamily="34" charset="0"/>
                </a:rPr>
                <a:t>Weather</a:t>
              </a:r>
            </a:p>
            <a:p>
              <a:pPr algn="ctr"/>
              <a:r>
                <a:rPr lang="en-US" sz="1400" b="1">
                  <a:latin typeface="Gill Sans MT" pitchFamily="34" charset="0"/>
                </a:rPr>
                <a:t>Station</a:t>
              </a:r>
            </a:p>
          </p:txBody>
        </p:sp>
        <p:sp>
          <p:nvSpPr>
            <p:cNvPr id="20496" name="TextBox 12"/>
            <p:cNvSpPr txBox="1">
              <a:spLocks noChangeArrowheads="1"/>
            </p:cNvSpPr>
            <p:nvPr/>
          </p:nvSpPr>
          <p:spPr bwMode="auto">
            <a:xfrm>
              <a:off x="5127525" y="5486400"/>
              <a:ext cx="533267" cy="41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latin typeface="Gill Sans MT" pitchFamily="34" charset="0"/>
                </a:rPr>
                <a:t>C1</a:t>
              </a:r>
            </a:p>
          </p:txBody>
        </p:sp>
        <p:sp>
          <p:nvSpPr>
            <p:cNvPr id="20497" name="TextBox 13"/>
            <p:cNvSpPr txBox="1">
              <a:spLocks noChangeArrowheads="1"/>
            </p:cNvSpPr>
            <p:nvPr/>
          </p:nvSpPr>
          <p:spPr bwMode="auto">
            <a:xfrm>
              <a:off x="4532776" y="1981200"/>
              <a:ext cx="503565" cy="41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00B0F0"/>
                  </a:solidFill>
                  <a:latin typeface="Gill Sans MT" pitchFamily="34" charset="0"/>
                </a:rPr>
                <a:t>P</a:t>
              </a:r>
              <a:r>
                <a:rPr lang="en-US" b="1">
                  <a:latin typeface="Gill Sans MT" pitchFamily="34" charset="0"/>
                </a:rPr>
                <a:t>3</a:t>
              </a:r>
            </a:p>
          </p:txBody>
        </p:sp>
        <p:sp>
          <p:nvSpPr>
            <p:cNvPr id="20498" name="TextBox 14"/>
            <p:cNvSpPr txBox="1">
              <a:spLocks noChangeArrowheads="1"/>
            </p:cNvSpPr>
            <p:nvPr/>
          </p:nvSpPr>
          <p:spPr bwMode="auto">
            <a:xfrm>
              <a:off x="5583923" y="1981200"/>
              <a:ext cx="533267" cy="41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latin typeface="Gill Sans MT" pitchFamily="34" charset="0"/>
                </a:rPr>
                <a:t>C3</a:t>
              </a:r>
            </a:p>
          </p:txBody>
        </p:sp>
        <p:sp>
          <p:nvSpPr>
            <p:cNvPr id="20499" name="TextBox 15"/>
            <p:cNvSpPr txBox="1">
              <a:spLocks noChangeArrowheads="1"/>
            </p:cNvSpPr>
            <p:nvPr/>
          </p:nvSpPr>
          <p:spPr bwMode="auto">
            <a:xfrm>
              <a:off x="4424677" y="3124200"/>
              <a:ext cx="713237" cy="41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Gill Sans MT" pitchFamily="34" charset="0"/>
                </a:rPr>
                <a:t>H</a:t>
              </a:r>
              <a:r>
                <a:rPr lang="en-US" b="1">
                  <a:solidFill>
                    <a:srgbClr val="00B0F0"/>
                  </a:solidFill>
                  <a:latin typeface="Gill Sans MT" pitchFamily="34" charset="0"/>
                </a:rPr>
                <a:t>P</a:t>
              </a:r>
              <a:r>
                <a:rPr lang="en-US" b="1">
                  <a:latin typeface="Gill Sans MT" pitchFamily="34" charset="0"/>
                </a:rPr>
                <a:t>3</a:t>
              </a:r>
            </a:p>
          </p:txBody>
        </p:sp>
        <p:sp>
          <p:nvSpPr>
            <p:cNvPr id="20500" name="TextBox 16"/>
            <p:cNvSpPr txBox="1">
              <a:spLocks noChangeArrowheads="1"/>
            </p:cNvSpPr>
            <p:nvPr/>
          </p:nvSpPr>
          <p:spPr bwMode="auto">
            <a:xfrm>
              <a:off x="5588083" y="3124200"/>
              <a:ext cx="548994" cy="41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Gill Sans MT" pitchFamily="34" charset="0"/>
                </a:rPr>
                <a:t>H</a:t>
              </a:r>
              <a:r>
                <a:rPr lang="en-US" b="1">
                  <a:latin typeface="Gill Sans MT" pitchFamily="34" charset="0"/>
                </a:rPr>
                <a:t>3</a:t>
              </a:r>
            </a:p>
          </p:txBody>
        </p:sp>
        <p:sp>
          <p:nvSpPr>
            <p:cNvPr id="20501" name="TextBox 17"/>
            <p:cNvSpPr txBox="1">
              <a:spLocks noChangeArrowheads="1"/>
            </p:cNvSpPr>
            <p:nvPr/>
          </p:nvSpPr>
          <p:spPr bwMode="auto">
            <a:xfrm>
              <a:off x="6939276" y="1981200"/>
              <a:ext cx="713237" cy="41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Gill Sans MT" pitchFamily="34" charset="0"/>
                </a:rPr>
                <a:t>H</a:t>
              </a:r>
              <a:r>
                <a:rPr lang="en-US" b="1">
                  <a:solidFill>
                    <a:srgbClr val="00B0F0"/>
                  </a:solidFill>
                  <a:latin typeface="Gill Sans MT" pitchFamily="34" charset="0"/>
                </a:rPr>
                <a:t>P</a:t>
              </a:r>
              <a:r>
                <a:rPr lang="en-US" b="1">
                  <a:latin typeface="Gill Sans MT" pitchFamily="34" charset="0"/>
                </a:rPr>
                <a:t>2</a:t>
              </a:r>
            </a:p>
          </p:txBody>
        </p:sp>
        <p:sp>
          <p:nvSpPr>
            <p:cNvPr id="20502" name="TextBox 18"/>
            <p:cNvSpPr txBox="1">
              <a:spLocks noChangeArrowheads="1"/>
            </p:cNvSpPr>
            <p:nvPr/>
          </p:nvSpPr>
          <p:spPr bwMode="auto">
            <a:xfrm>
              <a:off x="8022324" y="1981200"/>
              <a:ext cx="533267" cy="41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latin typeface="Gill Sans MT" pitchFamily="34" charset="0"/>
                </a:rPr>
                <a:t>C2</a:t>
              </a:r>
            </a:p>
          </p:txBody>
        </p:sp>
        <p:sp>
          <p:nvSpPr>
            <p:cNvPr id="20503" name="TextBox 19"/>
            <p:cNvSpPr txBox="1">
              <a:spLocks noChangeArrowheads="1"/>
            </p:cNvSpPr>
            <p:nvPr/>
          </p:nvSpPr>
          <p:spPr bwMode="auto">
            <a:xfrm>
              <a:off x="7035883" y="3124200"/>
              <a:ext cx="548994" cy="41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Gill Sans MT" pitchFamily="34" charset="0"/>
                </a:rPr>
                <a:t>H</a:t>
              </a:r>
              <a:r>
                <a:rPr lang="en-US" b="1">
                  <a:latin typeface="Gill Sans MT" pitchFamily="34" charset="0"/>
                </a:rPr>
                <a:t>2</a:t>
              </a:r>
            </a:p>
          </p:txBody>
        </p:sp>
        <p:sp>
          <p:nvSpPr>
            <p:cNvPr id="20504" name="TextBox 20"/>
            <p:cNvSpPr txBox="1">
              <a:spLocks noChangeArrowheads="1"/>
            </p:cNvSpPr>
            <p:nvPr/>
          </p:nvSpPr>
          <p:spPr bwMode="auto">
            <a:xfrm>
              <a:off x="8114176" y="3124200"/>
              <a:ext cx="503565" cy="41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00B0F0"/>
                  </a:solidFill>
                  <a:latin typeface="Gill Sans MT" pitchFamily="34" charset="0"/>
                </a:rPr>
                <a:t>P</a:t>
              </a:r>
              <a:r>
                <a:rPr lang="en-US" b="1">
                  <a:latin typeface="Gill Sans MT" pitchFamily="34" charset="0"/>
                </a:rPr>
                <a:t>2</a:t>
              </a:r>
            </a:p>
          </p:txBody>
        </p:sp>
        <p:sp>
          <p:nvSpPr>
            <p:cNvPr id="20505" name="TextBox 21"/>
            <p:cNvSpPr txBox="1">
              <a:spLocks noChangeArrowheads="1"/>
            </p:cNvSpPr>
            <p:nvPr/>
          </p:nvSpPr>
          <p:spPr bwMode="auto">
            <a:xfrm>
              <a:off x="7015477" y="4495800"/>
              <a:ext cx="713237" cy="41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Gill Sans MT" pitchFamily="34" charset="0"/>
                </a:rPr>
                <a:t>H</a:t>
              </a:r>
              <a:r>
                <a:rPr lang="en-US" b="1">
                  <a:solidFill>
                    <a:srgbClr val="00B0F0"/>
                  </a:solidFill>
                  <a:latin typeface="Gill Sans MT" pitchFamily="34" charset="0"/>
                </a:rPr>
                <a:t>P</a:t>
              </a:r>
              <a:r>
                <a:rPr lang="en-US" b="1">
                  <a:latin typeface="Gill Sans MT" pitchFamily="34" charset="0"/>
                </a:rPr>
                <a:t>1</a:t>
              </a:r>
            </a:p>
          </p:txBody>
        </p:sp>
        <p:sp>
          <p:nvSpPr>
            <p:cNvPr id="20506" name="TextBox 22"/>
            <p:cNvSpPr txBox="1">
              <a:spLocks noChangeArrowheads="1"/>
            </p:cNvSpPr>
            <p:nvPr/>
          </p:nvSpPr>
          <p:spPr bwMode="auto">
            <a:xfrm>
              <a:off x="6045282" y="4572000"/>
              <a:ext cx="548994" cy="41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Gill Sans MT" pitchFamily="34" charset="0"/>
                </a:rPr>
                <a:t>H</a:t>
              </a:r>
              <a:r>
                <a:rPr lang="en-US" b="1">
                  <a:latin typeface="Gill Sans MT" pitchFamily="34" charset="0"/>
                </a:rPr>
                <a:t>1</a:t>
              </a:r>
            </a:p>
          </p:txBody>
        </p:sp>
        <p:sp>
          <p:nvSpPr>
            <p:cNvPr id="20507" name="TextBox 23"/>
            <p:cNvSpPr txBox="1">
              <a:spLocks noChangeArrowheads="1"/>
            </p:cNvSpPr>
            <p:nvPr/>
          </p:nvSpPr>
          <p:spPr bwMode="auto">
            <a:xfrm>
              <a:off x="2235283" y="5486400"/>
              <a:ext cx="548994" cy="41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Gill Sans MT" pitchFamily="34" charset="0"/>
                </a:rPr>
                <a:t>H</a:t>
              </a:r>
              <a:r>
                <a:rPr lang="en-US" b="1">
                  <a:latin typeface="Gill Sans MT" pitchFamily="34" charset="0"/>
                </a:rPr>
                <a:t>5</a:t>
              </a:r>
            </a:p>
          </p:txBody>
        </p:sp>
        <p:sp>
          <p:nvSpPr>
            <p:cNvPr id="20508" name="TextBox 24"/>
            <p:cNvSpPr txBox="1">
              <a:spLocks noChangeArrowheads="1"/>
            </p:cNvSpPr>
            <p:nvPr/>
          </p:nvSpPr>
          <p:spPr bwMode="auto">
            <a:xfrm>
              <a:off x="2917725" y="4724400"/>
              <a:ext cx="533267" cy="41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latin typeface="Gill Sans MT" pitchFamily="34" charset="0"/>
                </a:rPr>
                <a:t>C5</a:t>
              </a:r>
            </a:p>
          </p:txBody>
        </p:sp>
        <p:sp>
          <p:nvSpPr>
            <p:cNvPr id="20509" name="TextBox 25"/>
            <p:cNvSpPr txBox="1">
              <a:spLocks noChangeArrowheads="1"/>
            </p:cNvSpPr>
            <p:nvPr/>
          </p:nvSpPr>
          <p:spPr bwMode="auto">
            <a:xfrm>
              <a:off x="2993925" y="2971800"/>
              <a:ext cx="533267" cy="41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latin typeface="Gill Sans MT" pitchFamily="34" charset="0"/>
                </a:rPr>
                <a:t>C4</a:t>
              </a:r>
            </a:p>
          </p:txBody>
        </p:sp>
        <p:sp>
          <p:nvSpPr>
            <p:cNvPr id="20510" name="TextBox 26"/>
            <p:cNvSpPr txBox="1">
              <a:spLocks noChangeArrowheads="1"/>
            </p:cNvSpPr>
            <p:nvPr/>
          </p:nvSpPr>
          <p:spPr bwMode="auto">
            <a:xfrm>
              <a:off x="1833877" y="3276600"/>
              <a:ext cx="713237" cy="41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Gill Sans MT" pitchFamily="34" charset="0"/>
                </a:rPr>
                <a:t>H</a:t>
              </a:r>
              <a:r>
                <a:rPr lang="en-US" b="1">
                  <a:solidFill>
                    <a:srgbClr val="00B0F0"/>
                  </a:solidFill>
                  <a:latin typeface="Gill Sans MT" pitchFamily="34" charset="0"/>
                </a:rPr>
                <a:t>P</a:t>
              </a:r>
              <a:r>
                <a:rPr lang="en-US" b="1">
                  <a:latin typeface="Gill Sans MT" pitchFamily="34" charset="0"/>
                </a:rPr>
                <a:t>4</a:t>
              </a:r>
            </a:p>
          </p:txBody>
        </p:sp>
        <p:sp>
          <p:nvSpPr>
            <p:cNvPr id="20511" name="TextBox 27"/>
            <p:cNvSpPr txBox="1">
              <a:spLocks noChangeArrowheads="1"/>
            </p:cNvSpPr>
            <p:nvPr/>
          </p:nvSpPr>
          <p:spPr bwMode="auto">
            <a:xfrm>
              <a:off x="1865776" y="2286000"/>
              <a:ext cx="503565" cy="41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00B0F0"/>
                  </a:solidFill>
                  <a:latin typeface="Gill Sans MT" pitchFamily="34" charset="0"/>
                </a:rPr>
                <a:t>P</a:t>
              </a:r>
              <a:r>
                <a:rPr lang="en-US" b="1">
                  <a:latin typeface="Gill Sans MT" pitchFamily="34" charset="0"/>
                </a:rPr>
                <a:t>4</a:t>
              </a:r>
            </a:p>
          </p:txBody>
        </p:sp>
        <p:sp>
          <p:nvSpPr>
            <p:cNvPr id="20512" name="TextBox 28"/>
            <p:cNvSpPr txBox="1">
              <a:spLocks noChangeArrowheads="1"/>
            </p:cNvSpPr>
            <p:nvPr/>
          </p:nvSpPr>
          <p:spPr bwMode="auto">
            <a:xfrm>
              <a:off x="1256177" y="5486400"/>
              <a:ext cx="503565" cy="41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00B0F0"/>
                  </a:solidFill>
                  <a:latin typeface="Gill Sans MT" pitchFamily="34" charset="0"/>
                </a:rPr>
                <a:t>P</a:t>
              </a:r>
              <a:r>
                <a:rPr lang="en-US" b="1">
                  <a:latin typeface="Gill Sans MT" pitchFamily="34" charset="0"/>
                </a:rPr>
                <a:t>5</a:t>
              </a:r>
            </a:p>
          </p:txBody>
        </p:sp>
        <p:sp>
          <p:nvSpPr>
            <p:cNvPr id="20513" name="TextBox 29"/>
            <p:cNvSpPr txBox="1">
              <a:spLocks noChangeArrowheads="1"/>
            </p:cNvSpPr>
            <p:nvPr/>
          </p:nvSpPr>
          <p:spPr bwMode="auto">
            <a:xfrm>
              <a:off x="462276" y="4876800"/>
              <a:ext cx="713237" cy="41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Gill Sans MT" pitchFamily="34" charset="0"/>
                </a:rPr>
                <a:t>H</a:t>
              </a:r>
              <a:r>
                <a:rPr lang="en-US" b="1">
                  <a:solidFill>
                    <a:srgbClr val="00B0F0"/>
                  </a:solidFill>
                  <a:latin typeface="Gill Sans MT" pitchFamily="34" charset="0"/>
                </a:rPr>
                <a:t>P</a:t>
              </a:r>
              <a:r>
                <a:rPr lang="en-US" b="1">
                  <a:latin typeface="Gill Sans MT" pitchFamily="34" charset="0"/>
                </a:rPr>
                <a:t>5</a:t>
              </a:r>
            </a:p>
          </p:txBody>
        </p:sp>
        <p:sp>
          <p:nvSpPr>
            <p:cNvPr id="20514" name="TextBox 30"/>
            <p:cNvSpPr txBox="1">
              <a:spLocks noChangeArrowheads="1"/>
            </p:cNvSpPr>
            <p:nvPr/>
          </p:nvSpPr>
          <p:spPr bwMode="auto">
            <a:xfrm>
              <a:off x="2844883" y="1828800"/>
              <a:ext cx="548994" cy="41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Gill Sans MT" pitchFamily="34" charset="0"/>
                </a:rPr>
                <a:t>H</a:t>
              </a:r>
              <a:r>
                <a:rPr lang="en-US" b="1">
                  <a:latin typeface="Gill Sans MT" pitchFamily="34" charset="0"/>
                </a:rPr>
                <a:t>4</a:t>
              </a:r>
            </a:p>
          </p:txBody>
        </p:sp>
        <p:sp>
          <p:nvSpPr>
            <p:cNvPr id="32" name="Hexagon 31"/>
            <p:cNvSpPr/>
            <p:nvPr/>
          </p:nvSpPr>
          <p:spPr>
            <a:xfrm>
              <a:off x="7010131" y="3962400"/>
              <a:ext cx="763095" cy="609395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383892" y="3969569"/>
              <a:ext cx="13843" cy="595056"/>
            </a:xfrm>
            <a:custGeom>
              <a:avLst/>
              <a:gdLst>
                <a:gd name="connsiteX0" fmla="*/ 0 w 13854"/>
                <a:gd name="connsiteY0" fmla="*/ 0 h 595746"/>
                <a:gd name="connsiteX1" fmla="*/ 13854 w 13854"/>
                <a:gd name="connsiteY1" fmla="*/ 595746 h 59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54" h="595746">
                  <a:moveTo>
                    <a:pt x="0" y="0"/>
                  </a:moveTo>
                  <a:lnTo>
                    <a:pt x="13854" y="595746"/>
                  </a:lnTo>
                </a:path>
              </a:pathLst>
            </a:cu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7" name="TextBox 33"/>
            <p:cNvSpPr txBox="1">
              <a:spLocks noChangeArrowheads="1"/>
            </p:cNvSpPr>
            <p:nvPr/>
          </p:nvSpPr>
          <p:spPr bwMode="auto">
            <a:xfrm>
              <a:off x="7391400" y="4114800"/>
              <a:ext cx="33582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Gill Sans MT" pitchFamily="34" charset="0"/>
                </a:rPr>
                <a:t>S</a:t>
              </a:r>
            </a:p>
          </p:txBody>
        </p:sp>
        <p:sp>
          <p:nvSpPr>
            <p:cNvPr id="20518" name="TextBox 34"/>
            <p:cNvSpPr txBox="1">
              <a:spLocks noChangeArrowheads="1"/>
            </p:cNvSpPr>
            <p:nvPr/>
          </p:nvSpPr>
          <p:spPr bwMode="auto">
            <a:xfrm>
              <a:off x="7086600" y="4114800"/>
              <a:ext cx="34805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B050"/>
                  </a:solidFill>
                  <a:latin typeface="Gill Sans MT" pitchFamily="34" charset="0"/>
                </a:rPr>
                <a:t>P</a:t>
              </a:r>
            </a:p>
          </p:txBody>
        </p:sp>
        <p:sp>
          <p:nvSpPr>
            <p:cNvPr id="36" name="Hexagon 35"/>
            <p:cNvSpPr/>
            <p:nvPr/>
          </p:nvSpPr>
          <p:spPr>
            <a:xfrm>
              <a:off x="5944220" y="4039471"/>
              <a:ext cx="761365" cy="609395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317981" y="4044848"/>
              <a:ext cx="13843" cy="596849"/>
            </a:xfrm>
            <a:custGeom>
              <a:avLst/>
              <a:gdLst>
                <a:gd name="connsiteX0" fmla="*/ 0 w 13854"/>
                <a:gd name="connsiteY0" fmla="*/ 0 h 595746"/>
                <a:gd name="connsiteX1" fmla="*/ 13854 w 13854"/>
                <a:gd name="connsiteY1" fmla="*/ 595746 h 59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54" h="595746">
                  <a:moveTo>
                    <a:pt x="0" y="0"/>
                  </a:moveTo>
                  <a:lnTo>
                    <a:pt x="13854" y="595746"/>
                  </a:lnTo>
                </a:path>
              </a:pathLst>
            </a:cu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21" name="TextBox 37"/>
            <p:cNvSpPr txBox="1">
              <a:spLocks noChangeArrowheads="1"/>
            </p:cNvSpPr>
            <p:nvPr/>
          </p:nvSpPr>
          <p:spPr bwMode="auto">
            <a:xfrm>
              <a:off x="6324600" y="4191000"/>
              <a:ext cx="34805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B050"/>
                  </a:solidFill>
                  <a:latin typeface="Gill Sans MT" pitchFamily="34" charset="0"/>
                </a:rPr>
                <a:t>P</a:t>
              </a:r>
            </a:p>
          </p:txBody>
        </p:sp>
        <p:sp>
          <p:nvSpPr>
            <p:cNvPr id="20522" name="TextBox 38"/>
            <p:cNvSpPr txBox="1">
              <a:spLocks noChangeArrowheads="1"/>
            </p:cNvSpPr>
            <p:nvPr/>
          </p:nvSpPr>
          <p:spPr bwMode="auto">
            <a:xfrm>
              <a:off x="6019800" y="4191000"/>
              <a:ext cx="33582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Gill Sans MT" pitchFamily="34" charset="0"/>
                </a:rPr>
                <a:t>S</a:t>
              </a:r>
            </a:p>
          </p:txBody>
        </p:sp>
        <p:sp>
          <p:nvSpPr>
            <p:cNvPr id="40" name="Hexagon 39"/>
            <p:cNvSpPr/>
            <p:nvPr/>
          </p:nvSpPr>
          <p:spPr>
            <a:xfrm>
              <a:off x="2819162" y="4191819"/>
              <a:ext cx="763095" cy="609395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192923" y="4197197"/>
              <a:ext cx="13843" cy="596848"/>
            </a:xfrm>
            <a:custGeom>
              <a:avLst/>
              <a:gdLst>
                <a:gd name="connsiteX0" fmla="*/ 0 w 13854"/>
                <a:gd name="connsiteY0" fmla="*/ 0 h 595746"/>
                <a:gd name="connsiteX1" fmla="*/ 13854 w 13854"/>
                <a:gd name="connsiteY1" fmla="*/ 595746 h 59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54" h="595746">
                  <a:moveTo>
                    <a:pt x="0" y="0"/>
                  </a:moveTo>
                  <a:lnTo>
                    <a:pt x="13854" y="595746"/>
                  </a:lnTo>
                </a:path>
              </a:pathLst>
            </a:cu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25" name="TextBox 41"/>
            <p:cNvSpPr txBox="1">
              <a:spLocks noChangeArrowheads="1"/>
            </p:cNvSpPr>
            <p:nvPr/>
          </p:nvSpPr>
          <p:spPr bwMode="auto">
            <a:xfrm>
              <a:off x="3200400" y="4343400"/>
              <a:ext cx="33582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Gill Sans MT" pitchFamily="34" charset="0"/>
                </a:rPr>
                <a:t>S</a:t>
              </a:r>
            </a:p>
          </p:txBody>
        </p:sp>
        <p:sp>
          <p:nvSpPr>
            <p:cNvPr id="20526" name="TextBox 42"/>
            <p:cNvSpPr txBox="1">
              <a:spLocks noChangeArrowheads="1"/>
            </p:cNvSpPr>
            <p:nvPr/>
          </p:nvSpPr>
          <p:spPr bwMode="auto">
            <a:xfrm>
              <a:off x="2895600" y="4343400"/>
              <a:ext cx="34805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B050"/>
                  </a:solidFill>
                  <a:latin typeface="Gill Sans MT" pitchFamily="34" charset="0"/>
                </a:rPr>
                <a:t>P</a:t>
              </a:r>
            </a:p>
          </p:txBody>
        </p:sp>
        <p:sp>
          <p:nvSpPr>
            <p:cNvPr id="44" name="Hexagon 43"/>
            <p:cNvSpPr/>
            <p:nvPr/>
          </p:nvSpPr>
          <p:spPr>
            <a:xfrm>
              <a:off x="2133934" y="4953564"/>
              <a:ext cx="761365" cy="609395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507695" y="4960733"/>
              <a:ext cx="13843" cy="595056"/>
            </a:xfrm>
            <a:custGeom>
              <a:avLst/>
              <a:gdLst>
                <a:gd name="connsiteX0" fmla="*/ 0 w 13854"/>
                <a:gd name="connsiteY0" fmla="*/ 0 h 595746"/>
                <a:gd name="connsiteX1" fmla="*/ 13854 w 13854"/>
                <a:gd name="connsiteY1" fmla="*/ 595746 h 59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54" h="595746">
                  <a:moveTo>
                    <a:pt x="0" y="0"/>
                  </a:moveTo>
                  <a:lnTo>
                    <a:pt x="13854" y="595746"/>
                  </a:lnTo>
                </a:path>
              </a:pathLst>
            </a:cu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29" name="TextBox 45"/>
            <p:cNvSpPr txBox="1">
              <a:spLocks noChangeArrowheads="1"/>
            </p:cNvSpPr>
            <p:nvPr/>
          </p:nvSpPr>
          <p:spPr bwMode="auto">
            <a:xfrm>
              <a:off x="2514600" y="5105400"/>
              <a:ext cx="34805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B050"/>
                  </a:solidFill>
                  <a:latin typeface="Gill Sans MT" pitchFamily="34" charset="0"/>
                </a:rPr>
                <a:t>P</a:t>
              </a:r>
            </a:p>
          </p:txBody>
        </p:sp>
        <p:sp>
          <p:nvSpPr>
            <p:cNvPr id="20530" name="TextBox 46"/>
            <p:cNvSpPr txBox="1">
              <a:spLocks noChangeArrowheads="1"/>
            </p:cNvSpPr>
            <p:nvPr/>
          </p:nvSpPr>
          <p:spPr bwMode="auto">
            <a:xfrm>
              <a:off x="2209800" y="5105400"/>
              <a:ext cx="33582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Gill Sans MT" pitchFamily="34" charset="0"/>
                </a:rPr>
                <a:t>S</a:t>
              </a:r>
            </a:p>
          </p:txBody>
        </p:sp>
        <p:sp>
          <p:nvSpPr>
            <p:cNvPr id="48" name="Hexagon 47"/>
            <p:cNvSpPr/>
            <p:nvPr/>
          </p:nvSpPr>
          <p:spPr>
            <a:xfrm>
              <a:off x="1142428" y="4953564"/>
              <a:ext cx="763096" cy="609395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517920" y="4960733"/>
              <a:ext cx="13843" cy="595056"/>
            </a:xfrm>
            <a:custGeom>
              <a:avLst/>
              <a:gdLst>
                <a:gd name="connsiteX0" fmla="*/ 0 w 13854"/>
                <a:gd name="connsiteY0" fmla="*/ 0 h 595746"/>
                <a:gd name="connsiteX1" fmla="*/ 13854 w 13854"/>
                <a:gd name="connsiteY1" fmla="*/ 595746 h 59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54" h="595746">
                  <a:moveTo>
                    <a:pt x="0" y="0"/>
                  </a:moveTo>
                  <a:lnTo>
                    <a:pt x="13854" y="595746"/>
                  </a:lnTo>
                </a:path>
              </a:pathLst>
            </a:cu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524842" y="5105912"/>
              <a:ext cx="349805" cy="6602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00B050"/>
                  </a:solidFill>
                </a:rPr>
                <a:t>P</a:t>
              </a:r>
            </a:p>
            <a:p>
              <a:pPr>
                <a:defRPr/>
              </a:pPr>
              <a:endParaRPr lang="en-US" sz="16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0534" name="TextBox 50"/>
            <p:cNvSpPr txBox="1">
              <a:spLocks noChangeArrowheads="1"/>
            </p:cNvSpPr>
            <p:nvPr/>
          </p:nvSpPr>
          <p:spPr bwMode="auto">
            <a:xfrm>
              <a:off x="1219200" y="5105400"/>
              <a:ext cx="33582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Gill Sans MT" pitchFamily="34" charset="0"/>
                </a:rPr>
                <a:t>S</a:t>
              </a:r>
            </a:p>
          </p:txBody>
        </p:sp>
        <p:sp>
          <p:nvSpPr>
            <p:cNvPr id="52" name="Hexagon 51"/>
            <p:cNvSpPr/>
            <p:nvPr/>
          </p:nvSpPr>
          <p:spPr>
            <a:xfrm>
              <a:off x="457200" y="4344169"/>
              <a:ext cx="761365" cy="609395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830961" y="4349545"/>
              <a:ext cx="13843" cy="596849"/>
            </a:xfrm>
            <a:custGeom>
              <a:avLst/>
              <a:gdLst>
                <a:gd name="connsiteX0" fmla="*/ 0 w 13854"/>
                <a:gd name="connsiteY0" fmla="*/ 0 h 595746"/>
                <a:gd name="connsiteX1" fmla="*/ 13854 w 13854"/>
                <a:gd name="connsiteY1" fmla="*/ 595746 h 59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54" h="595746">
                  <a:moveTo>
                    <a:pt x="0" y="0"/>
                  </a:moveTo>
                  <a:lnTo>
                    <a:pt x="13854" y="595746"/>
                  </a:lnTo>
                </a:path>
              </a:pathLst>
            </a:cu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37" name="TextBox 53"/>
            <p:cNvSpPr txBox="1">
              <a:spLocks noChangeArrowheads="1"/>
            </p:cNvSpPr>
            <p:nvPr/>
          </p:nvSpPr>
          <p:spPr bwMode="auto">
            <a:xfrm>
              <a:off x="838200" y="4495800"/>
              <a:ext cx="33582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Gill Sans MT" pitchFamily="34" charset="0"/>
                </a:rPr>
                <a:t>S</a:t>
              </a:r>
            </a:p>
          </p:txBody>
        </p:sp>
        <p:sp>
          <p:nvSpPr>
            <p:cNvPr id="20538" name="TextBox 54"/>
            <p:cNvSpPr txBox="1">
              <a:spLocks noChangeArrowheads="1"/>
            </p:cNvSpPr>
            <p:nvPr/>
          </p:nvSpPr>
          <p:spPr bwMode="auto">
            <a:xfrm>
              <a:off x="533400" y="4495800"/>
              <a:ext cx="34805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B050"/>
                  </a:solidFill>
                  <a:latin typeface="Gill Sans MT" pitchFamily="34" charset="0"/>
                </a:rPr>
                <a:t>P</a:t>
              </a:r>
            </a:p>
          </p:txBody>
        </p:sp>
        <p:sp>
          <p:nvSpPr>
            <p:cNvPr id="56" name="Hexagon 55"/>
            <p:cNvSpPr/>
            <p:nvPr/>
          </p:nvSpPr>
          <p:spPr>
            <a:xfrm>
              <a:off x="4267486" y="4267098"/>
              <a:ext cx="761365" cy="609395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641247" y="4274267"/>
              <a:ext cx="13843" cy="595056"/>
            </a:xfrm>
            <a:custGeom>
              <a:avLst/>
              <a:gdLst>
                <a:gd name="connsiteX0" fmla="*/ 0 w 13854"/>
                <a:gd name="connsiteY0" fmla="*/ 0 h 595746"/>
                <a:gd name="connsiteX1" fmla="*/ 13854 w 13854"/>
                <a:gd name="connsiteY1" fmla="*/ 595746 h 59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54" h="595746">
                  <a:moveTo>
                    <a:pt x="0" y="0"/>
                  </a:moveTo>
                  <a:lnTo>
                    <a:pt x="13854" y="595746"/>
                  </a:lnTo>
                </a:path>
              </a:pathLst>
            </a:cu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41" name="TextBox 57"/>
            <p:cNvSpPr txBox="1">
              <a:spLocks noChangeArrowheads="1"/>
            </p:cNvSpPr>
            <p:nvPr/>
          </p:nvSpPr>
          <p:spPr bwMode="auto">
            <a:xfrm>
              <a:off x="4648200" y="4419600"/>
              <a:ext cx="34805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B050"/>
                  </a:solidFill>
                  <a:latin typeface="Gill Sans MT" pitchFamily="34" charset="0"/>
                </a:rPr>
                <a:t>P</a:t>
              </a:r>
            </a:p>
          </p:txBody>
        </p:sp>
        <p:sp>
          <p:nvSpPr>
            <p:cNvPr id="20542" name="TextBox 58"/>
            <p:cNvSpPr txBox="1">
              <a:spLocks noChangeArrowheads="1"/>
            </p:cNvSpPr>
            <p:nvPr/>
          </p:nvSpPr>
          <p:spPr bwMode="auto">
            <a:xfrm>
              <a:off x="4343400" y="4419600"/>
              <a:ext cx="33582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Gill Sans MT" pitchFamily="34" charset="0"/>
                </a:rPr>
                <a:t>S</a:t>
              </a:r>
            </a:p>
          </p:txBody>
        </p:sp>
        <p:sp>
          <p:nvSpPr>
            <p:cNvPr id="60" name="Hexagon 59"/>
            <p:cNvSpPr/>
            <p:nvPr/>
          </p:nvSpPr>
          <p:spPr>
            <a:xfrm>
              <a:off x="5028851" y="4953564"/>
              <a:ext cx="763096" cy="609395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402612" y="4960733"/>
              <a:ext cx="13843" cy="595056"/>
            </a:xfrm>
            <a:custGeom>
              <a:avLst/>
              <a:gdLst>
                <a:gd name="connsiteX0" fmla="*/ 0 w 13854"/>
                <a:gd name="connsiteY0" fmla="*/ 0 h 595746"/>
                <a:gd name="connsiteX1" fmla="*/ 13854 w 13854"/>
                <a:gd name="connsiteY1" fmla="*/ 595746 h 59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54" h="595746">
                  <a:moveTo>
                    <a:pt x="0" y="0"/>
                  </a:moveTo>
                  <a:lnTo>
                    <a:pt x="13854" y="595746"/>
                  </a:lnTo>
                </a:path>
              </a:pathLst>
            </a:cu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45" name="TextBox 61"/>
            <p:cNvSpPr txBox="1">
              <a:spLocks noChangeArrowheads="1"/>
            </p:cNvSpPr>
            <p:nvPr/>
          </p:nvSpPr>
          <p:spPr bwMode="auto">
            <a:xfrm>
              <a:off x="5410200" y="5105400"/>
              <a:ext cx="34805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B050"/>
                  </a:solidFill>
                  <a:latin typeface="Gill Sans MT" pitchFamily="34" charset="0"/>
                </a:rPr>
                <a:t>P</a:t>
              </a:r>
            </a:p>
          </p:txBody>
        </p:sp>
        <p:sp>
          <p:nvSpPr>
            <p:cNvPr id="20546" name="TextBox 62"/>
            <p:cNvSpPr txBox="1">
              <a:spLocks noChangeArrowheads="1"/>
            </p:cNvSpPr>
            <p:nvPr/>
          </p:nvSpPr>
          <p:spPr bwMode="auto">
            <a:xfrm>
              <a:off x="5105400" y="5105400"/>
              <a:ext cx="33582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Gill Sans MT" pitchFamily="34" charset="0"/>
                </a:rPr>
                <a:t>S</a:t>
              </a:r>
            </a:p>
          </p:txBody>
        </p:sp>
        <p:sp>
          <p:nvSpPr>
            <p:cNvPr id="64" name="Hexagon 63"/>
            <p:cNvSpPr/>
            <p:nvPr/>
          </p:nvSpPr>
          <p:spPr>
            <a:xfrm>
              <a:off x="2743026" y="1295400"/>
              <a:ext cx="761365" cy="609395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3116787" y="1302569"/>
              <a:ext cx="13843" cy="595056"/>
            </a:xfrm>
            <a:custGeom>
              <a:avLst/>
              <a:gdLst>
                <a:gd name="connsiteX0" fmla="*/ 0 w 13854"/>
                <a:gd name="connsiteY0" fmla="*/ 0 h 595746"/>
                <a:gd name="connsiteX1" fmla="*/ 13854 w 13854"/>
                <a:gd name="connsiteY1" fmla="*/ 595746 h 59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54" h="595746">
                  <a:moveTo>
                    <a:pt x="0" y="0"/>
                  </a:moveTo>
                  <a:lnTo>
                    <a:pt x="13854" y="595746"/>
                  </a:lnTo>
                </a:path>
              </a:pathLst>
            </a:cu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49" name="TextBox 65"/>
            <p:cNvSpPr txBox="1">
              <a:spLocks noChangeArrowheads="1"/>
            </p:cNvSpPr>
            <p:nvPr/>
          </p:nvSpPr>
          <p:spPr bwMode="auto">
            <a:xfrm>
              <a:off x="3124200" y="1447800"/>
              <a:ext cx="33582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Gill Sans MT" pitchFamily="34" charset="0"/>
                </a:rPr>
                <a:t>S</a:t>
              </a:r>
            </a:p>
          </p:txBody>
        </p:sp>
        <p:sp>
          <p:nvSpPr>
            <p:cNvPr id="20550" name="TextBox 66"/>
            <p:cNvSpPr txBox="1">
              <a:spLocks noChangeArrowheads="1"/>
            </p:cNvSpPr>
            <p:nvPr/>
          </p:nvSpPr>
          <p:spPr bwMode="auto">
            <a:xfrm>
              <a:off x="2819400" y="1447800"/>
              <a:ext cx="34805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B050"/>
                  </a:solidFill>
                  <a:latin typeface="Gill Sans MT" pitchFamily="34" charset="0"/>
                </a:rPr>
                <a:t>P</a:t>
              </a:r>
            </a:p>
          </p:txBody>
        </p:sp>
        <p:sp>
          <p:nvSpPr>
            <p:cNvPr id="68" name="Hexagon 67"/>
            <p:cNvSpPr/>
            <p:nvPr/>
          </p:nvSpPr>
          <p:spPr>
            <a:xfrm>
              <a:off x="2895299" y="2438912"/>
              <a:ext cx="763095" cy="609395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3269060" y="2446081"/>
              <a:ext cx="13843" cy="595056"/>
            </a:xfrm>
            <a:custGeom>
              <a:avLst/>
              <a:gdLst>
                <a:gd name="connsiteX0" fmla="*/ 0 w 13854"/>
                <a:gd name="connsiteY0" fmla="*/ 0 h 595746"/>
                <a:gd name="connsiteX1" fmla="*/ 13854 w 13854"/>
                <a:gd name="connsiteY1" fmla="*/ 595746 h 59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54" h="595746">
                  <a:moveTo>
                    <a:pt x="0" y="0"/>
                  </a:moveTo>
                  <a:lnTo>
                    <a:pt x="13854" y="595746"/>
                  </a:lnTo>
                </a:path>
              </a:pathLst>
            </a:cu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53" name="TextBox 69"/>
            <p:cNvSpPr txBox="1">
              <a:spLocks noChangeArrowheads="1"/>
            </p:cNvSpPr>
            <p:nvPr/>
          </p:nvSpPr>
          <p:spPr bwMode="auto">
            <a:xfrm>
              <a:off x="3276601" y="2590800"/>
              <a:ext cx="34805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B050"/>
                  </a:solidFill>
                  <a:latin typeface="Gill Sans MT" pitchFamily="34" charset="0"/>
                </a:rPr>
                <a:t>P</a:t>
              </a:r>
            </a:p>
          </p:txBody>
        </p:sp>
        <p:sp>
          <p:nvSpPr>
            <p:cNvPr id="20554" name="TextBox 70"/>
            <p:cNvSpPr txBox="1">
              <a:spLocks noChangeArrowheads="1"/>
            </p:cNvSpPr>
            <p:nvPr/>
          </p:nvSpPr>
          <p:spPr bwMode="auto">
            <a:xfrm>
              <a:off x="2971799" y="2590800"/>
              <a:ext cx="33582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Gill Sans MT" pitchFamily="34" charset="0"/>
                </a:rPr>
                <a:t>S</a:t>
              </a:r>
            </a:p>
          </p:txBody>
        </p:sp>
        <p:sp>
          <p:nvSpPr>
            <p:cNvPr id="72" name="Hexagon 71"/>
            <p:cNvSpPr/>
            <p:nvPr/>
          </p:nvSpPr>
          <p:spPr>
            <a:xfrm>
              <a:off x="4419759" y="1447749"/>
              <a:ext cx="761365" cy="609395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4793520" y="1454919"/>
              <a:ext cx="13843" cy="595056"/>
            </a:xfrm>
            <a:custGeom>
              <a:avLst/>
              <a:gdLst>
                <a:gd name="connsiteX0" fmla="*/ 0 w 13854"/>
                <a:gd name="connsiteY0" fmla="*/ 0 h 595746"/>
                <a:gd name="connsiteX1" fmla="*/ 13854 w 13854"/>
                <a:gd name="connsiteY1" fmla="*/ 595746 h 59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54" h="595746">
                  <a:moveTo>
                    <a:pt x="0" y="0"/>
                  </a:moveTo>
                  <a:lnTo>
                    <a:pt x="13854" y="595746"/>
                  </a:lnTo>
                </a:path>
              </a:pathLst>
            </a:cu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57" name="TextBox 73"/>
            <p:cNvSpPr txBox="1">
              <a:spLocks noChangeArrowheads="1"/>
            </p:cNvSpPr>
            <p:nvPr/>
          </p:nvSpPr>
          <p:spPr bwMode="auto">
            <a:xfrm>
              <a:off x="4800600" y="1600200"/>
              <a:ext cx="33582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Gill Sans MT" pitchFamily="34" charset="0"/>
                </a:rPr>
                <a:t>S</a:t>
              </a:r>
            </a:p>
          </p:txBody>
        </p:sp>
        <p:sp>
          <p:nvSpPr>
            <p:cNvPr id="20558" name="TextBox 74"/>
            <p:cNvSpPr txBox="1">
              <a:spLocks noChangeArrowheads="1"/>
            </p:cNvSpPr>
            <p:nvPr/>
          </p:nvSpPr>
          <p:spPr bwMode="auto">
            <a:xfrm>
              <a:off x="4495800" y="1600200"/>
              <a:ext cx="34805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B050"/>
                  </a:solidFill>
                  <a:latin typeface="Gill Sans MT" pitchFamily="34" charset="0"/>
                </a:rPr>
                <a:t>P</a:t>
              </a:r>
            </a:p>
          </p:txBody>
        </p:sp>
        <p:sp>
          <p:nvSpPr>
            <p:cNvPr id="76" name="Hexagon 75"/>
            <p:cNvSpPr/>
            <p:nvPr/>
          </p:nvSpPr>
          <p:spPr>
            <a:xfrm>
              <a:off x="5485670" y="1447749"/>
              <a:ext cx="763096" cy="609395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5861162" y="1454919"/>
              <a:ext cx="13843" cy="595056"/>
            </a:xfrm>
            <a:custGeom>
              <a:avLst/>
              <a:gdLst>
                <a:gd name="connsiteX0" fmla="*/ 0 w 13854"/>
                <a:gd name="connsiteY0" fmla="*/ 0 h 595746"/>
                <a:gd name="connsiteX1" fmla="*/ 13854 w 13854"/>
                <a:gd name="connsiteY1" fmla="*/ 595746 h 59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54" h="595746">
                  <a:moveTo>
                    <a:pt x="0" y="0"/>
                  </a:moveTo>
                  <a:lnTo>
                    <a:pt x="13854" y="595746"/>
                  </a:lnTo>
                </a:path>
              </a:pathLst>
            </a:cu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61" name="TextBox 77"/>
            <p:cNvSpPr txBox="1">
              <a:spLocks noChangeArrowheads="1"/>
            </p:cNvSpPr>
            <p:nvPr/>
          </p:nvSpPr>
          <p:spPr bwMode="auto">
            <a:xfrm>
              <a:off x="5867400" y="1600200"/>
              <a:ext cx="34805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B050"/>
                  </a:solidFill>
                  <a:latin typeface="Gill Sans MT" pitchFamily="34" charset="0"/>
                </a:rPr>
                <a:t>P</a:t>
              </a:r>
            </a:p>
          </p:txBody>
        </p:sp>
        <p:sp>
          <p:nvSpPr>
            <p:cNvPr id="20562" name="TextBox 78"/>
            <p:cNvSpPr txBox="1">
              <a:spLocks noChangeArrowheads="1"/>
            </p:cNvSpPr>
            <p:nvPr/>
          </p:nvSpPr>
          <p:spPr bwMode="auto">
            <a:xfrm>
              <a:off x="5562600" y="1600200"/>
              <a:ext cx="33582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Gill Sans MT" pitchFamily="34" charset="0"/>
                </a:rPr>
                <a:t>S</a:t>
              </a:r>
            </a:p>
          </p:txBody>
        </p:sp>
        <p:sp>
          <p:nvSpPr>
            <p:cNvPr id="80" name="Hexagon 79"/>
            <p:cNvSpPr/>
            <p:nvPr/>
          </p:nvSpPr>
          <p:spPr>
            <a:xfrm>
              <a:off x="4419759" y="2591261"/>
              <a:ext cx="761365" cy="609395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793520" y="2598431"/>
              <a:ext cx="13843" cy="595056"/>
            </a:xfrm>
            <a:custGeom>
              <a:avLst/>
              <a:gdLst>
                <a:gd name="connsiteX0" fmla="*/ 0 w 13854"/>
                <a:gd name="connsiteY0" fmla="*/ 0 h 595746"/>
                <a:gd name="connsiteX1" fmla="*/ 13854 w 13854"/>
                <a:gd name="connsiteY1" fmla="*/ 595746 h 59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54" h="595746">
                  <a:moveTo>
                    <a:pt x="0" y="0"/>
                  </a:moveTo>
                  <a:lnTo>
                    <a:pt x="13854" y="595746"/>
                  </a:lnTo>
                </a:path>
              </a:pathLst>
            </a:cu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65" name="TextBox 81"/>
            <p:cNvSpPr txBox="1">
              <a:spLocks noChangeArrowheads="1"/>
            </p:cNvSpPr>
            <p:nvPr/>
          </p:nvSpPr>
          <p:spPr bwMode="auto">
            <a:xfrm>
              <a:off x="4800600" y="2743200"/>
              <a:ext cx="34805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B050"/>
                  </a:solidFill>
                  <a:latin typeface="Gill Sans MT" pitchFamily="34" charset="0"/>
                </a:rPr>
                <a:t>P</a:t>
              </a:r>
            </a:p>
          </p:txBody>
        </p:sp>
        <p:sp>
          <p:nvSpPr>
            <p:cNvPr id="20566" name="TextBox 82"/>
            <p:cNvSpPr txBox="1">
              <a:spLocks noChangeArrowheads="1"/>
            </p:cNvSpPr>
            <p:nvPr/>
          </p:nvSpPr>
          <p:spPr bwMode="auto">
            <a:xfrm>
              <a:off x="4495800" y="2743200"/>
              <a:ext cx="33582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latin typeface="Gill Sans MT" pitchFamily="34" charset="0"/>
                </a:rPr>
                <a:t>S</a:t>
              </a:r>
            </a:p>
          </p:txBody>
        </p:sp>
        <p:sp>
          <p:nvSpPr>
            <p:cNvPr id="84" name="Hexagon 83"/>
            <p:cNvSpPr/>
            <p:nvPr/>
          </p:nvSpPr>
          <p:spPr>
            <a:xfrm>
              <a:off x="5485670" y="2591261"/>
              <a:ext cx="763096" cy="609395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5861162" y="2598431"/>
              <a:ext cx="13843" cy="595056"/>
            </a:xfrm>
            <a:custGeom>
              <a:avLst/>
              <a:gdLst>
                <a:gd name="connsiteX0" fmla="*/ 0 w 13854"/>
                <a:gd name="connsiteY0" fmla="*/ 0 h 595746"/>
                <a:gd name="connsiteX1" fmla="*/ 13854 w 13854"/>
                <a:gd name="connsiteY1" fmla="*/ 595746 h 59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54" h="595746">
                  <a:moveTo>
                    <a:pt x="0" y="0"/>
                  </a:moveTo>
                  <a:lnTo>
                    <a:pt x="13854" y="595746"/>
                  </a:lnTo>
                </a:path>
              </a:pathLst>
            </a:cu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69" name="TextBox 85"/>
            <p:cNvSpPr txBox="1">
              <a:spLocks noChangeArrowheads="1"/>
            </p:cNvSpPr>
            <p:nvPr/>
          </p:nvSpPr>
          <p:spPr bwMode="auto">
            <a:xfrm>
              <a:off x="5867400" y="2743200"/>
              <a:ext cx="33582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Gill Sans MT" pitchFamily="34" charset="0"/>
                </a:rPr>
                <a:t>S</a:t>
              </a:r>
            </a:p>
          </p:txBody>
        </p:sp>
        <p:sp>
          <p:nvSpPr>
            <p:cNvPr id="20570" name="TextBox 86"/>
            <p:cNvSpPr txBox="1">
              <a:spLocks noChangeArrowheads="1"/>
            </p:cNvSpPr>
            <p:nvPr/>
          </p:nvSpPr>
          <p:spPr bwMode="auto">
            <a:xfrm>
              <a:off x="5562600" y="2743200"/>
              <a:ext cx="34805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B050"/>
                  </a:solidFill>
                  <a:latin typeface="Gill Sans MT" pitchFamily="34" charset="0"/>
                </a:rPr>
                <a:t>P</a:t>
              </a:r>
            </a:p>
          </p:txBody>
        </p:sp>
        <p:sp>
          <p:nvSpPr>
            <p:cNvPr id="88" name="Hexagon 87"/>
            <p:cNvSpPr/>
            <p:nvPr/>
          </p:nvSpPr>
          <p:spPr>
            <a:xfrm>
              <a:off x="6933994" y="1447749"/>
              <a:ext cx="761365" cy="609395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7307755" y="1454919"/>
              <a:ext cx="13843" cy="595056"/>
            </a:xfrm>
            <a:custGeom>
              <a:avLst/>
              <a:gdLst>
                <a:gd name="connsiteX0" fmla="*/ 0 w 13854"/>
                <a:gd name="connsiteY0" fmla="*/ 0 h 595746"/>
                <a:gd name="connsiteX1" fmla="*/ 13854 w 13854"/>
                <a:gd name="connsiteY1" fmla="*/ 595746 h 59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54" h="595746">
                  <a:moveTo>
                    <a:pt x="0" y="0"/>
                  </a:moveTo>
                  <a:lnTo>
                    <a:pt x="13854" y="595746"/>
                  </a:lnTo>
                </a:path>
              </a:pathLst>
            </a:cu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73" name="TextBox 89"/>
            <p:cNvSpPr txBox="1">
              <a:spLocks noChangeArrowheads="1"/>
            </p:cNvSpPr>
            <p:nvPr/>
          </p:nvSpPr>
          <p:spPr bwMode="auto">
            <a:xfrm>
              <a:off x="7315200" y="1600200"/>
              <a:ext cx="33582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Gill Sans MT" pitchFamily="34" charset="0"/>
                </a:rPr>
                <a:t>S</a:t>
              </a:r>
            </a:p>
          </p:txBody>
        </p:sp>
        <p:sp>
          <p:nvSpPr>
            <p:cNvPr id="20574" name="TextBox 90"/>
            <p:cNvSpPr txBox="1">
              <a:spLocks noChangeArrowheads="1"/>
            </p:cNvSpPr>
            <p:nvPr/>
          </p:nvSpPr>
          <p:spPr bwMode="auto">
            <a:xfrm>
              <a:off x="7010400" y="1600200"/>
              <a:ext cx="34805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B050"/>
                  </a:solidFill>
                  <a:latin typeface="Gill Sans MT" pitchFamily="34" charset="0"/>
                </a:rPr>
                <a:t>P</a:t>
              </a:r>
            </a:p>
          </p:txBody>
        </p:sp>
        <p:sp>
          <p:nvSpPr>
            <p:cNvPr id="92" name="Hexagon 91"/>
            <p:cNvSpPr/>
            <p:nvPr/>
          </p:nvSpPr>
          <p:spPr>
            <a:xfrm>
              <a:off x="6933994" y="2591261"/>
              <a:ext cx="761365" cy="609395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7307755" y="2598431"/>
              <a:ext cx="13843" cy="595056"/>
            </a:xfrm>
            <a:custGeom>
              <a:avLst/>
              <a:gdLst>
                <a:gd name="connsiteX0" fmla="*/ 0 w 13854"/>
                <a:gd name="connsiteY0" fmla="*/ 0 h 595746"/>
                <a:gd name="connsiteX1" fmla="*/ 13854 w 13854"/>
                <a:gd name="connsiteY1" fmla="*/ 595746 h 59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54" h="595746">
                  <a:moveTo>
                    <a:pt x="0" y="0"/>
                  </a:moveTo>
                  <a:lnTo>
                    <a:pt x="13854" y="595746"/>
                  </a:lnTo>
                </a:path>
              </a:pathLst>
            </a:cu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77" name="TextBox 93"/>
            <p:cNvSpPr txBox="1">
              <a:spLocks noChangeArrowheads="1"/>
            </p:cNvSpPr>
            <p:nvPr/>
          </p:nvSpPr>
          <p:spPr bwMode="auto">
            <a:xfrm>
              <a:off x="7315200" y="2743200"/>
              <a:ext cx="34805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B050"/>
                  </a:solidFill>
                  <a:latin typeface="Gill Sans MT" pitchFamily="34" charset="0"/>
                </a:rPr>
                <a:t>P</a:t>
              </a:r>
            </a:p>
          </p:txBody>
        </p:sp>
        <p:sp>
          <p:nvSpPr>
            <p:cNvPr id="20578" name="TextBox 94"/>
            <p:cNvSpPr txBox="1">
              <a:spLocks noChangeArrowheads="1"/>
            </p:cNvSpPr>
            <p:nvPr/>
          </p:nvSpPr>
          <p:spPr bwMode="auto">
            <a:xfrm>
              <a:off x="7010400" y="2743200"/>
              <a:ext cx="33582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Gill Sans MT" pitchFamily="34" charset="0"/>
                </a:rPr>
                <a:t>S</a:t>
              </a:r>
            </a:p>
          </p:txBody>
        </p:sp>
        <p:sp>
          <p:nvSpPr>
            <p:cNvPr id="96" name="Hexagon 95"/>
            <p:cNvSpPr/>
            <p:nvPr/>
          </p:nvSpPr>
          <p:spPr>
            <a:xfrm>
              <a:off x="7925498" y="1447749"/>
              <a:ext cx="761365" cy="609395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8299259" y="1454919"/>
              <a:ext cx="13843" cy="595056"/>
            </a:xfrm>
            <a:custGeom>
              <a:avLst/>
              <a:gdLst>
                <a:gd name="connsiteX0" fmla="*/ 0 w 13854"/>
                <a:gd name="connsiteY0" fmla="*/ 0 h 595746"/>
                <a:gd name="connsiteX1" fmla="*/ 13854 w 13854"/>
                <a:gd name="connsiteY1" fmla="*/ 595746 h 59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54" h="595746">
                  <a:moveTo>
                    <a:pt x="0" y="0"/>
                  </a:moveTo>
                  <a:lnTo>
                    <a:pt x="13854" y="595746"/>
                  </a:lnTo>
                </a:path>
              </a:pathLst>
            </a:cu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81" name="TextBox 97"/>
            <p:cNvSpPr txBox="1">
              <a:spLocks noChangeArrowheads="1"/>
            </p:cNvSpPr>
            <p:nvPr/>
          </p:nvSpPr>
          <p:spPr bwMode="auto">
            <a:xfrm>
              <a:off x="8305799" y="1600200"/>
              <a:ext cx="33582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Gill Sans MT" pitchFamily="34" charset="0"/>
                </a:rPr>
                <a:t>S</a:t>
              </a:r>
            </a:p>
          </p:txBody>
        </p:sp>
        <p:sp>
          <p:nvSpPr>
            <p:cNvPr id="20582" name="TextBox 98"/>
            <p:cNvSpPr txBox="1">
              <a:spLocks noChangeArrowheads="1"/>
            </p:cNvSpPr>
            <p:nvPr/>
          </p:nvSpPr>
          <p:spPr bwMode="auto">
            <a:xfrm>
              <a:off x="8001000" y="1600200"/>
              <a:ext cx="34805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B050"/>
                  </a:solidFill>
                  <a:latin typeface="Gill Sans MT" pitchFamily="34" charset="0"/>
                </a:rPr>
                <a:t>P</a:t>
              </a:r>
            </a:p>
          </p:txBody>
        </p:sp>
        <p:sp>
          <p:nvSpPr>
            <p:cNvPr id="100" name="Hexagon 99"/>
            <p:cNvSpPr/>
            <p:nvPr/>
          </p:nvSpPr>
          <p:spPr>
            <a:xfrm>
              <a:off x="8001635" y="2591261"/>
              <a:ext cx="761365" cy="609395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8375396" y="2598431"/>
              <a:ext cx="13843" cy="595056"/>
            </a:xfrm>
            <a:custGeom>
              <a:avLst/>
              <a:gdLst>
                <a:gd name="connsiteX0" fmla="*/ 0 w 13854"/>
                <a:gd name="connsiteY0" fmla="*/ 0 h 595746"/>
                <a:gd name="connsiteX1" fmla="*/ 13854 w 13854"/>
                <a:gd name="connsiteY1" fmla="*/ 595746 h 59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54" h="595746">
                  <a:moveTo>
                    <a:pt x="0" y="0"/>
                  </a:moveTo>
                  <a:lnTo>
                    <a:pt x="13854" y="595746"/>
                  </a:lnTo>
                </a:path>
              </a:pathLst>
            </a:cu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85" name="TextBox 101"/>
            <p:cNvSpPr txBox="1">
              <a:spLocks noChangeArrowheads="1"/>
            </p:cNvSpPr>
            <p:nvPr/>
          </p:nvSpPr>
          <p:spPr bwMode="auto">
            <a:xfrm>
              <a:off x="8382000" y="2743200"/>
              <a:ext cx="34805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B050"/>
                  </a:solidFill>
                  <a:latin typeface="Gill Sans MT" pitchFamily="34" charset="0"/>
                </a:rPr>
                <a:t>P</a:t>
              </a:r>
            </a:p>
          </p:txBody>
        </p:sp>
        <p:sp>
          <p:nvSpPr>
            <p:cNvPr id="20586" name="TextBox 102"/>
            <p:cNvSpPr txBox="1">
              <a:spLocks noChangeArrowheads="1"/>
            </p:cNvSpPr>
            <p:nvPr/>
          </p:nvSpPr>
          <p:spPr bwMode="auto">
            <a:xfrm>
              <a:off x="8077200" y="2743200"/>
              <a:ext cx="33582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Gill Sans MT" pitchFamily="34" charset="0"/>
                </a:rPr>
                <a:t>S</a:t>
              </a:r>
            </a:p>
          </p:txBody>
        </p:sp>
        <p:sp>
          <p:nvSpPr>
            <p:cNvPr id="104" name="Hexagon 103"/>
            <p:cNvSpPr/>
            <p:nvPr/>
          </p:nvSpPr>
          <p:spPr>
            <a:xfrm>
              <a:off x="1753251" y="1752447"/>
              <a:ext cx="761365" cy="609395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2127012" y="1759616"/>
              <a:ext cx="13843" cy="595056"/>
            </a:xfrm>
            <a:custGeom>
              <a:avLst/>
              <a:gdLst>
                <a:gd name="connsiteX0" fmla="*/ 0 w 13854"/>
                <a:gd name="connsiteY0" fmla="*/ 0 h 595746"/>
                <a:gd name="connsiteX1" fmla="*/ 13854 w 13854"/>
                <a:gd name="connsiteY1" fmla="*/ 595746 h 59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54" h="595746">
                  <a:moveTo>
                    <a:pt x="0" y="0"/>
                  </a:moveTo>
                  <a:lnTo>
                    <a:pt x="13854" y="595746"/>
                  </a:lnTo>
                </a:path>
              </a:pathLst>
            </a:cu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89" name="TextBox 105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3582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Gill Sans MT" pitchFamily="34" charset="0"/>
                </a:rPr>
                <a:t>S</a:t>
              </a:r>
            </a:p>
          </p:txBody>
        </p:sp>
        <p:sp>
          <p:nvSpPr>
            <p:cNvPr id="20590" name="TextBox 106"/>
            <p:cNvSpPr txBox="1">
              <a:spLocks noChangeArrowheads="1"/>
            </p:cNvSpPr>
            <p:nvPr/>
          </p:nvSpPr>
          <p:spPr bwMode="auto">
            <a:xfrm>
              <a:off x="1828800" y="1905000"/>
              <a:ext cx="34805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B050"/>
                  </a:solidFill>
                  <a:latin typeface="Gill Sans MT" pitchFamily="34" charset="0"/>
                </a:rPr>
                <a:t>P</a:t>
              </a:r>
            </a:p>
          </p:txBody>
        </p:sp>
        <p:sp>
          <p:nvSpPr>
            <p:cNvPr id="108" name="Hexagon 107"/>
            <p:cNvSpPr/>
            <p:nvPr/>
          </p:nvSpPr>
          <p:spPr>
            <a:xfrm>
              <a:off x="1829388" y="2743610"/>
              <a:ext cx="761365" cy="609395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2203149" y="2750779"/>
              <a:ext cx="13843" cy="595056"/>
            </a:xfrm>
            <a:custGeom>
              <a:avLst/>
              <a:gdLst>
                <a:gd name="connsiteX0" fmla="*/ 0 w 13854"/>
                <a:gd name="connsiteY0" fmla="*/ 0 h 595746"/>
                <a:gd name="connsiteX1" fmla="*/ 13854 w 13854"/>
                <a:gd name="connsiteY1" fmla="*/ 595746 h 59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54" h="595746">
                  <a:moveTo>
                    <a:pt x="0" y="0"/>
                  </a:moveTo>
                  <a:lnTo>
                    <a:pt x="13854" y="595746"/>
                  </a:lnTo>
                </a:path>
              </a:pathLst>
            </a:cu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93" name="TextBox 109"/>
            <p:cNvSpPr txBox="1">
              <a:spLocks noChangeArrowheads="1"/>
            </p:cNvSpPr>
            <p:nvPr/>
          </p:nvSpPr>
          <p:spPr bwMode="auto">
            <a:xfrm>
              <a:off x="2209800" y="2895600"/>
              <a:ext cx="33582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Gill Sans MT" pitchFamily="34" charset="0"/>
                </a:rPr>
                <a:t>S</a:t>
              </a:r>
            </a:p>
          </p:txBody>
        </p:sp>
        <p:sp>
          <p:nvSpPr>
            <p:cNvPr id="20594" name="TextBox 110"/>
            <p:cNvSpPr txBox="1">
              <a:spLocks noChangeArrowheads="1"/>
            </p:cNvSpPr>
            <p:nvPr/>
          </p:nvSpPr>
          <p:spPr bwMode="auto">
            <a:xfrm>
              <a:off x="1905000" y="2895600"/>
              <a:ext cx="348057" cy="38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B050"/>
                  </a:solidFill>
                  <a:latin typeface="Gill Sans MT" pitchFamily="34" charset="0"/>
                </a:rPr>
                <a:t>P</a:t>
              </a:r>
            </a:p>
          </p:txBody>
        </p:sp>
      </p:grpSp>
      <p:sp>
        <p:nvSpPr>
          <p:cNvPr id="20485" name="TextBox 111"/>
          <p:cNvSpPr txBox="1">
            <a:spLocks noChangeArrowheads="1"/>
          </p:cNvSpPr>
          <p:nvPr/>
        </p:nvSpPr>
        <p:spPr bwMode="auto">
          <a:xfrm>
            <a:off x="1671506" y="838200"/>
            <a:ext cx="380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Gill Sans MT" pitchFamily="34" charset="0"/>
              </a:rPr>
              <a:t>N</a:t>
            </a:r>
          </a:p>
        </p:txBody>
      </p:sp>
      <p:sp>
        <p:nvSpPr>
          <p:cNvPr id="20486" name="TextBox 112"/>
          <p:cNvSpPr txBox="1">
            <a:spLocks noChangeArrowheads="1"/>
          </p:cNvSpPr>
          <p:nvPr/>
        </p:nvSpPr>
        <p:spPr bwMode="auto">
          <a:xfrm>
            <a:off x="3043106" y="228600"/>
            <a:ext cx="58803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Gill Sans MT" pitchFamily="34" charset="0"/>
              </a:rPr>
              <a:t>UK Forage Climate Change Study</a:t>
            </a:r>
          </a:p>
        </p:txBody>
      </p:sp>
      <p:sp>
        <p:nvSpPr>
          <p:cNvPr id="20487" name="TextBox 115"/>
          <p:cNvSpPr txBox="1">
            <a:spLocks noChangeArrowheads="1"/>
          </p:cNvSpPr>
          <p:nvPr/>
        </p:nvSpPr>
        <p:spPr bwMode="auto">
          <a:xfrm>
            <a:off x="2281106" y="762000"/>
            <a:ext cx="24500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Gill Sans MT" pitchFamily="34" charset="0"/>
              </a:rPr>
              <a:t>+ 3 </a:t>
            </a:r>
            <a:r>
              <a:rPr lang="en-US" sz="1200" b="1" baseline="30000">
                <a:solidFill>
                  <a:srgbClr val="FF0000"/>
                </a:solidFill>
                <a:latin typeface="Gill Sans MT" pitchFamily="34" charset="0"/>
              </a:rPr>
              <a:t>O</a:t>
            </a:r>
            <a:r>
              <a:rPr lang="en-US" b="1">
                <a:solidFill>
                  <a:srgbClr val="FF0000"/>
                </a:solidFill>
                <a:latin typeface="Gill Sans MT" pitchFamily="34" charset="0"/>
              </a:rPr>
              <a:t>C Day and Night</a:t>
            </a:r>
          </a:p>
        </p:txBody>
      </p:sp>
      <p:sp>
        <p:nvSpPr>
          <p:cNvPr id="20488" name="TextBox 116"/>
          <p:cNvSpPr txBox="1">
            <a:spLocks noChangeArrowheads="1"/>
          </p:cNvSpPr>
          <p:nvPr/>
        </p:nvSpPr>
        <p:spPr bwMode="auto">
          <a:xfrm>
            <a:off x="5176707" y="762000"/>
            <a:ext cx="43959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B0F0"/>
                </a:solidFill>
                <a:latin typeface="Gill Sans MT" pitchFamily="34" charset="0"/>
              </a:rPr>
              <a:t>+ 30% Long-term Normal Precipitation</a:t>
            </a:r>
          </a:p>
        </p:txBody>
      </p:sp>
      <p:sp>
        <p:nvSpPr>
          <p:cNvPr id="20489" name="TextBox 3"/>
          <p:cNvSpPr txBox="1">
            <a:spLocks noChangeArrowheads="1"/>
          </p:cNvSpPr>
          <p:nvPr/>
        </p:nvSpPr>
        <p:spPr bwMode="auto">
          <a:xfrm>
            <a:off x="1214307" y="5105400"/>
            <a:ext cx="63468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latin typeface="Gill Sans MT" pitchFamily="34" charset="0"/>
              </a:rPr>
              <a:t>4 Treatments:</a:t>
            </a:r>
          </a:p>
          <a:p>
            <a:r>
              <a:rPr lang="en-US" dirty="0">
                <a:latin typeface="Gill Sans MT" pitchFamily="34" charset="0"/>
              </a:rPr>
              <a:t>  C- Ambient Control</a:t>
            </a:r>
          </a:p>
          <a:p>
            <a:r>
              <a:rPr lang="en-US" dirty="0">
                <a:latin typeface="Gill Sans MT" pitchFamily="34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Gill Sans MT" pitchFamily="34" charset="0"/>
              </a:rPr>
              <a:t>H</a:t>
            </a:r>
            <a:r>
              <a:rPr lang="en-US" dirty="0">
                <a:latin typeface="Gill Sans MT" pitchFamily="34" charset="0"/>
              </a:rPr>
              <a:t> - Elevated Temperature (+3</a:t>
            </a:r>
            <a:r>
              <a:rPr lang="en-US" baseline="30000" dirty="0">
                <a:latin typeface="Gill Sans MT" pitchFamily="34" charset="0"/>
              </a:rPr>
              <a:t>o</a:t>
            </a:r>
            <a:r>
              <a:rPr lang="en-US" dirty="0">
                <a:latin typeface="Gill Sans MT" pitchFamily="34" charset="0"/>
              </a:rPr>
              <a:t>C)</a:t>
            </a:r>
          </a:p>
          <a:p>
            <a:r>
              <a:rPr lang="en-US" dirty="0">
                <a:latin typeface="Gill Sans MT" pitchFamily="34" charset="0"/>
              </a:rPr>
              <a:t>  </a:t>
            </a:r>
            <a:r>
              <a:rPr lang="en-US" dirty="0">
                <a:solidFill>
                  <a:srgbClr val="00B0F0"/>
                </a:solidFill>
                <a:latin typeface="Gill Sans MT" pitchFamily="34" charset="0"/>
              </a:rPr>
              <a:t>P</a:t>
            </a:r>
            <a:r>
              <a:rPr lang="en-US" dirty="0">
                <a:latin typeface="Gill Sans MT" pitchFamily="34" charset="0"/>
              </a:rPr>
              <a:t> - Increased Precipitation (+30% long-term growing season </a:t>
            </a:r>
            <a:r>
              <a:rPr lang="en-US" dirty="0" err="1">
                <a:latin typeface="Gill Sans MT" pitchFamily="34" charset="0"/>
              </a:rPr>
              <a:t>ppt</a:t>
            </a:r>
            <a:r>
              <a:rPr lang="en-US" dirty="0">
                <a:latin typeface="Gill Sans MT" pitchFamily="34" charset="0"/>
              </a:rPr>
              <a:t>)</a:t>
            </a:r>
          </a:p>
          <a:p>
            <a:r>
              <a:rPr lang="en-US" dirty="0">
                <a:latin typeface="Gill Sans MT" pitchFamily="34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Gill Sans MT" pitchFamily="34" charset="0"/>
              </a:rPr>
              <a:t>H</a:t>
            </a:r>
            <a:r>
              <a:rPr lang="en-US" dirty="0">
                <a:solidFill>
                  <a:srgbClr val="00B0F0"/>
                </a:solidFill>
                <a:latin typeface="Gill Sans MT" pitchFamily="34" charset="0"/>
              </a:rPr>
              <a:t>P</a:t>
            </a:r>
            <a:r>
              <a:rPr lang="en-US" dirty="0">
                <a:latin typeface="Gill Sans MT" pitchFamily="34" charset="0"/>
              </a:rPr>
              <a:t> - Elevated Temp &amp; Increased Ppt.</a:t>
            </a:r>
          </a:p>
          <a:p>
            <a:endParaRPr lang="en-US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35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AC8D58-98F1-774D-A5AA-4B19D0934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07832" y="6435252"/>
            <a:ext cx="947304" cy="365125"/>
          </a:xfrm>
        </p:spPr>
        <p:txBody>
          <a:bodyPr/>
          <a:lstStyle/>
          <a:p>
            <a:fld id="{0402A5B0-AAD9-6C46-A520-BED765DB28E1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DF02A1-E185-2546-8071-5D3A7FC3B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Plant &amp; Soil Sciences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1A03B-0392-684D-A691-11BA78CBC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51FAB4-84C1-7F40-904B-750E350A8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827" y="352674"/>
            <a:ext cx="10096256" cy="696595"/>
          </a:xfrm>
        </p:spPr>
        <p:txBody>
          <a:bodyPr/>
          <a:lstStyle/>
          <a:p>
            <a:r>
              <a:rPr lang="en-US" dirty="0"/>
              <a:t>Does warming decrease forage production?</a:t>
            </a: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533ED05D-083F-440D-B3F9-3C17761D5A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857762"/>
              </p:ext>
            </p:extLst>
          </p:nvPr>
        </p:nvGraphicFramePr>
        <p:xfrm>
          <a:off x="175819" y="1577691"/>
          <a:ext cx="5920181" cy="4414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SPW 12.0 Graph" r:id="rId3" imgW="5581785" imgH="4162515" progId="SigmaPlotGraphicObject.11">
                  <p:embed/>
                </p:oleObj>
              </mc:Choice>
              <mc:Fallback>
                <p:oleObj name="SPW 12.0 Graph" r:id="rId3" imgW="5581785" imgH="4162515" progId="SigmaPlotGraphicObject.11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19" y="1577691"/>
                        <a:ext cx="5920181" cy="4414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CD7F61C-8D90-47CA-BE62-948DED8AF5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389"/>
          <a:stretch/>
        </p:blipFill>
        <p:spPr>
          <a:xfrm>
            <a:off x="6232781" y="1577691"/>
            <a:ext cx="5783400" cy="44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8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AC8D58-98F1-774D-A5AA-4B19D0934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07832" y="6435252"/>
            <a:ext cx="947304" cy="365125"/>
          </a:xfrm>
        </p:spPr>
        <p:txBody>
          <a:bodyPr/>
          <a:lstStyle/>
          <a:p>
            <a:fld id="{0402A5B0-AAD9-6C46-A520-BED765DB28E1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DF02A1-E185-2546-8071-5D3A7FC3B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Plant &amp; Soil Sciences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1A03B-0392-684D-A691-11BA78CBC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51FAB4-84C1-7F40-904B-750E350A8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872" y="352674"/>
            <a:ext cx="10096256" cy="696595"/>
          </a:xfrm>
        </p:spPr>
        <p:txBody>
          <a:bodyPr/>
          <a:lstStyle/>
          <a:p>
            <a:r>
              <a:rPr lang="en-US" dirty="0"/>
              <a:t>How is forage production adaptation achieved?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B99B6E62-7077-479C-92EE-DB9C880BA9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530877"/>
              </p:ext>
            </p:extLst>
          </p:nvPr>
        </p:nvGraphicFramePr>
        <p:xfrm>
          <a:off x="396059" y="1163064"/>
          <a:ext cx="6998221" cy="5136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SPW 12.0 Graph" r:id="rId3" imgW="5669334" imgH="4160592" progId="SigmaPlotGraphicObject.11">
                  <p:embed/>
                </p:oleObj>
              </mc:Choice>
              <mc:Fallback>
                <p:oleObj name="SPW 12.0 Graph" r:id="rId3" imgW="5669334" imgH="4160592" progId="SigmaPlotGraphicObject.11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059" y="1163064"/>
                        <a:ext cx="6998221" cy="5136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Freeform 6">
            <a:extLst>
              <a:ext uri="{FF2B5EF4-FFF2-40B4-BE49-F238E27FC236}">
                <a16:creationId xmlns:a16="http://schemas.microsoft.com/office/drawing/2014/main" id="{338B6878-32D8-4D47-BD37-5AA542207D96}"/>
              </a:ext>
            </a:extLst>
          </p:cNvPr>
          <p:cNvSpPr/>
          <p:nvPr/>
        </p:nvSpPr>
        <p:spPr>
          <a:xfrm>
            <a:off x="1003708" y="2095437"/>
            <a:ext cx="2651990" cy="1383822"/>
          </a:xfrm>
          <a:custGeom>
            <a:avLst/>
            <a:gdLst>
              <a:gd name="connsiteX0" fmla="*/ 0 w 3333750"/>
              <a:gd name="connsiteY0" fmla="*/ 1280584 h 1703917"/>
              <a:gd name="connsiteX1" fmla="*/ 95250 w 3333750"/>
              <a:gd name="connsiteY1" fmla="*/ 1703917 h 1703917"/>
              <a:gd name="connsiteX2" fmla="*/ 328083 w 3333750"/>
              <a:gd name="connsiteY2" fmla="*/ 1566334 h 1703917"/>
              <a:gd name="connsiteX3" fmla="*/ 740833 w 3333750"/>
              <a:gd name="connsiteY3" fmla="*/ 190500 h 1703917"/>
              <a:gd name="connsiteX4" fmla="*/ 846667 w 3333750"/>
              <a:gd name="connsiteY4" fmla="*/ 656167 h 1703917"/>
              <a:gd name="connsiteX5" fmla="*/ 1058333 w 3333750"/>
              <a:gd name="connsiteY5" fmla="*/ 582084 h 1703917"/>
              <a:gd name="connsiteX6" fmla="*/ 1502833 w 3333750"/>
              <a:gd name="connsiteY6" fmla="*/ 0 h 1703917"/>
              <a:gd name="connsiteX7" fmla="*/ 1640417 w 3333750"/>
              <a:gd name="connsiteY7" fmla="*/ 677334 h 1703917"/>
              <a:gd name="connsiteX8" fmla="*/ 1809750 w 3333750"/>
              <a:gd name="connsiteY8" fmla="*/ 1005417 h 1703917"/>
              <a:gd name="connsiteX9" fmla="*/ 2254250 w 3333750"/>
              <a:gd name="connsiteY9" fmla="*/ 158750 h 1703917"/>
              <a:gd name="connsiteX10" fmla="*/ 2370667 w 3333750"/>
              <a:gd name="connsiteY10" fmla="*/ 592667 h 1703917"/>
              <a:gd name="connsiteX11" fmla="*/ 2561167 w 3333750"/>
              <a:gd name="connsiteY11" fmla="*/ 539750 h 1703917"/>
              <a:gd name="connsiteX12" fmla="*/ 3005667 w 3333750"/>
              <a:gd name="connsiteY12" fmla="*/ 285750 h 1703917"/>
              <a:gd name="connsiteX13" fmla="*/ 3122083 w 3333750"/>
              <a:gd name="connsiteY13" fmla="*/ 910167 h 1703917"/>
              <a:gd name="connsiteX14" fmla="*/ 3333750 w 3333750"/>
              <a:gd name="connsiteY14" fmla="*/ 825500 h 1703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33750" h="1703917">
                <a:moveTo>
                  <a:pt x="0" y="1280584"/>
                </a:moveTo>
                <a:lnTo>
                  <a:pt x="95250" y="1703917"/>
                </a:lnTo>
                <a:lnTo>
                  <a:pt x="328083" y="1566334"/>
                </a:lnTo>
                <a:lnTo>
                  <a:pt x="740833" y="190500"/>
                </a:lnTo>
                <a:lnTo>
                  <a:pt x="846667" y="656167"/>
                </a:lnTo>
                <a:lnTo>
                  <a:pt x="1058333" y="582084"/>
                </a:lnTo>
                <a:lnTo>
                  <a:pt x="1502833" y="0"/>
                </a:lnTo>
                <a:lnTo>
                  <a:pt x="1640417" y="677334"/>
                </a:lnTo>
                <a:lnTo>
                  <a:pt x="1809750" y="1005417"/>
                </a:lnTo>
                <a:lnTo>
                  <a:pt x="2254250" y="158750"/>
                </a:lnTo>
                <a:lnTo>
                  <a:pt x="2370667" y="592667"/>
                </a:lnTo>
                <a:lnTo>
                  <a:pt x="2561167" y="539750"/>
                </a:lnTo>
                <a:lnTo>
                  <a:pt x="3005667" y="285750"/>
                </a:lnTo>
                <a:lnTo>
                  <a:pt x="3122083" y="910167"/>
                </a:lnTo>
                <a:lnTo>
                  <a:pt x="3333750" y="825500"/>
                </a:lnTo>
              </a:path>
            </a:pathLst>
          </a:custGeom>
          <a:noFill/>
          <a:ln>
            <a:solidFill>
              <a:srgbClr val="81D9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 8">
            <a:extLst>
              <a:ext uri="{FF2B5EF4-FFF2-40B4-BE49-F238E27FC236}">
                <a16:creationId xmlns:a16="http://schemas.microsoft.com/office/drawing/2014/main" id="{9C680824-E565-4FEE-B975-7DB7460FEC3A}"/>
              </a:ext>
            </a:extLst>
          </p:cNvPr>
          <p:cNvSpPr/>
          <p:nvPr/>
        </p:nvSpPr>
        <p:spPr>
          <a:xfrm>
            <a:off x="4143772" y="2398113"/>
            <a:ext cx="2677246" cy="1220514"/>
          </a:xfrm>
          <a:custGeom>
            <a:avLst/>
            <a:gdLst>
              <a:gd name="connsiteX0" fmla="*/ 0 w 3365500"/>
              <a:gd name="connsiteY0" fmla="*/ 973667 h 1502834"/>
              <a:gd name="connsiteX1" fmla="*/ 127000 w 3365500"/>
              <a:gd name="connsiteY1" fmla="*/ 1502834 h 1502834"/>
              <a:gd name="connsiteX2" fmla="*/ 317500 w 3365500"/>
              <a:gd name="connsiteY2" fmla="*/ 1460500 h 1502834"/>
              <a:gd name="connsiteX3" fmla="*/ 762000 w 3365500"/>
              <a:gd name="connsiteY3" fmla="*/ 116417 h 1502834"/>
              <a:gd name="connsiteX4" fmla="*/ 889000 w 3365500"/>
              <a:gd name="connsiteY4" fmla="*/ 836084 h 1502834"/>
              <a:gd name="connsiteX5" fmla="*/ 1100667 w 3365500"/>
              <a:gd name="connsiteY5" fmla="*/ 931334 h 1502834"/>
              <a:gd name="connsiteX6" fmla="*/ 1513417 w 3365500"/>
              <a:gd name="connsiteY6" fmla="*/ 433917 h 1502834"/>
              <a:gd name="connsiteX7" fmla="*/ 1651000 w 3365500"/>
              <a:gd name="connsiteY7" fmla="*/ 1016000 h 1502834"/>
              <a:gd name="connsiteX8" fmla="*/ 1841500 w 3365500"/>
              <a:gd name="connsiteY8" fmla="*/ 1026584 h 1502834"/>
              <a:gd name="connsiteX9" fmla="*/ 2296583 w 3365500"/>
              <a:gd name="connsiteY9" fmla="*/ 0 h 1502834"/>
              <a:gd name="connsiteX10" fmla="*/ 2423583 w 3365500"/>
              <a:gd name="connsiteY10" fmla="*/ 889000 h 1502834"/>
              <a:gd name="connsiteX11" fmla="*/ 2603500 w 3365500"/>
              <a:gd name="connsiteY11" fmla="*/ 836084 h 1502834"/>
              <a:gd name="connsiteX12" fmla="*/ 3037417 w 3365500"/>
              <a:gd name="connsiteY12" fmla="*/ 190500 h 1502834"/>
              <a:gd name="connsiteX13" fmla="*/ 3153833 w 3365500"/>
              <a:gd name="connsiteY13" fmla="*/ 1016000 h 1502834"/>
              <a:gd name="connsiteX14" fmla="*/ 3365500 w 3365500"/>
              <a:gd name="connsiteY14" fmla="*/ 952500 h 150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65500" h="1502834">
                <a:moveTo>
                  <a:pt x="0" y="973667"/>
                </a:moveTo>
                <a:lnTo>
                  <a:pt x="127000" y="1502834"/>
                </a:lnTo>
                <a:lnTo>
                  <a:pt x="317500" y="1460500"/>
                </a:lnTo>
                <a:lnTo>
                  <a:pt x="762000" y="116417"/>
                </a:lnTo>
                <a:lnTo>
                  <a:pt x="889000" y="836084"/>
                </a:lnTo>
                <a:lnTo>
                  <a:pt x="1100667" y="931334"/>
                </a:lnTo>
                <a:lnTo>
                  <a:pt x="1513417" y="433917"/>
                </a:lnTo>
                <a:lnTo>
                  <a:pt x="1651000" y="1016000"/>
                </a:lnTo>
                <a:lnTo>
                  <a:pt x="1841500" y="1026584"/>
                </a:lnTo>
                <a:lnTo>
                  <a:pt x="2296583" y="0"/>
                </a:lnTo>
                <a:lnTo>
                  <a:pt x="2423583" y="889000"/>
                </a:lnTo>
                <a:lnTo>
                  <a:pt x="2603500" y="836084"/>
                </a:lnTo>
                <a:lnTo>
                  <a:pt x="3037417" y="190500"/>
                </a:lnTo>
                <a:lnTo>
                  <a:pt x="3153833" y="1016000"/>
                </a:lnTo>
                <a:lnTo>
                  <a:pt x="3365500" y="952500"/>
                </a:lnTo>
              </a:path>
            </a:pathLst>
          </a:custGeom>
          <a:ln>
            <a:solidFill>
              <a:srgbClr val="81D9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F39A6935-7400-49E1-811F-5B671E004CAF}"/>
              </a:ext>
            </a:extLst>
          </p:cNvPr>
          <p:cNvSpPr/>
          <p:nvPr/>
        </p:nvSpPr>
        <p:spPr>
          <a:xfrm>
            <a:off x="995289" y="4092980"/>
            <a:ext cx="2668827" cy="1125967"/>
          </a:xfrm>
          <a:custGeom>
            <a:avLst/>
            <a:gdLst>
              <a:gd name="connsiteX0" fmla="*/ 0 w 3354917"/>
              <a:gd name="connsiteY0" fmla="*/ 1111250 h 1386417"/>
              <a:gd name="connsiteX1" fmla="*/ 127000 w 3354917"/>
              <a:gd name="connsiteY1" fmla="*/ 1386417 h 1386417"/>
              <a:gd name="connsiteX2" fmla="*/ 306917 w 3354917"/>
              <a:gd name="connsiteY2" fmla="*/ 1365250 h 1386417"/>
              <a:gd name="connsiteX3" fmla="*/ 740834 w 3354917"/>
              <a:gd name="connsiteY3" fmla="*/ 158750 h 1386417"/>
              <a:gd name="connsiteX4" fmla="*/ 899584 w 3354917"/>
              <a:gd name="connsiteY4" fmla="*/ 709083 h 1386417"/>
              <a:gd name="connsiteX5" fmla="*/ 1079500 w 3354917"/>
              <a:gd name="connsiteY5" fmla="*/ 571500 h 1386417"/>
              <a:gd name="connsiteX6" fmla="*/ 1534584 w 3354917"/>
              <a:gd name="connsiteY6" fmla="*/ 0 h 1386417"/>
              <a:gd name="connsiteX7" fmla="*/ 1608667 w 3354917"/>
              <a:gd name="connsiteY7" fmla="*/ 518583 h 1386417"/>
              <a:gd name="connsiteX8" fmla="*/ 1841500 w 3354917"/>
              <a:gd name="connsiteY8" fmla="*/ 1005417 h 1386417"/>
              <a:gd name="connsiteX9" fmla="*/ 2296584 w 3354917"/>
              <a:gd name="connsiteY9" fmla="*/ 179917 h 1386417"/>
              <a:gd name="connsiteX10" fmla="*/ 2402417 w 3354917"/>
              <a:gd name="connsiteY10" fmla="*/ 592667 h 1386417"/>
              <a:gd name="connsiteX11" fmla="*/ 2603500 w 3354917"/>
              <a:gd name="connsiteY11" fmla="*/ 846667 h 1386417"/>
              <a:gd name="connsiteX12" fmla="*/ 3048000 w 3354917"/>
              <a:gd name="connsiteY12" fmla="*/ 306917 h 1386417"/>
              <a:gd name="connsiteX13" fmla="*/ 3164417 w 3354917"/>
              <a:gd name="connsiteY13" fmla="*/ 740833 h 1386417"/>
              <a:gd name="connsiteX14" fmla="*/ 3354917 w 3354917"/>
              <a:gd name="connsiteY14" fmla="*/ 719667 h 1386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54917" h="1386417">
                <a:moveTo>
                  <a:pt x="0" y="1111250"/>
                </a:moveTo>
                <a:lnTo>
                  <a:pt x="127000" y="1386417"/>
                </a:lnTo>
                <a:lnTo>
                  <a:pt x="306917" y="1365250"/>
                </a:lnTo>
                <a:lnTo>
                  <a:pt x="740834" y="158750"/>
                </a:lnTo>
                <a:lnTo>
                  <a:pt x="899584" y="709083"/>
                </a:lnTo>
                <a:lnTo>
                  <a:pt x="1079500" y="571500"/>
                </a:lnTo>
                <a:lnTo>
                  <a:pt x="1534584" y="0"/>
                </a:lnTo>
                <a:lnTo>
                  <a:pt x="1608667" y="518583"/>
                </a:lnTo>
                <a:lnTo>
                  <a:pt x="1841500" y="1005417"/>
                </a:lnTo>
                <a:lnTo>
                  <a:pt x="2296584" y="179917"/>
                </a:lnTo>
                <a:lnTo>
                  <a:pt x="2402417" y="592667"/>
                </a:lnTo>
                <a:lnTo>
                  <a:pt x="2603500" y="846667"/>
                </a:lnTo>
                <a:lnTo>
                  <a:pt x="3048000" y="306917"/>
                </a:lnTo>
                <a:lnTo>
                  <a:pt x="3164417" y="740833"/>
                </a:lnTo>
                <a:lnTo>
                  <a:pt x="3354917" y="719667"/>
                </a:lnTo>
              </a:path>
            </a:pathLst>
          </a:custGeom>
          <a:ln>
            <a:solidFill>
              <a:srgbClr val="81D9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10">
            <a:extLst>
              <a:ext uri="{FF2B5EF4-FFF2-40B4-BE49-F238E27FC236}">
                <a16:creationId xmlns:a16="http://schemas.microsoft.com/office/drawing/2014/main" id="{36C33C50-4A54-48CA-AED0-57CDCA8AE6C5}"/>
              </a:ext>
            </a:extLst>
          </p:cNvPr>
          <p:cNvSpPr/>
          <p:nvPr/>
        </p:nvSpPr>
        <p:spPr>
          <a:xfrm>
            <a:off x="4122804" y="4637663"/>
            <a:ext cx="2660409" cy="1194729"/>
          </a:xfrm>
          <a:custGeom>
            <a:avLst/>
            <a:gdLst>
              <a:gd name="connsiteX0" fmla="*/ 0 w 3344334"/>
              <a:gd name="connsiteY0" fmla="*/ 910167 h 1471084"/>
              <a:gd name="connsiteX1" fmla="*/ 116417 w 3344334"/>
              <a:gd name="connsiteY1" fmla="*/ 1460500 h 1471084"/>
              <a:gd name="connsiteX2" fmla="*/ 328084 w 3344334"/>
              <a:gd name="connsiteY2" fmla="*/ 1471084 h 1471084"/>
              <a:gd name="connsiteX3" fmla="*/ 772584 w 3344334"/>
              <a:gd name="connsiteY3" fmla="*/ 0 h 1471084"/>
              <a:gd name="connsiteX4" fmla="*/ 920750 w 3344334"/>
              <a:gd name="connsiteY4" fmla="*/ 1047750 h 1471084"/>
              <a:gd name="connsiteX5" fmla="*/ 1090084 w 3344334"/>
              <a:gd name="connsiteY5" fmla="*/ 1301750 h 1471084"/>
              <a:gd name="connsiteX6" fmla="*/ 1545167 w 3344334"/>
              <a:gd name="connsiteY6" fmla="*/ 232834 h 1471084"/>
              <a:gd name="connsiteX7" fmla="*/ 1661584 w 3344334"/>
              <a:gd name="connsiteY7" fmla="*/ 952500 h 1471084"/>
              <a:gd name="connsiteX8" fmla="*/ 1830917 w 3344334"/>
              <a:gd name="connsiteY8" fmla="*/ 1132417 h 1471084"/>
              <a:gd name="connsiteX9" fmla="*/ 2307167 w 3344334"/>
              <a:gd name="connsiteY9" fmla="*/ 105834 h 1471084"/>
              <a:gd name="connsiteX10" fmla="*/ 2423584 w 3344334"/>
              <a:gd name="connsiteY10" fmla="*/ 1068917 h 1471084"/>
              <a:gd name="connsiteX11" fmla="*/ 2592917 w 3344334"/>
              <a:gd name="connsiteY11" fmla="*/ 1005417 h 1471084"/>
              <a:gd name="connsiteX12" fmla="*/ 3048000 w 3344334"/>
              <a:gd name="connsiteY12" fmla="*/ 232834 h 1471084"/>
              <a:gd name="connsiteX13" fmla="*/ 3175000 w 3344334"/>
              <a:gd name="connsiteY13" fmla="*/ 1111250 h 1471084"/>
              <a:gd name="connsiteX14" fmla="*/ 3344334 w 3344334"/>
              <a:gd name="connsiteY14" fmla="*/ 1068917 h 147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44334" h="1471084">
                <a:moveTo>
                  <a:pt x="0" y="910167"/>
                </a:moveTo>
                <a:lnTo>
                  <a:pt x="116417" y="1460500"/>
                </a:lnTo>
                <a:lnTo>
                  <a:pt x="328084" y="1471084"/>
                </a:lnTo>
                <a:lnTo>
                  <a:pt x="772584" y="0"/>
                </a:lnTo>
                <a:lnTo>
                  <a:pt x="920750" y="1047750"/>
                </a:lnTo>
                <a:lnTo>
                  <a:pt x="1090084" y="1301750"/>
                </a:lnTo>
                <a:lnTo>
                  <a:pt x="1545167" y="232834"/>
                </a:lnTo>
                <a:lnTo>
                  <a:pt x="1661584" y="952500"/>
                </a:lnTo>
                <a:lnTo>
                  <a:pt x="1830917" y="1132417"/>
                </a:lnTo>
                <a:lnTo>
                  <a:pt x="2307167" y="105834"/>
                </a:lnTo>
                <a:lnTo>
                  <a:pt x="2423584" y="1068917"/>
                </a:lnTo>
                <a:lnTo>
                  <a:pt x="2592917" y="1005417"/>
                </a:lnTo>
                <a:lnTo>
                  <a:pt x="3048000" y="232834"/>
                </a:lnTo>
                <a:lnTo>
                  <a:pt x="3175000" y="1111250"/>
                </a:lnTo>
                <a:lnTo>
                  <a:pt x="3344334" y="1068917"/>
                </a:lnTo>
              </a:path>
            </a:pathLst>
          </a:custGeom>
          <a:ln>
            <a:solidFill>
              <a:srgbClr val="81D9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66D2F1D6-B5DB-47E9-8FFC-ADB87E7E1F3F}"/>
              </a:ext>
            </a:extLst>
          </p:cNvPr>
          <p:cNvSpPr/>
          <p:nvPr/>
        </p:nvSpPr>
        <p:spPr>
          <a:xfrm>
            <a:off x="4154355" y="1995485"/>
            <a:ext cx="2660409" cy="1676057"/>
          </a:xfrm>
          <a:custGeom>
            <a:avLst/>
            <a:gdLst>
              <a:gd name="connsiteX0" fmla="*/ 0 w 3344334"/>
              <a:gd name="connsiteY0" fmla="*/ 2063750 h 2063750"/>
              <a:gd name="connsiteX1" fmla="*/ 127000 w 3344334"/>
              <a:gd name="connsiteY1" fmla="*/ 1270000 h 2063750"/>
              <a:gd name="connsiteX2" fmla="*/ 317500 w 3344334"/>
              <a:gd name="connsiteY2" fmla="*/ 0 h 2063750"/>
              <a:gd name="connsiteX3" fmla="*/ 751417 w 3344334"/>
              <a:gd name="connsiteY3" fmla="*/ 2063750 h 2063750"/>
              <a:gd name="connsiteX4" fmla="*/ 899584 w 3344334"/>
              <a:gd name="connsiteY4" fmla="*/ 1164167 h 2063750"/>
              <a:gd name="connsiteX5" fmla="*/ 1090084 w 3344334"/>
              <a:gd name="connsiteY5" fmla="*/ 730250 h 2063750"/>
              <a:gd name="connsiteX6" fmla="*/ 1502834 w 3344334"/>
              <a:gd name="connsiteY6" fmla="*/ 1989667 h 2063750"/>
              <a:gd name="connsiteX7" fmla="*/ 1651000 w 3344334"/>
              <a:gd name="connsiteY7" fmla="*/ 994834 h 2063750"/>
              <a:gd name="connsiteX8" fmla="*/ 1841500 w 3344334"/>
              <a:gd name="connsiteY8" fmla="*/ 508000 h 2063750"/>
              <a:gd name="connsiteX9" fmla="*/ 2275417 w 3344334"/>
              <a:gd name="connsiteY9" fmla="*/ 1852084 h 2063750"/>
              <a:gd name="connsiteX10" fmla="*/ 2402417 w 3344334"/>
              <a:gd name="connsiteY10" fmla="*/ 1100667 h 2063750"/>
              <a:gd name="connsiteX11" fmla="*/ 2582334 w 3344334"/>
              <a:gd name="connsiteY11" fmla="*/ 963084 h 2063750"/>
              <a:gd name="connsiteX12" fmla="*/ 3026834 w 3344334"/>
              <a:gd name="connsiteY12" fmla="*/ 1640417 h 2063750"/>
              <a:gd name="connsiteX13" fmla="*/ 3164417 w 3344334"/>
              <a:gd name="connsiteY13" fmla="*/ 539750 h 2063750"/>
              <a:gd name="connsiteX14" fmla="*/ 3344334 w 3344334"/>
              <a:gd name="connsiteY14" fmla="*/ 423334 h 206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44334" h="2063750">
                <a:moveTo>
                  <a:pt x="0" y="2063750"/>
                </a:moveTo>
                <a:lnTo>
                  <a:pt x="127000" y="1270000"/>
                </a:lnTo>
                <a:lnTo>
                  <a:pt x="317500" y="0"/>
                </a:lnTo>
                <a:lnTo>
                  <a:pt x="751417" y="2063750"/>
                </a:lnTo>
                <a:lnTo>
                  <a:pt x="899584" y="1164167"/>
                </a:lnTo>
                <a:lnTo>
                  <a:pt x="1090084" y="730250"/>
                </a:lnTo>
                <a:lnTo>
                  <a:pt x="1502834" y="1989667"/>
                </a:lnTo>
                <a:lnTo>
                  <a:pt x="1651000" y="994834"/>
                </a:lnTo>
                <a:lnTo>
                  <a:pt x="1841500" y="508000"/>
                </a:lnTo>
                <a:lnTo>
                  <a:pt x="2275417" y="1852084"/>
                </a:lnTo>
                <a:lnTo>
                  <a:pt x="2402417" y="1100667"/>
                </a:lnTo>
                <a:lnTo>
                  <a:pt x="2582334" y="963084"/>
                </a:lnTo>
                <a:lnTo>
                  <a:pt x="3026834" y="1640417"/>
                </a:lnTo>
                <a:lnTo>
                  <a:pt x="3164417" y="539750"/>
                </a:lnTo>
                <a:lnTo>
                  <a:pt x="3344334" y="423334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12">
            <a:extLst>
              <a:ext uri="{FF2B5EF4-FFF2-40B4-BE49-F238E27FC236}">
                <a16:creationId xmlns:a16="http://schemas.microsoft.com/office/drawing/2014/main" id="{00A83C79-EE9A-47C7-B764-FB8650376924}"/>
              </a:ext>
            </a:extLst>
          </p:cNvPr>
          <p:cNvSpPr/>
          <p:nvPr/>
        </p:nvSpPr>
        <p:spPr>
          <a:xfrm>
            <a:off x="4131223" y="4134324"/>
            <a:ext cx="2677246" cy="1770604"/>
          </a:xfrm>
          <a:custGeom>
            <a:avLst/>
            <a:gdLst>
              <a:gd name="connsiteX0" fmla="*/ 0 w 3365500"/>
              <a:gd name="connsiteY0" fmla="*/ 2180167 h 2180167"/>
              <a:gd name="connsiteX1" fmla="*/ 148167 w 3365500"/>
              <a:gd name="connsiteY1" fmla="*/ 910167 h 2180167"/>
              <a:gd name="connsiteX2" fmla="*/ 317500 w 3365500"/>
              <a:gd name="connsiteY2" fmla="*/ 0 h 2180167"/>
              <a:gd name="connsiteX3" fmla="*/ 751417 w 3365500"/>
              <a:gd name="connsiteY3" fmla="*/ 2169584 h 2180167"/>
              <a:gd name="connsiteX4" fmla="*/ 899583 w 3365500"/>
              <a:gd name="connsiteY4" fmla="*/ 709084 h 2180167"/>
              <a:gd name="connsiteX5" fmla="*/ 1079500 w 3365500"/>
              <a:gd name="connsiteY5" fmla="*/ 201084 h 2180167"/>
              <a:gd name="connsiteX6" fmla="*/ 1502833 w 3365500"/>
              <a:gd name="connsiteY6" fmla="*/ 2063750 h 2180167"/>
              <a:gd name="connsiteX7" fmla="*/ 1640417 w 3365500"/>
              <a:gd name="connsiteY7" fmla="*/ 1185334 h 2180167"/>
              <a:gd name="connsiteX8" fmla="*/ 1841500 w 3365500"/>
              <a:gd name="connsiteY8" fmla="*/ 539750 h 2180167"/>
              <a:gd name="connsiteX9" fmla="*/ 2275417 w 3365500"/>
              <a:gd name="connsiteY9" fmla="*/ 1915584 h 2180167"/>
              <a:gd name="connsiteX10" fmla="*/ 2413000 w 3365500"/>
              <a:gd name="connsiteY10" fmla="*/ 1291167 h 2180167"/>
              <a:gd name="connsiteX11" fmla="*/ 2592917 w 3365500"/>
              <a:gd name="connsiteY11" fmla="*/ 920750 h 2180167"/>
              <a:gd name="connsiteX12" fmla="*/ 3026833 w 3365500"/>
              <a:gd name="connsiteY12" fmla="*/ 1608667 h 2180167"/>
              <a:gd name="connsiteX13" fmla="*/ 3175000 w 3365500"/>
              <a:gd name="connsiteY13" fmla="*/ 592667 h 2180167"/>
              <a:gd name="connsiteX14" fmla="*/ 3365500 w 3365500"/>
              <a:gd name="connsiteY14" fmla="*/ 486834 h 218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65500" h="2180167">
                <a:moveTo>
                  <a:pt x="0" y="2180167"/>
                </a:moveTo>
                <a:lnTo>
                  <a:pt x="148167" y="910167"/>
                </a:lnTo>
                <a:lnTo>
                  <a:pt x="317500" y="0"/>
                </a:lnTo>
                <a:lnTo>
                  <a:pt x="751417" y="2169584"/>
                </a:lnTo>
                <a:lnTo>
                  <a:pt x="899583" y="709084"/>
                </a:lnTo>
                <a:lnTo>
                  <a:pt x="1079500" y="201084"/>
                </a:lnTo>
                <a:lnTo>
                  <a:pt x="1502833" y="2063750"/>
                </a:lnTo>
                <a:lnTo>
                  <a:pt x="1640417" y="1185334"/>
                </a:lnTo>
                <a:lnTo>
                  <a:pt x="1841500" y="539750"/>
                </a:lnTo>
                <a:lnTo>
                  <a:pt x="2275417" y="1915584"/>
                </a:lnTo>
                <a:lnTo>
                  <a:pt x="2413000" y="1291167"/>
                </a:lnTo>
                <a:lnTo>
                  <a:pt x="2592917" y="920750"/>
                </a:lnTo>
                <a:lnTo>
                  <a:pt x="3026833" y="1608667"/>
                </a:lnTo>
                <a:lnTo>
                  <a:pt x="3175000" y="592667"/>
                </a:lnTo>
                <a:lnTo>
                  <a:pt x="3365500" y="486834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13">
            <a:extLst>
              <a:ext uri="{FF2B5EF4-FFF2-40B4-BE49-F238E27FC236}">
                <a16:creationId xmlns:a16="http://schemas.microsoft.com/office/drawing/2014/main" id="{82FD0E29-4F0C-4BE8-9B00-659B25E7AF63}"/>
              </a:ext>
            </a:extLst>
          </p:cNvPr>
          <p:cNvSpPr/>
          <p:nvPr/>
        </p:nvSpPr>
        <p:spPr>
          <a:xfrm>
            <a:off x="977081" y="2469080"/>
            <a:ext cx="2685666" cy="1177538"/>
          </a:xfrm>
          <a:custGeom>
            <a:avLst/>
            <a:gdLst>
              <a:gd name="connsiteX0" fmla="*/ 0 w 3376084"/>
              <a:gd name="connsiteY0" fmla="*/ 1449917 h 1449917"/>
              <a:gd name="connsiteX1" fmla="*/ 137584 w 3376084"/>
              <a:gd name="connsiteY1" fmla="*/ 751417 h 1449917"/>
              <a:gd name="connsiteX2" fmla="*/ 328084 w 3376084"/>
              <a:gd name="connsiteY2" fmla="*/ 0 h 1449917"/>
              <a:gd name="connsiteX3" fmla="*/ 751417 w 3376084"/>
              <a:gd name="connsiteY3" fmla="*/ 1428750 h 1449917"/>
              <a:gd name="connsiteX4" fmla="*/ 889000 w 3376084"/>
              <a:gd name="connsiteY4" fmla="*/ 624417 h 1449917"/>
              <a:gd name="connsiteX5" fmla="*/ 1100667 w 3376084"/>
              <a:gd name="connsiteY5" fmla="*/ 560917 h 1449917"/>
              <a:gd name="connsiteX6" fmla="*/ 1513417 w 3376084"/>
              <a:gd name="connsiteY6" fmla="*/ 1386417 h 1449917"/>
              <a:gd name="connsiteX7" fmla="*/ 1672167 w 3376084"/>
              <a:gd name="connsiteY7" fmla="*/ 762000 h 1449917"/>
              <a:gd name="connsiteX8" fmla="*/ 1852084 w 3376084"/>
              <a:gd name="connsiteY8" fmla="*/ 158750 h 1449917"/>
              <a:gd name="connsiteX9" fmla="*/ 2254250 w 3376084"/>
              <a:gd name="connsiteY9" fmla="*/ 1397000 h 1449917"/>
              <a:gd name="connsiteX10" fmla="*/ 2413000 w 3376084"/>
              <a:gd name="connsiteY10" fmla="*/ 1270000 h 1449917"/>
              <a:gd name="connsiteX11" fmla="*/ 2592917 w 3376084"/>
              <a:gd name="connsiteY11" fmla="*/ 1037167 h 1449917"/>
              <a:gd name="connsiteX12" fmla="*/ 3016250 w 3376084"/>
              <a:gd name="connsiteY12" fmla="*/ 1375833 h 1449917"/>
              <a:gd name="connsiteX13" fmla="*/ 3164417 w 3376084"/>
              <a:gd name="connsiteY13" fmla="*/ 1174750 h 1449917"/>
              <a:gd name="connsiteX14" fmla="*/ 3376084 w 3376084"/>
              <a:gd name="connsiteY14" fmla="*/ 1079500 h 144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76084" h="1449917">
                <a:moveTo>
                  <a:pt x="0" y="1449917"/>
                </a:moveTo>
                <a:lnTo>
                  <a:pt x="137584" y="751417"/>
                </a:lnTo>
                <a:lnTo>
                  <a:pt x="328084" y="0"/>
                </a:lnTo>
                <a:lnTo>
                  <a:pt x="751417" y="1428750"/>
                </a:lnTo>
                <a:lnTo>
                  <a:pt x="889000" y="624417"/>
                </a:lnTo>
                <a:lnTo>
                  <a:pt x="1100667" y="560917"/>
                </a:lnTo>
                <a:lnTo>
                  <a:pt x="1513417" y="1386417"/>
                </a:lnTo>
                <a:lnTo>
                  <a:pt x="1672167" y="762000"/>
                </a:lnTo>
                <a:lnTo>
                  <a:pt x="1852084" y="158750"/>
                </a:lnTo>
                <a:lnTo>
                  <a:pt x="2254250" y="1397000"/>
                </a:lnTo>
                <a:lnTo>
                  <a:pt x="2413000" y="1270000"/>
                </a:lnTo>
                <a:lnTo>
                  <a:pt x="2592917" y="1037167"/>
                </a:lnTo>
                <a:lnTo>
                  <a:pt x="3016250" y="1375833"/>
                </a:lnTo>
                <a:lnTo>
                  <a:pt x="3164417" y="1174750"/>
                </a:lnTo>
                <a:lnTo>
                  <a:pt x="3376084" y="1079500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14">
            <a:extLst>
              <a:ext uri="{FF2B5EF4-FFF2-40B4-BE49-F238E27FC236}">
                <a16:creationId xmlns:a16="http://schemas.microsoft.com/office/drawing/2014/main" id="{39E585E1-79B7-4736-8F1E-00D5BADAA444}"/>
              </a:ext>
            </a:extLst>
          </p:cNvPr>
          <p:cNvSpPr/>
          <p:nvPr/>
        </p:nvSpPr>
        <p:spPr>
          <a:xfrm>
            <a:off x="959324" y="4896422"/>
            <a:ext cx="2677246" cy="971254"/>
          </a:xfrm>
          <a:custGeom>
            <a:avLst/>
            <a:gdLst>
              <a:gd name="connsiteX0" fmla="*/ 0 w 3365500"/>
              <a:gd name="connsiteY0" fmla="*/ 1195917 h 1195917"/>
              <a:gd name="connsiteX1" fmla="*/ 105834 w 3365500"/>
              <a:gd name="connsiteY1" fmla="*/ 783167 h 1195917"/>
              <a:gd name="connsiteX2" fmla="*/ 317500 w 3365500"/>
              <a:gd name="connsiteY2" fmla="*/ 0 h 1195917"/>
              <a:gd name="connsiteX3" fmla="*/ 751417 w 3365500"/>
              <a:gd name="connsiteY3" fmla="*/ 1174750 h 1195917"/>
              <a:gd name="connsiteX4" fmla="*/ 899584 w 3365500"/>
              <a:gd name="connsiteY4" fmla="*/ 497417 h 1195917"/>
              <a:gd name="connsiteX5" fmla="*/ 1058334 w 3365500"/>
              <a:gd name="connsiteY5" fmla="*/ 539750 h 1195917"/>
              <a:gd name="connsiteX6" fmla="*/ 1524000 w 3365500"/>
              <a:gd name="connsiteY6" fmla="*/ 1164167 h 1195917"/>
              <a:gd name="connsiteX7" fmla="*/ 1661584 w 3365500"/>
              <a:gd name="connsiteY7" fmla="*/ 603250 h 1195917"/>
              <a:gd name="connsiteX8" fmla="*/ 1830917 w 3365500"/>
              <a:gd name="connsiteY8" fmla="*/ 179917 h 1195917"/>
              <a:gd name="connsiteX9" fmla="*/ 2264834 w 3365500"/>
              <a:gd name="connsiteY9" fmla="*/ 1132417 h 1195917"/>
              <a:gd name="connsiteX10" fmla="*/ 2402417 w 3365500"/>
              <a:gd name="connsiteY10" fmla="*/ 994834 h 1195917"/>
              <a:gd name="connsiteX11" fmla="*/ 2592917 w 3365500"/>
              <a:gd name="connsiteY11" fmla="*/ 635000 h 1195917"/>
              <a:gd name="connsiteX12" fmla="*/ 3048000 w 3365500"/>
              <a:gd name="connsiteY12" fmla="*/ 1153584 h 1195917"/>
              <a:gd name="connsiteX13" fmla="*/ 3175000 w 3365500"/>
              <a:gd name="connsiteY13" fmla="*/ 963084 h 1195917"/>
              <a:gd name="connsiteX14" fmla="*/ 3365500 w 3365500"/>
              <a:gd name="connsiteY14" fmla="*/ 952500 h 119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65500" h="1195917">
                <a:moveTo>
                  <a:pt x="0" y="1195917"/>
                </a:moveTo>
                <a:lnTo>
                  <a:pt x="105834" y="783167"/>
                </a:lnTo>
                <a:lnTo>
                  <a:pt x="317500" y="0"/>
                </a:lnTo>
                <a:lnTo>
                  <a:pt x="751417" y="1174750"/>
                </a:lnTo>
                <a:lnTo>
                  <a:pt x="899584" y="497417"/>
                </a:lnTo>
                <a:lnTo>
                  <a:pt x="1058334" y="539750"/>
                </a:lnTo>
                <a:lnTo>
                  <a:pt x="1524000" y="1164167"/>
                </a:lnTo>
                <a:lnTo>
                  <a:pt x="1661584" y="603250"/>
                </a:lnTo>
                <a:lnTo>
                  <a:pt x="1830917" y="179917"/>
                </a:lnTo>
                <a:lnTo>
                  <a:pt x="2264834" y="1132417"/>
                </a:lnTo>
                <a:lnTo>
                  <a:pt x="2402417" y="994834"/>
                </a:lnTo>
                <a:lnTo>
                  <a:pt x="2592917" y="635000"/>
                </a:lnTo>
                <a:lnTo>
                  <a:pt x="3048000" y="1153584"/>
                </a:lnTo>
                <a:lnTo>
                  <a:pt x="3175000" y="963084"/>
                </a:lnTo>
                <a:lnTo>
                  <a:pt x="3365500" y="952500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5">
            <a:extLst>
              <a:ext uri="{FF2B5EF4-FFF2-40B4-BE49-F238E27FC236}">
                <a16:creationId xmlns:a16="http://schemas.microsoft.com/office/drawing/2014/main" id="{ED5453E4-F731-4D3F-8B1F-DFA8DA6C2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0382" y="1917311"/>
            <a:ext cx="3188054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Species composition changed.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More dominance of warm-season grasses, crabgrass and </a:t>
            </a:r>
            <a:r>
              <a:rPr lang="en-US" cap="none" dirty="0" err="1"/>
              <a:t>bermuda</a:t>
            </a:r>
            <a:r>
              <a:rPr lang="en-US" cap="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64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6" grpId="0" animBg="1"/>
      <p:bldP spid="37" grpId="1" animBg="1"/>
      <p:bldP spid="38" grpId="1" animBg="1"/>
      <p:bldP spid="39" grpId="0" animBg="1"/>
      <p:bldP spid="40" grpId="0" animBg="1"/>
      <p:bldP spid="4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AC8D58-98F1-774D-A5AA-4B19D0934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07832" y="6435252"/>
            <a:ext cx="947304" cy="365125"/>
          </a:xfrm>
        </p:spPr>
        <p:txBody>
          <a:bodyPr/>
          <a:lstStyle/>
          <a:p>
            <a:fld id="{0402A5B0-AAD9-6C46-A520-BED765DB28E1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DF02A1-E185-2546-8071-5D3A7FC3B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Plant &amp; Soil Sciences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1A03B-0392-684D-A691-11BA78CBC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51FAB4-84C1-7F40-904B-750E350A8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827" y="352674"/>
            <a:ext cx="10096256" cy="696595"/>
          </a:xfrm>
        </p:spPr>
        <p:txBody>
          <a:bodyPr/>
          <a:lstStyle/>
          <a:p>
            <a:r>
              <a:rPr lang="en-US" dirty="0"/>
              <a:t>Does warming increase fescue toxicosis?</a:t>
            </a: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90C97E2C-2712-44E8-8B8A-7E7B8297AD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667156"/>
              </p:ext>
            </p:extLst>
          </p:nvPr>
        </p:nvGraphicFramePr>
        <p:xfrm>
          <a:off x="296836" y="1554061"/>
          <a:ext cx="5424456" cy="3812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SPW 12.0 Graph" r:id="rId3" imgW="6572385" imgH="4619715" progId="SigmaPlotGraphicObject.11">
                  <p:embed/>
                </p:oleObj>
              </mc:Choice>
              <mc:Fallback>
                <p:oleObj name="SPW 12.0 Graph" r:id="rId3" imgW="6572385" imgH="4619715" progId="SigmaPlotGraphicObject.11">
                  <p:embed/>
                  <p:pic>
                    <p:nvPicPr>
                      <p:cNvPr id="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36" y="1554061"/>
                        <a:ext cx="5424456" cy="38128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D7D4B69-7691-49F2-8F8F-819881E1A1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955" y="1554061"/>
            <a:ext cx="5232400" cy="47523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F05A93-6057-4036-9FF3-ACE360CBD2C7}"/>
              </a:ext>
            </a:extLst>
          </p:cNvPr>
          <p:cNvSpPr txBox="1"/>
          <p:nvPr/>
        </p:nvSpPr>
        <p:spPr>
          <a:xfrm>
            <a:off x="554426" y="5548529"/>
            <a:ext cx="5318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Warming stressed tall fescue and selected for endophyte infected plants.</a:t>
            </a:r>
          </a:p>
        </p:txBody>
      </p:sp>
    </p:spTree>
    <p:extLst>
      <p:ext uri="{BB962C8B-B14F-4D97-AF65-F5344CB8AC3E}">
        <p14:creationId xmlns:p14="http://schemas.microsoft.com/office/powerpoint/2010/main" val="82590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51FAB4-84C1-7F40-904B-750E350A8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4640"/>
            <a:ext cx="5303520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i="0" kern="1200">
                <a:latin typeface="Helvetica" pitchFamily="2" charset="0"/>
                <a:ea typeface="+mj-ea"/>
                <a:cs typeface="+mj-cs"/>
              </a:rPr>
              <a:t>Does warming increase fescue toxicosis?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FBC5FF-220E-4C07-B19A-0EC0EBEEA79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" t="8115" r="8110" b="7601"/>
          <a:stretch/>
        </p:blipFill>
        <p:spPr bwMode="auto">
          <a:xfrm>
            <a:off x="6542843" y="204186"/>
            <a:ext cx="5191957" cy="58858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F05A93-6057-4036-9FF3-ACE360CBD2C7}"/>
              </a:ext>
            </a:extLst>
          </p:cNvPr>
          <p:cNvSpPr txBox="1"/>
          <p:nvPr/>
        </p:nvSpPr>
        <p:spPr>
          <a:xfrm>
            <a:off x="457200" y="2108200"/>
            <a:ext cx="5303520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b="0" i="0" kern="12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  <a:ea typeface="+mn-ea"/>
                <a:cs typeface="+mn-cs"/>
              </a:rPr>
              <a:t>Warming increased concentrations of the toxic alkaloids responsible for fescue toxicosis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AC8D58-98F1-774D-A5AA-4B19D0934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11916" y="6435252"/>
            <a:ext cx="8432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402A5B0-AAD9-6C46-A520-BED765DB28E1}" type="datetime1">
              <a:rPr lang="en-US" sz="1100" smtClean="0"/>
              <a:pPr>
                <a:spcAft>
                  <a:spcPts val="600"/>
                </a:spcAft>
              </a:pPr>
              <a:t>5/13/2022</a:t>
            </a:fld>
            <a:endParaRPr lang="en-US" sz="11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DF02A1-E185-2546-8071-5D3A7FC3B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8378" y="6435253"/>
            <a:ext cx="688461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latin typeface="Helvetica" pitchFamily="2" charset="0"/>
                <a:ea typeface="+mn-ea"/>
                <a:cs typeface="+mn-cs"/>
              </a:rPr>
              <a:t>Department of Plant &amp; Soil Sciences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1A03B-0392-684D-A691-11BA78CBC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7578" y="6435252"/>
            <a:ext cx="4605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16B8CB-D56F-2744-807F-154426EF1DF6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8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AC8D58-98F1-774D-A5AA-4B19D0934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07832" y="6435252"/>
            <a:ext cx="947304" cy="365125"/>
          </a:xfrm>
        </p:spPr>
        <p:txBody>
          <a:bodyPr/>
          <a:lstStyle/>
          <a:p>
            <a:fld id="{0402A5B0-AAD9-6C46-A520-BED765DB28E1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DF02A1-E185-2546-8071-5D3A7FC3B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Plant &amp; Soil Sciences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1A03B-0392-684D-A691-11BA78CBC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51FAB4-84C1-7F40-904B-750E350A8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78" y="401944"/>
            <a:ext cx="9962032" cy="696595"/>
          </a:xfrm>
        </p:spPr>
        <p:txBody>
          <a:bodyPr/>
          <a:lstStyle/>
          <a:p>
            <a:r>
              <a:rPr lang="en-US" dirty="0"/>
              <a:t>Conclusions: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B87069-D6F8-4043-89C7-F47900F49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Pastures in a warmer Kentucky will be more dominated by warm season grass species but will produce similar or greater quantities of forage to that of today.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However, increases in endophyte-associated toxic compounds suggests fescue toxicosis will intensify for animals grazing endophyte-infected tall fescue stands.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95509DD-867D-4AD5-82AE-8D689D18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989" y="3745161"/>
            <a:ext cx="3772497" cy="243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thermalnet.missouri.edu/wp-content/uploads/2012/03/Fescue1.jpg">
            <a:extLst>
              <a:ext uri="{FF2B5EF4-FFF2-40B4-BE49-F238E27FC236}">
                <a16:creationId xmlns:a16="http://schemas.microsoft.com/office/drawing/2014/main" id="{D8E5F1C5-882E-4D72-865B-E488C9192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899" y="3800565"/>
            <a:ext cx="3772497" cy="2381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711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968DF-54D5-224F-B7CB-5F77C1D0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11916" y="6435252"/>
            <a:ext cx="84321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CA005B7-811E-3846-9F90-8CE280CAB259}" type="datetime1">
              <a:rPr lang="en-US" sz="1100" smtClean="0"/>
              <a:pPr>
                <a:spcAft>
                  <a:spcPts val="600"/>
                </a:spcAft>
              </a:pPr>
              <a:t>5/13/2022</a:t>
            </a:fld>
            <a:endParaRPr lang="en-US" sz="110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CE871-F1CA-3C45-812C-D7D7DA361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8378" y="6435253"/>
            <a:ext cx="688461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Department of Plant &amp; Soil Sciences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9596C-0F08-5B47-9A5E-B8DBDA8D5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7578" y="6435252"/>
            <a:ext cx="4605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A16B8CB-D56F-2744-807F-154426EF1DF6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D2072C-A9F1-144C-8933-3C3707AF9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67" y="424514"/>
            <a:ext cx="11299785" cy="696595"/>
          </a:xfrm>
        </p:spPr>
        <p:txBody>
          <a:bodyPr anchor="ctr">
            <a:normAutofit/>
          </a:bodyPr>
          <a:lstStyle/>
          <a:p>
            <a:r>
              <a:rPr lang="en-US" dirty="0"/>
              <a:t>Cropping System Adaptations: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03B4E1FD-CF5F-9BE2-D657-2C1BC408F4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976315"/>
              </p:ext>
            </p:extLst>
          </p:nvPr>
        </p:nvGraphicFramePr>
        <p:xfrm>
          <a:off x="326764" y="1522849"/>
          <a:ext cx="1085596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phic 3" descr="Checkmark">
            <a:extLst>
              <a:ext uri="{FF2B5EF4-FFF2-40B4-BE49-F238E27FC236}">
                <a16:creationId xmlns:a16="http://schemas.microsoft.com/office/drawing/2014/main" id="{F05F8255-B126-41B4-9BF5-6B4BD65E4B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8322" y="1682175"/>
            <a:ext cx="635284" cy="635284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FCC60B88-7548-4B1C-A189-64DD960CC5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78303" y="2243241"/>
            <a:ext cx="635284" cy="635284"/>
          </a:xfrm>
          <a:prstGeom prst="rect">
            <a:avLst/>
          </a:prstGeom>
        </p:spPr>
      </p:pic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C95F18D5-3BFF-402D-B412-BCEB6C754F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65948" y="3880493"/>
            <a:ext cx="635284" cy="63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6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AC8D58-98F1-774D-A5AA-4B19D0934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07832" y="6435252"/>
            <a:ext cx="947304" cy="365125"/>
          </a:xfrm>
        </p:spPr>
        <p:txBody>
          <a:bodyPr/>
          <a:lstStyle/>
          <a:p>
            <a:fld id="{0402A5B0-AAD9-6C46-A520-BED765DB28E1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DF02A1-E185-2546-8071-5D3A7FC3B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Plant &amp; Soil Sciences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1A03B-0392-684D-A691-11BA78CBC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51FAB4-84C1-7F40-904B-750E350A8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78" y="401944"/>
            <a:ext cx="9962032" cy="696595"/>
          </a:xfrm>
        </p:spPr>
        <p:txBody>
          <a:bodyPr/>
          <a:lstStyle/>
          <a:p>
            <a:r>
              <a:rPr lang="en-US" dirty="0"/>
              <a:t>Conclusions: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B87069-D6F8-4043-89C7-F47900F49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" y="1830228"/>
            <a:ext cx="3868790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By adapting our management strategies, our cropping systems, and our genetics, we can achieve climate-smart agriculture.</a:t>
            </a:r>
          </a:p>
        </p:txBody>
      </p:sp>
      <p:pic>
        <p:nvPicPr>
          <p:cNvPr id="10" name="Picture 2" descr="What is climate-smart agriculture? | Climate-Smart Agriculture Guide">
            <a:extLst>
              <a:ext uri="{FF2B5EF4-FFF2-40B4-BE49-F238E27FC236}">
                <a16:creationId xmlns:a16="http://schemas.microsoft.com/office/drawing/2014/main" id="{7A3B2F6E-A4B5-472D-8768-99C1E34CF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334" y="822511"/>
            <a:ext cx="6943381" cy="52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804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AC8D58-98F1-774D-A5AA-4B19D0934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07832" y="6435252"/>
            <a:ext cx="947304" cy="365125"/>
          </a:xfrm>
        </p:spPr>
        <p:txBody>
          <a:bodyPr/>
          <a:lstStyle/>
          <a:p>
            <a:fld id="{0402A5B0-AAD9-6C46-A520-BED765DB28E1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DF02A1-E185-2546-8071-5D3A7FC3B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Plant &amp; Soil Sciences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1A03B-0392-684D-A691-11BA78CBC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51FAB4-84C1-7F40-904B-750E350A8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93" y="401944"/>
            <a:ext cx="11299785" cy="696595"/>
          </a:xfrm>
        </p:spPr>
        <p:txBody>
          <a:bodyPr/>
          <a:lstStyle/>
          <a:p>
            <a:r>
              <a:rPr lang="en-US" dirty="0"/>
              <a:t>Overview: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B87069-D6F8-4043-89C7-F47900F49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Identify general approaches to Cropping System Adaptation within the context of the future expectations for our region</a:t>
            </a:r>
          </a:p>
          <a:p>
            <a:endParaRPr lang="en-US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Examine a specific example from Central Kentucky Pastures</a:t>
            </a:r>
          </a:p>
        </p:txBody>
      </p:sp>
    </p:spTree>
    <p:extLst>
      <p:ext uri="{BB962C8B-B14F-4D97-AF65-F5344CB8AC3E}">
        <p14:creationId xmlns:p14="http://schemas.microsoft.com/office/powerpoint/2010/main" val="2322562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A3598-6C1C-4B6E-B20C-9FD955884C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33786" y="6435252"/>
            <a:ext cx="921349" cy="365125"/>
          </a:xfrm>
        </p:spPr>
        <p:txBody>
          <a:bodyPr/>
          <a:lstStyle/>
          <a:p>
            <a:fld id="{0E65ADAB-DF22-C24B-BDA1-AFD22F90812B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2E9C3D-6C08-4EDD-82DE-9E8A05685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Plant &amp; Soil Sciences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9A71A-E283-4FC0-B006-E9C20C69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625B380-18CF-4A5E-98C8-9CFDF73A011B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-228600" y="0"/>
            <a:ext cx="5413375" cy="143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>
                <a:latin typeface="Cambria"/>
                <a:cs typeface="Cambria"/>
              </a:rPr>
              <a:t>Acknowledgements:</a:t>
            </a:r>
            <a:endParaRPr lang="en-US" sz="3600" b="1" dirty="0">
              <a:latin typeface="Cambria"/>
              <a:cs typeface="Cambria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D7D069D-F125-4CED-B56B-7A65529E071E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304800" y="1371600"/>
            <a:ext cx="434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2"/>
                </a:solidFill>
                <a:latin typeface="Cambria"/>
                <a:cs typeface="Cambria"/>
              </a:rPr>
              <a:t>Jim Nelson, Elizabeth Carlisle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1100" dirty="0">
              <a:solidFill>
                <a:schemeClr val="bg2"/>
              </a:solidFill>
              <a:latin typeface="Cambria"/>
              <a:cs typeface="Cambria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2"/>
                </a:solidFill>
                <a:latin typeface="Cambria"/>
                <a:cs typeface="Cambria"/>
              </a:rPr>
              <a:t>Glade Brosi, Jacob Siegrist, Sarah Hall, Cody Burton, Lindsay Slaughter, Ben </a:t>
            </a:r>
            <a:r>
              <a:rPr lang="en-US" sz="2400" dirty="0" err="1">
                <a:solidFill>
                  <a:schemeClr val="bg2"/>
                </a:solidFill>
                <a:latin typeface="Cambria"/>
                <a:cs typeface="Cambria"/>
              </a:rPr>
              <a:t>Leffew</a:t>
            </a:r>
            <a:r>
              <a:rPr lang="en-US" sz="2400" dirty="0">
                <a:solidFill>
                  <a:schemeClr val="bg2"/>
                </a:solidFill>
                <a:latin typeface="Cambria"/>
                <a:cs typeface="Cambria"/>
              </a:rPr>
              <a:t>, </a:t>
            </a:r>
            <a:r>
              <a:rPr lang="en-US" sz="2400" dirty="0" err="1">
                <a:solidFill>
                  <a:schemeClr val="bg2"/>
                </a:solidFill>
                <a:latin typeface="Cambria"/>
                <a:cs typeface="Cambria"/>
              </a:rPr>
              <a:t>Javed</a:t>
            </a:r>
            <a:r>
              <a:rPr lang="en-US" sz="2400" dirty="0">
                <a:solidFill>
                  <a:schemeClr val="bg2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Cambria"/>
                <a:cs typeface="Cambria"/>
              </a:rPr>
              <a:t>Iqbal</a:t>
            </a:r>
            <a:r>
              <a:rPr lang="en-US" sz="2400" dirty="0">
                <a:solidFill>
                  <a:schemeClr val="bg2"/>
                </a:solidFill>
                <a:latin typeface="Cambria"/>
                <a:cs typeface="Cambria"/>
              </a:rPr>
              <a:t>, Marie Bourguignon, &amp; Dan Weber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1100" dirty="0">
              <a:solidFill>
                <a:schemeClr val="bg2"/>
              </a:solidFill>
              <a:latin typeface="Cambria"/>
              <a:cs typeface="Cambria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2"/>
                </a:solidFill>
                <a:latin typeface="Cambria"/>
                <a:cs typeface="Cambria"/>
              </a:rPr>
              <a:t>Rachel, Jarred, Brian, Payton, Alison, </a:t>
            </a:r>
            <a:r>
              <a:rPr lang="en-US" sz="2400" dirty="0" err="1">
                <a:solidFill>
                  <a:schemeClr val="bg2"/>
                </a:solidFill>
                <a:latin typeface="Cambria"/>
                <a:cs typeface="Cambria"/>
              </a:rPr>
              <a:t>Amael</a:t>
            </a:r>
            <a:r>
              <a:rPr lang="en-US" sz="2400" dirty="0">
                <a:solidFill>
                  <a:schemeClr val="bg2"/>
                </a:solidFill>
                <a:latin typeface="Cambria"/>
                <a:cs typeface="Cambria"/>
              </a:rPr>
              <a:t>,  Alex, Sara, Luke, &amp; Dan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1050" dirty="0">
              <a:solidFill>
                <a:schemeClr val="bg2"/>
              </a:solidFill>
              <a:latin typeface="Cambria"/>
              <a:cs typeface="Cambria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2"/>
                </a:solidFill>
                <a:latin typeface="Cambria"/>
                <a:cs typeface="Cambria"/>
              </a:rPr>
              <a:t>Collaborators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1100" dirty="0">
              <a:solidFill>
                <a:schemeClr val="bg2"/>
              </a:solidFill>
              <a:latin typeface="Cambria"/>
              <a:cs typeface="Cambria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2"/>
                </a:solidFill>
                <a:latin typeface="Cambria"/>
                <a:cs typeface="Cambria"/>
              </a:rPr>
              <a:t>Funding Sources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73EDE1F-7BB1-4FE4-86EF-394AD9B37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rbel" pitchFamily="34" charset="0"/>
            </a:endParaRPr>
          </a:p>
        </p:txBody>
      </p:sp>
      <p:pic>
        <p:nvPicPr>
          <p:cNvPr id="9" name="Picture 12" descr="usdaART.gif">
            <a:extLst>
              <a:ext uri="{FF2B5EF4-FFF2-40B4-BE49-F238E27FC236}">
                <a16:creationId xmlns:a16="http://schemas.microsoft.com/office/drawing/2014/main" id="{71AA8F38-8B86-4DAD-A581-E89197BF620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9831" y="5086350"/>
            <a:ext cx="9921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arslogo.jpg">
            <a:extLst>
              <a:ext uri="{FF2B5EF4-FFF2-40B4-BE49-F238E27FC236}">
                <a16:creationId xmlns:a16="http://schemas.microsoft.com/office/drawing/2014/main" id="{64AFDB86-31F9-420A-A08A-FB61D002AC9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5058332"/>
            <a:ext cx="9906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5C035FCD-1D84-4184-BF42-9C982458F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56250" t="32031" r="20000" b="50000"/>
          <a:stretch>
            <a:fillRect/>
          </a:stretch>
        </p:blipFill>
        <p:spPr bwMode="auto">
          <a:xfrm>
            <a:off x="5522912" y="4133382"/>
            <a:ext cx="1258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rebecca.mcculley.googlepages.com/nelson_j.jpg/nelson_j-custom;size:290,290.jpg">
            <a:extLst>
              <a:ext uri="{FF2B5EF4-FFF2-40B4-BE49-F238E27FC236}">
                <a16:creationId xmlns:a16="http://schemas.microsoft.com/office/drawing/2014/main" id="{F5088009-D01D-4C79-9FFE-E7B8341DB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28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http://rebecca.mcculley.googlepages.com/P1000652.JPG/P1000652-custom;size:290,290.JPG">
            <a:extLst>
              <a:ext uri="{FF2B5EF4-FFF2-40B4-BE49-F238E27FC236}">
                <a16:creationId xmlns:a16="http://schemas.microsoft.com/office/drawing/2014/main" id="{8FB05EA2-52A2-41E3-8B37-BD73A752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1797" y="2051892"/>
            <a:ext cx="1950003" cy="184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D89D30CE-E3C9-4AC6-AB40-CAB6FCD6A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r="16505"/>
          <a:stretch>
            <a:fillRect/>
          </a:stretch>
        </p:blipFill>
        <p:spPr bwMode="auto">
          <a:xfrm>
            <a:off x="7162800" y="249474"/>
            <a:ext cx="15240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NSFLogo.jpg">
            <a:extLst>
              <a:ext uri="{FF2B5EF4-FFF2-40B4-BE49-F238E27FC236}">
                <a16:creationId xmlns:a16="http://schemas.microsoft.com/office/drawing/2014/main" id="{BB22BAAE-0A06-4C1A-9FD5-01008CBC4D5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64857" y="4111625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DOE-seal-color_small.jpg">
            <a:extLst>
              <a:ext uri="{FF2B5EF4-FFF2-40B4-BE49-F238E27FC236}">
                <a16:creationId xmlns:a16="http://schemas.microsoft.com/office/drawing/2014/main" id="{D148B3A0-CCA8-404E-870F-2AABCDA5B52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83641" y="4935022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sarah collecting greenhouse cores.JPG">
            <a:extLst>
              <a:ext uri="{FF2B5EF4-FFF2-40B4-BE49-F238E27FC236}">
                <a16:creationId xmlns:a16="http://schemas.microsoft.com/office/drawing/2014/main" id="{E02C4251-4412-4F3C-8DD7-8779D1193378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 l="18658" t="6104" r="20705" b="11508"/>
          <a:stretch>
            <a:fillRect/>
          </a:stretch>
        </p:blipFill>
        <p:spPr bwMode="auto">
          <a:xfrm>
            <a:off x="9038176" y="738045"/>
            <a:ext cx="1844179" cy="191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5" descr="sampling crew.JPG">
            <a:extLst>
              <a:ext uri="{FF2B5EF4-FFF2-40B4-BE49-F238E27FC236}">
                <a16:creationId xmlns:a16="http://schemas.microsoft.com/office/drawing/2014/main" id="{D7BF0AA6-4ABF-4A9B-8F33-EFBC57217E40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 l="11250" r="2499"/>
          <a:stretch>
            <a:fillRect/>
          </a:stretch>
        </p:blipFill>
        <p:spPr bwMode="auto">
          <a:xfrm>
            <a:off x="6996114" y="3865326"/>
            <a:ext cx="2118900" cy="184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6" descr="P1010376.JPG">
            <a:extLst>
              <a:ext uri="{FF2B5EF4-FFF2-40B4-BE49-F238E27FC236}">
                <a16:creationId xmlns:a16="http://schemas.microsoft.com/office/drawing/2014/main" id="{F0134E85-F213-4CB7-B67E-393D5D64BFB1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 l="26923" r="23077"/>
          <a:stretch>
            <a:fillRect/>
          </a:stretch>
        </p:blipFill>
        <p:spPr bwMode="auto">
          <a:xfrm>
            <a:off x="9329328" y="2847145"/>
            <a:ext cx="1950003" cy="292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7" descr="Javed.jpg">
            <a:extLst>
              <a:ext uri="{FF2B5EF4-FFF2-40B4-BE49-F238E27FC236}">
                <a16:creationId xmlns:a16="http://schemas.microsoft.com/office/drawing/2014/main" id="{310E11B2-F182-4C7B-9EC3-A3BF6BFA9A73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rcRect l="21428" t="24603" r="21429"/>
          <a:stretch>
            <a:fillRect/>
          </a:stretch>
        </p:blipFill>
        <p:spPr bwMode="auto">
          <a:xfrm>
            <a:off x="7240652" y="2149948"/>
            <a:ext cx="1524000" cy="150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3622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21F8A7-D895-3444-AA15-A772CB58AA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31078" y="6435252"/>
            <a:ext cx="924057" cy="365125"/>
          </a:xfrm>
        </p:spPr>
        <p:txBody>
          <a:bodyPr/>
          <a:lstStyle/>
          <a:p>
            <a:fld id="{F8DC3712-5325-024C-ACC2-D4372B529A69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96270D-5002-5344-99D7-710DEBA8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Plant &amp; Soil Sciences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AB542-1EB7-D044-8E41-9ED7A8134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4C2ED3-8752-CE4B-A97B-E9A751F9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Climate Expectations: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10DF4-CBF3-E043-9925-C0F065143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599" y="1368506"/>
            <a:ext cx="10855960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Warmer temperatures, especially at night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Intensification of hydrologic cycles – more drought, more floods</a:t>
            </a:r>
          </a:p>
        </p:txBody>
      </p:sp>
      <p:pic>
        <p:nvPicPr>
          <p:cNvPr id="1026" name="Picture 2" descr="4,428,782 Heat Temperature Stock Photos, Pictures &amp; Royalty-Free Images -  iStock">
            <a:extLst>
              <a:ext uri="{FF2B5EF4-FFF2-40B4-BE49-F238E27FC236}">
                <a16:creationId xmlns:a16="http://schemas.microsoft.com/office/drawing/2014/main" id="{5A7932B4-49E0-421F-B710-E6F79BBDD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9" y="2494624"/>
            <a:ext cx="5687813" cy="379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TER 1. Where is it and how much is there? 2. What controls its movement?  3. What is the future availability of water and the impact of climate  change? - ppt download">
            <a:extLst>
              <a:ext uri="{FF2B5EF4-FFF2-40B4-BE49-F238E27FC236}">
                <a16:creationId xmlns:a16="http://schemas.microsoft.com/office/drawing/2014/main" id="{A9D45364-0B31-42BC-8FDD-824726BAB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50" y="2384257"/>
            <a:ext cx="5202990" cy="390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716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2072C-A9F1-144C-8933-3C3707AF9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4042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Implications for Cropping Systems: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A55E6-BF55-7B42-9A53-8C9F3BDB7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58265"/>
            <a:ext cx="5501640" cy="43513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cap="non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cap="none" dirty="0"/>
              <a:t>Extension of growing season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cap="none" dirty="0"/>
              <a:t>Increased water stress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cap="none" dirty="0"/>
              <a:t>Increased pest stress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cap="none" dirty="0"/>
              <a:t>Problems with seed set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cap="none" dirty="0"/>
              <a:t>Increased rates of plant development – could increase susceptibility to freezes,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cap="none" dirty="0"/>
          </a:p>
          <a:p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796D38-E87C-61E8-633E-573F25DE3B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28" r="9151" b="-1"/>
          <a:stretch/>
        </p:blipFill>
        <p:spPr>
          <a:xfrm>
            <a:off x="6233160" y="1358265"/>
            <a:ext cx="5501640" cy="4351338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968DF-54D5-224F-B7CB-5F77C1D0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11916" y="6435252"/>
            <a:ext cx="84321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CA005B7-811E-3846-9F90-8CE280CAB259}" type="datetime1">
              <a:rPr lang="en-US" sz="1100" smtClean="0"/>
              <a:pPr>
                <a:spcAft>
                  <a:spcPts val="600"/>
                </a:spcAft>
              </a:pPr>
              <a:t>5/13/2022</a:t>
            </a:fld>
            <a:endParaRPr lang="en-US" sz="110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CE871-F1CA-3C45-812C-D7D7DA361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8378" y="6435253"/>
            <a:ext cx="688461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Department of Plant &amp; Soil Sciences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9596C-0F08-5B47-9A5E-B8DBDA8D5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7578" y="6435252"/>
            <a:ext cx="4605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A16B8CB-D56F-2744-807F-154426EF1DF6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59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968DF-54D5-224F-B7CB-5F77C1D0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11916" y="6435252"/>
            <a:ext cx="84321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CA005B7-811E-3846-9F90-8CE280CAB259}" type="datetime1">
              <a:rPr lang="en-US" sz="1100" smtClean="0"/>
              <a:pPr>
                <a:spcAft>
                  <a:spcPts val="600"/>
                </a:spcAft>
              </a:pPr>
              <a:t>5/13/2022</a:t>
            </a:fld>
            <a:endParaRPr lang="en-US" sz="110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CE871-F1CA-3C45-812C-D7D7DA361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8378" y="6435253"/>
            <a:ext cx="688461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Department of Plant &amp; Soil Sciences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9596C-0F08-5B47-9A5E-B8DBDA8D5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7578" y="6435252"/>
            <a:ext cx="4605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A16B8CB-D56F-2744-807F-154426EF1DF6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D2072C-A9F1-144C-8933-3C3707AF9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67" y="424514"/>
            <a:ext cx="11299785" cy="696595"/>
          </a:xfrm>
        </p:spPr>
        <p:txBody>
          <a:bodyPr anchor="ctr">
            <a:normAutofit/>
          </a:bodyPr>
          <a:lstStyle/>
          <a:p>
            <a:r>
              <a:rPr lang="en-US" dirty="0"/>
              <a:t>Cropping System Adaptations: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8BF1B7D-63FC-4016-A7E3-32CDE70C0695}"/>
              </a:ext>
            </a:extLst>
          </p:cNvPr>
          <p:cNvSpPr/>
          <p:nvPr/>
        </p:nvSpPr>
        <p:spPr>
          <a:xfrm>
            <a:off x="570045" y="1797177"/>
            <a:ext cx="10855960" cy="491399"/>
          </a:xfrm>
          <a:custGeom>
            <a:avLst/>
            <a:gdLst>
              <a:gd name="connsiteX0" fmla="*/ 0 w 10855960"/>
              <a:gd name="connsiteY0" fmla="*/ 81901 h 491399"/>
              <a:gd name="connsiteX1" fmla="*/ 81901 w 10855960"/>
              <a:gd name="connsiteY1" fmla="*/ 0 h 491399"/>
              <a:gd name="connsiteX2" fmla="*/ 10774059 w 10855960"/>
              <a:gd name="connsiteY2" fmla="*/ 0 h 491399"/>
              <a:gd name="connsiteX3" fmla="*/ 10855960 w 10855960"/>
              <a:gd name="connsiteY3" fmla="*/ 81901 h 491399"/>
              <a:gd name="connsiteX4" fmla="*/ 10855960 w 10855960"/>
              <a:gd name="connsiteY4" fmla="*/ 409498 h 491399"/>
              <a:gd name="connsiteX5" fmla="*/ 10774059 w 10855960"/>
              <a:gd name="connsiteY5" fmla="*/ 491399 h 491399"/>
              <a:gd name="connsiteX6" fmla="*/ 81901 w 10855960"/>
              <a:gd name="connsiteY6" fmla="*/ 491399 h 491399"/>
              <a:gd name="connsiteX7" fmla="*/ 0 w 10855960"/>
              <a:gd name="connsiteY7" fmla="*/ 409498 h 491399"/>
              <a:gd name="connsiteX8" fmla="*/ 0 w 10855960"/>
              <a:gd name="connsiteY8" fmla="*/ 81901 h 49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55960" h="491399">
                <a:moveTo>
                  <a:pt x="0" y="81901"/>
                </a:moveTo>
                <a:cubicBezTo>
                  <a:pt x="0" y="36668"/>
                  <a:pt x="36668" y="0"/>
                  <a:pt x="81901" y="0"/>
                </a:cubicBezTo>
                <a:lnTo>
                  <a:pt x="10774059" y="0"/>
                </a:lnTo>
                <a:cubicBezTo>
                  <a:pt x="10819292" y="0"/>
                  <a:pt x="10855960" y="36668"/>
                  <a:pt x="10855960" y="81901"/>
                </a:cubicBezTo>
                <a:lnTo>
                  <a:pt x="10855960" y="409498"/>
                </a:lnTo>
                <a:cubicBezTo>
                  <a:pt x="10855960" y="454731"/>
                  <a:pt x="10819292" y="491399"/>
                  <a:pt x="10774059" y="491399"/>
                </a:cubicBezTo>
                <a:lnTo>
                  <a:pt x="81901" y="491399"/>
                </a:lnTo>
                <a:cubicBezTo>
                  <a:pt x="36668" y="491399"/>
                  <a:pt x="0" y="454731"/>
                  <a:pt x="0" y="409498"/>
                </a:cubicBezTo>
                <a:lnTo>
                  <a:pt x="0" y="81901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998" tIns="103998" rIns="103998" bIns="103998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b="0" i="0" kern="1200" baseline="0" dirty="0"/>
              <a:t>Adopt new crops or additional rotations</a:t>
            </a:r>
            <a:endParaRPr lang="en-US" sz="2100" kern="12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743A3E7-60C2-42AA-B711-57BDEF7266FF}"/>
              </a:ext>
            </a:extLst>
          </p:cNvPr>
          <p:cNvSpPr/>
          <p:nvPr/>
        </p:nvSpPr>
        <p:spPr>
          <a:xfrm>
            <a:off x="570045" y="2349057"/>
            <a:ext cx="10855960" cy="491399"/>
          </a:xfrm>
          <a:custGeom>
            <a:avLst/>
            <a:gdLst>
              <a:gd name="connsiteX0" fmla="*/ 0 w 10855960"/>
              <a:gd name="connsiteY0" fmla="*/ 81901 h 491399"/>
              <a:gd name="connsiteX1" fmla="*/ 81901 w 10855960"/>
              <a:gd name="connsiteY1" fmla="*/ 0 h 491399"/>
              <a:gd name="connsiteX2" fmla="*/ 10774059 w 10855960"/>
              <a:gd name="connsiteY2" fmla="*/ 0 h 491399"/>
              <a:gd name="connsiteX3" fmla="*/ 10855960 w 10855960"/>
              <a:gd name="connsiteY3" fmla="*/ 81901 h 491399"/>
              <a:gd name="connsiteX4" fmla="*/ 10855960 w 10855960"/>
              <a:gd name="connsiteY4" fmla="*/ 409498 h 491399"/>
              <a:gd name="connsiteX5" fmla="*/ 10774059 w 10855960"/>
              <a:gd name="connsiteY5" fmla="*/ 491399 h 491399"/>
              <a:gd name="connsiteX6" fmla="*/ 81901 w 10855960"/>
              <a:gd name="connsiteY6" fmla="*/ 491399 h 491399"/>
              <a:gd name="connsiteX7" fmla="*/ 0 w 10855960"/>
              <a:gd name="connsiteY7" fmla="*/ 409498 h 491399"/>
              <a:gd name="connsiteX8" fmla="*/ 0 w 10855960"/>
              <a:gd name="connsiteY8" fmla="*/ 81901 h 49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55960" h="491399">
                <a:moveTo>
                  <a:pt x="0" y="81901"/>
                </a:moveTo>
                <a:cubicBezTo>
                  <a:pt x="0" y="36668"/>
                  <a:pt x="36668" y="0"/>
                  <a:pt x="81901" y="0"/>
                </a:cubicBezTo>
                <a:lnTo>
                  <a:pt x="10774059" y="0"/>
                </a:lnTo>
                <a:cubicBezTo>
                  <a:pt x="10819292" y="0"/>
                  <a:pt x="10855960" y="36668"/>
                  <a:pt x="10855960" y="81901"/>
                </a:cubicBezTo>
                <a:lnTo>
                  <a:pt x="10855960" y="409498"/>
                </a:lnTo>
                <a:cubicBezTo>
                  <a:pt x="10855960" y="454731"/>
                  <a:pt x="10819292" y="491399"/>
                  <a:pt x="10774059" y="491399"/>
                </a:cubicBezTo>
                <a:lnTo>
                  <a:pt x="81901" y="491399"/>
                </a:lnTo>
                <a:cubicBezTo>
                  <a:pt x="36668" y="491399"/>
                  <a:pt x="0" y="454731"/>
                  <a:pt x="0" y="409498"/>
                </a:cubicBezTo>
                <a:lnTo>
                  <a:pt x="0" y="81901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998" tIns="103998" rIns="103998" bIns="103998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b="0" i="0" kern="1200" baseline="0" dirty="0"/>
              <a:t>Adjust planting dates to take advantage of new conditions and/or avoid adverse conditions</a:t>
            </a:r>
            <a:endParaRPr lang="en-US" sz="2100" kern="12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8AA7618-31AC-4264-A947-630B25FD5968}"/>
              </a:ext>
            </a:extLst>
          </p:cNvPr>
          <p:cNvSpPr/>
          <p:nvPr/>
        </p:nvSpPr>
        <p:spPr>
          <a:xfrm>
            <a:off x="570045" y="2900937"/>
            <a:ext cx="10855960" cy="491399"/>
          </a:xfrm>
          <a:custGeom>
            <a:avLst/>
            <a:gdLst>
              <a:gd name="connsiteX0" fmla="*/ 0 w 10855960"/>
              <a:gd name="connsiteY0" fmla="*/ 81901 h 491399"/>
              <a:gd name="connsiteX1" fmla="*/ 81901 w 10855960"/>
              <a:gd name="connsiteY1" fmla="*/ 0 h 491399"/>
              <a:gd name="connsiteX2" fmla="*/ 10774059 w 10855960"/>
              <a:gd name="connsiteY2" fmla="*/ 0 h 491399"/>
              <a:gd name="connsiteX3" fmla="*/ 10855960 w 10855960"/>
              <a:gd name="connsiteY3" fmla="*/ 81901 h 491399"/>
              <a:gd name="connsiteX4" fmla="*/ 10855960 w 10855960"/>
              <a:gd name="connsiteY4" fmla="*/ 409498 h 491399"/>
              <a:gd name="connsiteX5" fmla="*/ 10774059 w 10855960"/>
              <a:gd name="connsiteY5" fmla="*/ 491399 h 491399"/>
              <a:gd name="connsiteX6" fmla="*/ 81901 w 10855960"/>
              <a:gd name="connsiteY6" fmla="*/ 491399 h 491399"/>
              <a:gd name="connsiteX7" fmla="*/ 0 w 10855960"/>
              <a:gd name="connsiteY7" fmla="*/ 409498 h 491399"/>
              <a:gd name="connsiteX8" fmla="*/ 0 w 10855960"/>
              <a:gd name="connsiteY8" fmla="*/ 81901 h 49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55960" h="491399">
                <a:moveTo>
                  <a:pt x="0" y="81901"/>
                </a:moveTo>
                <a:cubicBezTo>
                  <a:pt x="0" y="36668"/>
                  <a:pt x="36668" y="0"/>
                  <a:pt x="81901" y="0"/>
                </a:cubicBezTo>
                <a:lnTo>
                  <a:pt x="10774059" y="0"/>
                </a:lnTo>
                <a:cubicBezTo>
                  <a:pt x="10819292" y="0"/>
                  <a:pt x="10855960" y="36668"/>
                  <a:pt x="10855960" y="81901"/>
                </a:cubicBezTo>
                <a:lnTo>
                  <a:pt x="10855960" y="409498"/>
                </a:lnTo>
                <a:cubicBezTo>
                  <a:pt x="10855960" y="454731"/>
                  <a:pt x="10819292" y="491399"/>
                  <a:pt x="10774059" y="491399"/>
                </a:cubicBezTo>
                <a:lnTo>
                  <a:pt x="81901" y="491399"/>
                </a:lnTo>
                <a:cubicBezTo>
                  <a:pt x="36668" y="491399"/>
                  <a:pt x="0" y="454731"/>
                  <a:pt x="0" y="409498"/>
                </a:cubicBezTo>
                <a:lnTo>
                  <a:pt x="0" y="819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998" tIns="103998" rIns="103998" bIns="103998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b="0" i="0" kern="1200" baseline="0"/>
              <a:t>Increase water availability &amp; irrigation, where possible</a:t>
            </a:r>
            <a:endParaRPr lang="en-US" sz="2100" kern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B07CC12-6C1A-4002-A74D-528F6C9D6631}"/>
              </a:ext>
            </a:extLst>
          </p:cNvPr>
          <p:cNvSpPr/>
          <p:nvPr/>
        </p:nvSpPr>
        <p:spPr>
          <a:xfrm>
            <a:off x="570045" y="3452817"/>
            <a:ext cx="10855960" cy="491399"/>
          </a:xfrm>
          <a:custGeom>
            <a:avLst/>
            <a:gdLst>
              <a:gd name="connsiteX0" fmla="*/ 0 w 10855960"/>
              <a:gd name="connsiteY0" fmla="*/ 81901 h 491399"/>
              <a:gd name="connsiteX1" fmla="*/ 81901 w 10855960"/>
              <a:gd name="connsiteY1" fmla="*/ 0 h 491399"/>
              <a:gd name="connsiteX2" fmla="*/ 10774059 w 10855960"/>
              <a:gd name="connsiteY2" fmla="*/ 0 h 491399"/>
              <a:gd name="connsiteX3" fmla="*/ 10855960 w 10855960"/>
              <a:gd name="connsiteY3" fmla="*/ 81901 h 491399"/>
              <a:gd name="connsiteX4" fmla="*/ 10855960 w 10855960"/>
              <a:gd name="connsiteY4" fmla="*/ 409498 h 491399"/>
              <a:gd name="connsiteX5" fmla="*/ 10774059 w 10855960"/>
              <a:gd name="connsiteY5" fmla="*/ 491399 h 491399"/>
              <a:gd name="connsiteX6" fmla="*/ 81901 w 10855960"/>
              <a:gd name="connsiteY6" fmla="*/ 491399 h 491399"/>
              <a:gd name="connsiteX7" fmla="*/ 0 w 10855960"/>
              <a:gd name="connsiteY7" fmla="*/ 409498 h 491399"/>
              <a:gd name="connsiteX8" fmla="*/ 0 w 10855960"/>
              <a:gd name="connsiteY8" fmla="*/ 81901 h 49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55960" h="491399">
                <a:moveTo>
                  <a:pt x="0" y="81901"/>
                </a:moveTo>
                <a:cubicBezTo>
                  <a:pt x="0" y="36668"/>
                  <a:pt x="36668" y="0"/>
                  <a:pt x="81901" y="0"/>
                </a:cubicBezTo>
                <a:lnTo>
                  <a:pt x="10774059" y="0"/>
                </a:lnTo>
                <a:cubicBezTo>
                  <a:pt x="10819292" y="0"/>
                  <a:pt x="10855960" y="36668"/>
                  <a:pt x="10855960" y="81901"/>
                </a:cubicBezTo>
                <a:lnTo>
                  <a:pt x="10855960" y="409498"/>
                </a:lnTo>
                <a:cubicBezTo>
                  <a:pt x="10855960" y="454731"/>
                  <a:pt x="10819292" y="491399"/>
                  <a:pt x="10774059" y="491399"/>
                </a:cubicBezTo>
                <a:lnTo>
                  <a:pt x="81901" y="491399"/>
                </a:lnTo>
                <a:cubicBezTo>
                  <a:pt x="36668" y="491399"/>
                  <a:pt x="0" y="454731"/>
                  <a:pt x="0" y="409498"/>
                </a:cubicBezTo>
                <a:lnTo>
                  <a:pt x="0" y="8190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998" tIns="103998" rIns="103998" bIns="103998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b="0" i="0" kern="1200" baseline="0" dirty="0"/>
              <a:t>Increase soil organic matter</a:t>
            </a:r>
            <a:endParaRPr lang="en-US" sz="2100" kern="12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E7F86A1-850F-4746-9DB7-B09338EB9A37}"/>
              </a:ext>
            </a:extLst>
          </p:cNvPr>
          <p:cNvSpPr/>
          <p:nvPr/>
        </p:nvSpPr>
        <p:spPr>
          <a:xfrm>
            <a:off x="570045" y="4004697"/>
            <a:ext cx="10855960" cy="491399"/>
          </a:xfrm>
          <a:custGeom>
            <a:avLst/>
            <a:gdLst>
              <a:gd name="connsiteX0" fmla="*/ 0 w 10855960"/>
              <a:gd name="connsiteY0" fmla="*/ 81901 h 491399"/>
              <a:gd name="connsiteX1" fmla="*/ 81901 w 10855960"/>
              <a:gd name="connsiteY1" fmla="*/ 0 h 491399"/>
              <a:gd name="connsiteX2" fmla="*/ 10774059 w 10855960"/>
              <a:gd name="connsiteY2" fmla="*/ 0 h 491399"/>
              <a:gd name="connsiteX3" fmla="*/ 10855960 w 10855960"/>
              <a:gd name="connsiteY3" fmla="*/ 81901 h 491399"/>
              <a:gd name="connsiteX4" fmla="*/ 10855960 w 10855960"/>
              <a:gd name="connsiteY4" fmla="*/ 409498 h 491399"/>
              <a:gd name="connsiteX5" fmla="*/ 10774059 w 10855960"/>
              <a:gd name="connsiteY5" fmla="*/ 491399 h 491399"/>
              <a:gd name="connsiteX6" fmla="*/ 81901 w 10855960"/>
              <a:gd name="connsiteY6" fmla="*/ 491399 h 491399"/>
              <a:gd name="connsiteX7" fmla="*/ 0 w 10855960"/>
              <a:gd name="connsiteY7" fmla="*/ 409498 h 491399"/>
              <a:gd name="connsiteX8" fmla="*/ 0 w 10855960"/>
              <a:gd name="connsiteY8" fmla="*/ 81901 h 49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55960" h="491399">
                <a:moveTo>
                  <a:pt x="0" y="81901"/>
                </a:moveTo>
                <a:cubicBezTo>
                  <a:pt x="0" y="36668"/>
                  <a:pt x="36668" y="0"/>
                  <a:pt x="81901" y="0"/>
                </a:cubicBezTo>
                <a:lnTo>
                  <a:pt x="10774059" y="0"/>
                </a:lnTo>
                <a:cubicBezTo>
                  <a:pt x="10819292" y="0"/>
                  <a:pt x="10855960" y="36668"/>
                  <a:pt x="10855960" y="81901"/>
                </a:cubicBezTo>
                <a:lnTo>
                  <a:pt x="10855960" y="409498"/>
                </a:lnTo>
                <a:cubicBezTo>
                  <a:pt x="10855960" y="454731"/>
                  <a:pt x="10819292" y="491399"/>
                  <a:pt x="10774059" y="491399"/>
                </a:cubicBezTo>
                <a:lnTo>
                  <a:pt x="81901" y="491399"/>
                </a:lnTo>
                <a:cubicBezTo>
                  <a:pt x="36668" y="491399"/>
                  <a:pt x="0" y="454731"/>
                  <a:pt x="0" y="409498"/>
                </a:cubicBezTo>
                <a:lnTo>
                  <a:pt x="0" y="81901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998" tIns="103998" rIns="103998" bIns="103998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b="0" i="0" kern="1200" baseline="0" dirty="0"/>
              <a:t>Create new cultivars with enhanced pest and abiotic resistance</a:t>
            </a:r>
            <a:endParaRPr lang="en-US" sz="2100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4120663-D8D1-4727-B700-4E21277FE465}"/>
              </a:ext>
            </a:extLst>
          </p:cNvPr>
          <p:cNvSpPr/>
          <p:nvPr/>
        </p:nvSpPr>
        <p:spPr>
          <a:xfrm>
            <a:off x="570045" y="4556578"/>
            <a:ext cx="10855960" cy="491399"/>
          </a:xfrm>
          <a:custGeom>
            <a:avLst/>
            <a:gdLst>
              <a:gd name="connsiteX0" fmla="*/ 0 w 10855960"/>
              <a:gd name="connsiteY0" fmla="*/ 81901 h 491399"/>
              <a:gd name="connsiteX1" fmla="*/ 81901 w 10855960"/>
              <a:gd name="connsiteY1" fmla="*/ 0 h 491399"/>
              <a:gd name="connsiteX2" fmla="*/ 10774059 w 10855960"/>
              <a:gd name="connsiteY2" fmla="*/ 0 h 491399"/>
              <a:gd name="connsiteX3" fmla="*/ 10855960 w 10855960"/>
              <a:gd name="connsiteY3" fmla="*/ 81901 h 491399"/>
              <a:gd name="connsiteX4" fmla="*/ 10855960 w 10855960"/>
              <a:gd name="connsiteY4" fmla="*/ 409498 h 491399"/>
              <a:gd name="connsiteX5" fmla="*/ 10774059 w 10855960"/>
              <a:gd name="connsiteY5" fmla="*/ 491399 h 491399"/>
              <a:gd name="connsiteX6" fmla="*/ 81901 w 10855960"/>
              <a:gd name="connsiteY6" fmla="*/ 491399 h 491399"/>
              <a:gd name="connsiteX7" fmla="*/ 0 w 10855960"/>
              <a:gd name="connsiteY7" fmla="*/ 409498 h 491399"/>
              <a:gd name="connsiteX8" fmla="*/ 0 w 10855960"/>
              <a:gd name="connsiteY8" fmla="*/ 81901 h 49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55960" h="491399">
                <a:moveTo>
                  <a:pt x="0" y="81901"/>
                </a:moveTo>
                <a:cubicBezTo>
                  <a:pt x="0" y="36668"/>
                  <a:pt x="36668" y="0"/>
                  <a:pt x="81901" y="0"/>
                </a:cubicBezTo>
                <a:lnTo>
                  <a:pt x="10774059" y="0"/>
                </a:lnTo>
                <a:cubicBezTo>
                  <a:pt x="10819292" y="0"/>
                  <a:pt x="10855960" y="36668"/>
                  <a:pt x="10855960" y="81901"/>
                </a:cubicBezTo>
                <a:lnTo>
                  <a:pt x="10855960" y="409498"/>
                </a:lnTo>
                <a:cubicBezTo>
                  <a:pt x="10855960" y="454731"/>
                  <a:pt x="10819292" y="491399"/>
                  <a:pt x="10774059" y="491399"/>
                </a:cubicBezTo>
                <a:lnTo>
                  <a:pt x="81901" y="491399"/>
                </a:lnTo>
                <a:cubicBezTo>
                  <a:pt x="36668" y="491399"/>
                  <a:pt x="0" y="454731"/>
                  <a:pt x="0" y="409498"/>
                </a:cubicBezTo>
                <a:lnTo>
                  <a:pt x="0" y="81901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998" tIns="103998" rIns="103998" bIns="103998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b="0" i="0" kern="1200" baseline="0" dirty="0"/>
              <a:t>Employ biophysical and rotational approaches to pest issues</a:t>
            </a:r>
            <a:endParaRPr lang="en-US" sz="2100" kern="12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0037F5-8A3E-415D-A01C-C424BDFB463B}"/>
              </a:ext>
            </a:extLst>
          </p:cNvPr>
          <p:cNvSpPr/>
          <p:nvPr/>
        </p:nvSpPr>
        <p:spPr>
          <a:xfrm>
            <a:off x="570045" y="5108458"/>
            <a:ext cx="10855960" cy="491399"/>
          </a:xfrm>
          <a:custGeom>
            <a:avLst/>
            <a:gdLst>
              <a:gd name="connsiteX0" fmla="*/ 0 w 10855960"/>
              <a:gd name="connsiteY0" fmla="*/ 81901 h 491399"/>
              <a:gd name="connsiteX1" fmla="*/ 81901 w 10855960"/>
              <a:gd name="connsiteY1" fmla="*/ 0 h 491399"/>
              <a:gd name="connsiteX2" fmla="*/ 10774059 w 10855960"/>
              <a:gd name="connsiteY2" fmla="*/ 0 h 491399"/>
              <a:gd name="connsiteX3" fmla="*/ 10855960 w 10855960"/>
              <a:gd name="connsiteY3" fmla="*/ 81901 h 491399"/>
              <a:gd name="connsiteX4" fmla="*/ 10855960 w 10855960"/>
              <a:gd name="connsiteY4" fmla="*/ 409498 h 491399"/>
              <a:gd name="connsiteX5" fmla="*/ 10774059 w 10855960"/>
              <a:gd name="connsiteY5" fmla="*/ 491399 h 491399"/>
              <a:gd name="connsiteX6" fmla="*/ 81901 w 10855960"/>
              <a:gd name="connsiteY6" fmla="*/ 491399 h 491399"/>
              <a:gd name="connsiteX7" fmla="*/ 0 w 10855960"/>
              <a:gd name="connsiteY7" fmla="*/ 409498 h 491399"/>
              <a:gd name="connsiteX8" fmla="*/ 0 w 10855960"/>
              <a:gd name="connsiteY8" fmla="*/ 81901 h 49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55960" h="491399">
                <a:moveTo>
                  <a:pt x="0" y="81901"/>
                </a:moveTo>
                <a:cubicBezTo>
                  <a:pt x="0" y="36668"/>
                  <a:pt x="36668" y="0"/>
                  <a:pt x="81901" y="0"/>
                </a:cubicBezTo>
                <a:lnTo>
                  <a:pt x="10774059" y="0"/>
                </a:lnTo>
                <a:cubicBezTo>
                  <a:pt x="10819292" y="0"/>
                  <a:pt x="10855960" y="36668"/>
                  <a:pt x="10855960" y="81901"/>
                </a:cubicBezTo>
                <a:lnTo>
                  <a:pt x="10855960" y="409498"/>
                </a:lnTo>
                <a:cubicBezTo>
                  <a:pt x="10855960" y="454731"/>
                  <a:pt x="10819292" y="491399"/>
                  <a:pt x="10774059" y="491399"/>
                </a:cubicBezTo>
                <a:lnTo>
                  <a:pt x="81901" y="491399"/>
                </a:lnTo>
                <a:cubicBezTo>
                  <a:pt x="36668" y="491399"/>
                  <a:pt x="0" y="454731"/>
                  <a:pt x="0" y="409498"/>
                </a:cubicBezTo>
                <a:lnTo>
                  <a:pt x="0" y="81901"/>
                </a:lnTo>
                <a:close/>
              </a:path>
            </a:pathLst>
          </a:custGeom>
          <a:solidFill>
            <a:schemeClr val="accent6">
              <a:lumMod val="2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998" tIns="103998" rIns="103998" bIns="103998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b="0" i="0" kern="1200" baseline="0" dirty="0"/>
              <a:t>Explore alternative uses for traditional crops</a:t>
            </a:r>
            <a:endParaRPr lang="en-US" sz="2100" kern="1200" dirty="0"/>
          </a:p>
        </p:txBody>
      </p:sp>
    </p:spTree>
    <p:extLst>
      <p:ext uri="{BB962C8B-B14F-4D97-AF65-F5344CB8AC3E}">
        <p14:creationId xmlns:p14="http://schemas.microsoft.com/office/powerpoint/2010/main" val="382335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21F8A7-D895-3444-AA15-A772CB58AA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31078" y="6435252"/>
            <a:ext cx="924057" cy="365125"/>
          </a:xfrm>
        </p:spPr>
        <p:txBody>
          <a:bodyPr/>
          <a:lstStyle/>
          <a:p>
            <a:fld id="{F8DC3712-5325-024C-ACC2-D4372B529A69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96270D-5002-5344-99D7-710DEBA8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8378" y="6435253"/>
            <a:ext cx="6884612" cy="365125"/>
          </a:xfrm>
        </p:spPr>
        <p:txBody>
          <a:bodyPr/>
          <a:lstStyle/>
          <a:p>
            <a:r>
              <a:rPr lang="en-US"/>
              <a:t>Department of Plant &amp; Soil Sciences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AB542-1EB7-D044-8E41-9ED7A8134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7578" y="6435252"/>
            <a:ext cx="460552" cy="365125"/>
          </a:xfrm>
        </p:spPr>
        <p:txBody>
          <a:bodyPr/>
          <a:lstStyle/>
          <a:p>
            <a:fld id="{8A16B8CB-D56F-2744-807F-154426EF1DF6}" type="slidenum">
              <a:rPr lang="en-US" smtClean="0"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4C2ED3-8752-CE4B-A97B-E9A751F93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7327"/>
            <a:ext cx="10515600" cy="696595"/>
          </a:xfrm>
        </p:spPr>
        <p:txBody>
          <a:bodyPr>
            <a:normAutofit/>
          </a:bodyPr>
          <a:lstStyle/>
          <a:p>
            <a:r>
              <a:rPr lang="en-US" dirty="0"/>
              <a:t>Importance of Climate-Smart Agriculture: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10DF4-CBF3-E043-9925-C0F065143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903" y="1651696"/>
            <a:ext cx="3014537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An approach developed to tackle food security and climate change challenges in a synergistic fashion.  </a:t>
            </a:r>
          </a:p>
        </p:txBody>
      </p:sp>
      <p:pic>
        <p:nvPicPr>
          <p:cNvPr id="3074" name="Picture 2" descr="What is climate-smart agriculture? | Climate-Smart Agriculture Guide">
            <a:extLst>
              <a:ext uri="{FF2B5EF4-FFF2-40B4-BE49-F238E27FC236}">
                <a16:creationId xmlns:a16="http://schemas.microsoft.com/office/drawing/2014/main" id="{DFD8A178-0373-4C41-9E9F-17DA1B061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334" y="1113219"/>
            <a:ext cx="6943381" cy="52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77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6A519-33B9-F44C-B58F-6E9209F2BC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97380" y="6435252"/>
            <a:ext cx="957755" cy="365125"/>
          </a:xfrm>
        </p:spPr>
        <p:txBody>
          <a:bodyPr/>
          <a:lstStyle/>
          <a:p>
            <a:fld id="{0D1A986B-B92D-A345-A44D-0B12DABCD4BA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A0359D-A480-BB45-A4D2-16710B39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Plant &amp; Soil Sciences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41FEF-FFDE-DC4C-AE63-C35F31FF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31AE7E6-6B92-487E-87CA-A81ECAC86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29" y="1250341"/>
            <a:ext cx="8349000" cy="472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8232A8-02DC-4BC3-A667-084989312CB5}"/>
              </a:ext>
            </a:extLst>
          </p:cNvPr>
          <p:cNvSpPr txBox="1"/>
          <p:nvPr/>
        </p:nvSpPr>
        <p:spPr>
          <a:xfrm>
            <a:off x="8642730" y="6020979"/>
            <a:ext cx="3488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Sharma et al. 2021. Ecological Indicators.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4D9E2E-F384-4D90-870D-ECDE587DE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67" y="188661"/>
            <a:ext cx="11299785" cy="696595"/>
          </a:xfrm>
        </p:spPr>
        <p:txBody>
          <a:bodyPr anchor="ctr">
            <a:normAutofit/>
          </a:bodyPr>
          <a:lstStyle/>
          <a:p>
            <a:r>
              <a:rPr lang="en-US" dirty="0"/>
              <a:t>Cropping System Adaptations:</a:t>
            </a:r>
          </a:p>
        </p:txBody>
      </p:sp>
    </p:spTree>
    <p:extLst>
      <p:ext uri="{BB962C8B-B14F-4D97-AF65-F5344CB8AC3E}">
        <p14:creationId xmlns:p14="http://schemas.microsoft.com/office/powerpoint/2010/main" val="1407670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6A519-33B9-F44C-B58F-6E9209F2BC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11916" y="6435252"/>
            <a:ext cx="8432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D1A986B-B92D-A345-A44D-0B12DABCD4BA}" type="datetime1">
              <a:rPr lang="en-US" sz="1100" smtClean="0"/>
              <a:pPr>
                <a:spcAft>
                  <a:spcPts val="600"/>
                </a:spcAft>
              </a:pPr>
              <a:t>5/13/2022</a:t>
            </a:fld>
            <a:endParaRPr lang="en-US" sz="11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A0359D-A480-BB45-A4D2-16710B39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8378" y="6435253"/>
            <a:ext cx="688461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latin typeface="Helvetica" pitchFamily="2" charset="0"/>
                <a:ea typeface="+mn-ea"/>
                <a:cs typeface="+mn-cs"/>
              </a:rPr>
              <a:t>Department of Plant &amp; Soil Sciences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41FEF-FFDE-DC4C-AE63-C35F31FF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7578" y="6435252"/>
            <a:ext cx="4605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16B8CB-D56F-2744-807F-154426EF1DF6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4D9E2E-F384-4D90-870D-ECDE587DE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371248"/>
            <a:ext cx="11299785" cy="6965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Achieving Adaptation &amp; Mitigation</a:t>
            </a:r>
            <a:r>
              <a:rPr lang="en-US" b="0" i="0" kern="1200" dirty="0">
                <a:latin typeface="Helvetica" pitchFamily="2" charset="0"/>
                <a:ea typeface="+mj-ea"/>
                <a:cs typeface="+mj-cs"/>
              </a:rPr>
              <a:t>:</a:t>
            </a:r>
          </a:p>
        </p:txBody>
      </p:sp>
      <p:pic>
        <p:nvPicPr>
          <p:cNvPr id="8" name="Picture 2" descr="A schematic representation of the main components of climate change... |  Download Scientific Diagram">
            <a:extLst>
              <a:ext uri="{FF2B5EF4-FFF2-40B4-BE49-F238E27FC236}">
                <a16:creationId xmlns:a16="http://schemas.microsoft.com/office/drawing/2014/main" id="{DCFF3DE6-9AFE-4F5A-9F19-2044D8B2B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8651" y="1519075"/>
            <a:ext cx="6674079" cy="475528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D2A02F-EF9D-49AF-9A8C-B1C8E842CCA6}"/>
              </a:ext>
            </a:extLst>
          </p:cNvPr>
          <p:cNvSpPr txBox="1"/>
          <p:nvPr/>
        </p:nvSpPr>
        <p:spPr>
          <a:xfrm>
            <a:off x="8642730" y="6020979"/>
            <a:ext cx="3537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Debaeke</a:t>
            </a:r>
            <a:r>
              <a:rPr lang="en-US" sz="1400" dirty="0"/>
              <a:t> et al. 2017. Cahiers Agricultures.</a:t>
            </a:r>
          </a:p>
        </p:txBody>
      </p:sp>
    </p:spTree>
    <p:extLst>
      <p:ext uri="{BB962C8B-B14F-4D97-AF65-F5344CB8AC3E}">
        <p14:creationId xmlns:p14="http://schemas.microsoft.com/office/powerpoint/2010/main" val="136082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622B4C7B-FA34-8631-13AD-3476D3670D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98276" y="6435252"/>
            <a:ext cx="95685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8DC3712-5325-024C-ACC2-D4372B529A69}" type="datetime1">
              <a:rPr lang="en-US" smtClean="0"/>
              <a:pPr>
                <a:spcAft>
                  <a:spcPts val="600"/>
                </a:spcAft>
              </a:pPr>
              <a:t>5/13/2022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E2D4B-4519-4A47-BB41-14F1A5D6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8378" y="6435253"/>
            <a:ext cx="688461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 dirty="0">
                <a:latin typeface="Helvetica" pitchFamily="2" charset="0"/>
                <a:ea typeface="+mn-ea"/>
                <a:cs typeface="+mn-cs"/>
              </a:rPr>
              <a:t>Department of Plant &amp; Soil Sciences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19ECE2A7-15C0-D5B7-3D30-046C2A850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7578" y="6435252"/>
            <a:ext cx="46055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A16B8CB-D56F-2744-807F-154426EF1DF6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3AEE98-692F-4414-AE4C-775345FA1D73}"/>
              </a:ext>
            </a:extLst>
          </p:cNvPr>
          <p:cNvSpPr txBox="1"/>
          <p:nvPr/>
        </p:nvSpPr>
        <p:spPr>
          <a:xfrm>
            <a:off x="838200" y="187327"/>
            <a:ext cx="10515600" cy="696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37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0" i="0" kern="1200" dirty="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rPr>
              <a:t>Climatic Resiliency of Central Kentucky Pastures</a:t>
            </a:r>
          </a:p>
        </p:txBody>
      </p:sp>
      <p:pic>
        <p:nvPicPr>
          <p:cNvPr id="8" name="Picture 1" descr="\\Ag-data\PSS\agronomy volume\AGRON\McCulley\Presentations\4 year review_2010\Prior to 1st harvest June 1.JPG">
            <a:extLst>
              <a:ext uri="{FF2B5EF4-FFF2-40B4-BE49-F238E27FC236}">
                <a16:creationId xmlns:a16="http://schemas.microsoft.com/office/drawing/2014/main" id="{A361E1C8-0A3F-4784-AEEF-C126E3DCE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31581" b="14976"/>
          <a:stretch/>
        </p:blipFill>
        <p:spPr bwMode="auto">
          <a:xfrm>
            <a:off x="416560" y="1483916"/>
            <a:ext cx="10855960" cy="4351338"/>
          </a:xfrm>
          <a:prstGeom prst="rect">
            <a:avLst/>
          </a:prstGeom>
          <a:noFill/>
        </p:spPr>
      </p:pic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E8DC0989-B708-B349-95A0-2E498A3E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11916" y="6435252"/>
            <a:ext cx="84321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75BF038-CBA4-BA48-AE69-D2AC97A017C9}" type="datetime1">
              <a:rPr lang="en-US" smtClean="0"/>
              <a:pPr>
                <a:spcAft>
                  <a:spcPts val="600"/>
                </a:spcAft>
              </a:pPr>
              <a:t>5/13/2022</a:t>
            </a:fld>
            <a:endParaRPr lang="en-US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6D0CA2F0-CA73-6349-A3EE-FBB5E0ED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7578" y="6435252"/>
            <a:ext cx="46055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A16B8CB-D56F-2744-807F-154426EF1DF6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49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K Brand Color Set">
      <a:dk1>
        <a:srgbClr val="0033A0"/>
      </a:dk1>
      <a:lt1>
        <a:srgbClr val="FFFFFF"/>
      </a:lt1>
      <a:dk2>
        <a:srgbClr val="1B365D"/>
      </a:dk2>
      <a:lt2>
        <a:srgbClr val="DCDDDE"/>
      </a:lt2>
      <a:accent1>
        <a:srgbClr val="1E8AFF"/>
      </a:accent1>
      <a:accent2>
        <a:srgbClr val="FFA360"/>
      </a:accent2>
      <a:accent3>
        <a:srgbClr val="4CBCC0"/>
      </a:accent3>
      <a:accent4>
        <a:srgbClr val="FFC000"/>
      </a:accent4>
      <a:accent5>
        <a:srgbClr val="B1C9E8"/>
      </a:accent5>
      <a:accent6>
        <a:srgbClr val="D6D2C3"/>
      </a:accent6>
      <a:hlink>
        <a:srgbClr val="0C3AA7"/>
      </a:hlink>
      <a:folHlink>
        <a:srgbClr val="2247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 Traditional PowerPoint Template 16x9 v2" id="{DBF3E630-30D2-9449-8B7A-1E6570D85CE9}" vid="{DE29954E-186A-4F44-BE28-6CF4CFAAED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E74E9146A0247B5FF68A068319288" ma:contentTypeVersion="16" ma:contentTypeDescription="Create a new document." ma:contentTypeScope="" ma:versionID="74fe83bfe6a6c5e348f0a649af409386">
  <xsd:schema xmlns:xsd="http://www.w3.org/2001/XMLSchema" xmlns:xs="http://www.w3.org/2001/XMLSchema" xmlns:p="http://schemas.microsoft.com/office/2006/metadata/properties" xmlns:ns2="17154917-83f8-422b-a996-f7a8f0cb9a66" xmlns:ns3="975b3dc6-defe-4b94-8181-5793db9839c2" targetNamespace="http://schemas.microsoft.com/office/2006/metadata/properties" ma:root="true" ma:fieldsID="ad345d6e6daa3e05648ba149b3b956f1" ns2:_="" ns3:_="">
    <xsd:import namespace="17154917-83f8-422b-a996-f7a8f0cb9a66"/>
    <xsd:import namespace="975b3dc6-defe-4b94-8181-5793db9839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154917-83f8-422b-a996-f7a8f0cb9a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05c2eb-d2c0-41df-817a-9abe70ce6c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b3dc6-defe-4b94-8181-5793db9839c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822e71c-21d5-4597-ae63-b61c918e1d80}" ma:internalName="TaxCatchAll" ma:showField="CatchAllData" ma:web="975b3dc6-defe-4b94-8181-5793db9839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5b3dc6-defe-4b94-8181-5793db9839c2" xsi:nil="true"/>
    <lcf76f155ced4ddcb4097134ff3c332f xmlns="17154917-83f8-422b-a996-f7a8f0cb9a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E7333A-43DA-4DB8-AB68-F7675654B99B}"/>
</file>

<file path=customXml/itemProps2.xml><?xml version="1.0" encoding="utf-8"?>
<ds:datastoreItem xmlns:ds="http://schemas.openxmlformats.org/officeDocument/2006/customXml" ds:itemID="{2FEBB28A-7036-44B8-A914-BDC631D7E885}"/>
</file>

<file path=customXml/itemProps3.xml><?xml version="1.0" encoding="utf-8"?>
<ds:datastoreItem xmlns:ds="http://schemas.openxmlformats.org/officeDocument/2006/customXml" ds:itemID="{E470EA8A-8DF6-4CC8-8AF7-7FB0340EDCCB}"/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798</Words>
  <Application>Microsoft Office PowerPoint</Application>
  <PresentationFormat>Widescreen</PresentationFormat>
  <Paragraphs>206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Cambria</vt:lpstr>
      <vt:lpstr>Corbel</vt:lpstr>
      <vt:lpstr>Gill Sans MT</vt:lpstr>
      <vt:lpstr>Helvetica</vt:lpstr>
      <vt:lpstr>Wingdings</vt:lpstr>
      <vt:lpstr>Office Theme</vt:lpstr>
      <vt:lpstr>SPW 12.0 Graph</vt:lpstr>
      <vt:lpstr>Strategies for Crop Adaptation to Climate Change in the Southern Region</vt:lpstr>
      <vt:lpstr>Overview:</vt:lpstr>
      <vt:lpstr>Future Climate Expectations:</vt:lpstr>
      <vt:lpstr>Implications for Cropping Systems:</vt:lpstr>
      <vt:lpstr>Cropping System Adaptations:</vt:lpstr>
      <vt:lpstr>Importance of Climate-Smart Agriculture:</vt:lpstr>
      <vt:lpstr>Cropping System Adaptations:</vt:lpstr>
      <vt:lpstr>Achieving Adaptation &amp; Mitigation:</vt:lpstr>
      <vt:lpstr>PowerPoint Presentation</vt:lpstr>
      <vt:lpstr>Current KY Pastures:</vt:lpstr>
      <vt:lpstr>Hypothesized future warming in Central KY will:</vt:lpstr>
      <vt:lpstr>PowerPoint Presentation</vt:lpstr>
      <vt:lpstr>Does warming decrease forage production?</vt:lpstr>
      <vt:lpstr>How is forage production adaptation achieved?</vt:lpstr>
      <vt:lpstr>Does warming increase fescue toxicosis?</vt:lpstr>
      <vt:lpstr>Does warming increase fescue toxicosis?</vt:lpstr>
      <vt:lpstr>Conclusions:</vt:lpstr>
      <vt:lpstr>Cropping System Adaptations:</vt:lpstr>
      <vt:lpstr>Conclusions: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for Crop Adaptation to Climate Change in the Southern Region</dc:title>
  <dc:creator>McCulley, Rebecca L.</dc:creator>
  <cp:lastModifiedBy>McCulley, Rebecca L.</cp:lastModifiedBy>
  <cp:revision>6</cp:revision>
  <dcterms:created xsi:type="dcterms:W3CDTF">2022-05-12T20:21:30Z</dcterms:created>
  <dcterms:modified xsi:type="dcterms:W3CDTF">2022-05-13T22:22:35Z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0x010100911E74E9146A0247B5FF68A068319288</vt:lpwstr>
  </property>
</Properties>
</file>