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8" r:id="rId4"/>
  </p:sldMasterIdLst>
  <p:notesMasterIdLst>
    <p:notesMasterId r:id="rId36"/>
  </p:notesMasterIdLst>
  <p:handoutMasterIdLst>
    <p:handoutMasterId r:id="rId37"/>
  </p:handoutMasterIdLst>
  <p:sldIdLst>
    <p:sldId id="324" r:id="rId5"/>
    <p:sldId id="289" r:id="rId6"/>
    <p:sldId id="311" r:id="rId7"/>
    <p:sldId id="307" r:id="rId8"/>
    <p:sldId id="294" r:id="rId9"/>
    <p:sldId id="300" r:id="rId10"/>
    <p:sldId id="322" r:id="rId11"/>
    <p:sldId id="323" r:id="rId12"/>
    <p:sldId id="325" r:id="rId13"/>
    <p:sldId id="345" r:id="rId14"/>
    <p:sldId id="352" r:id="rId15"/>
    <p:sldId id="327" r:id="rId16"/>
    <p:sldId id="328" r:id="rId17"/>
    <p:sldId id="347" r:id="rId18"/>
    <p:sldId id="365" r:id="rId19"/>
    <p:sldId id="330" r:id="rId20"/>
    <p:sldId id="329" r:id="rId21"/>
    <p:sldId id="360" r:id="rId22"/>
    <p:sldId id="334" r:id="rId23"/>
    <p:sldId id="336" r:id="rId24"/>
    <p:sldId id="338" r:id="rId25"/>
    <p:sldId id="332" r:id="rId26"/>
    <p:sldId id="341" r:id="rId27"/>
    <p:sldId id="303" r:id="rId28"/>
    <p:sldId id="362" r:id="rId29"/>
    <p:sldId id="363" r:id="rId30"/>
    <p:sldId id="302" r:id="rId31"/>
    <p:sldId id="353" r:id="rId32"/>
    <p:sldId id="350" r:id="rId33"/>
    <p:sldId id="359" r:id="rId34"/>
    <p:sldId id="3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6395" autoAdjust="0"/>
  </p:normalViewPr>
  <p:slideViewPr>
    <p:cSldViewPr>
      <p:cViewPr varScale="1">
        <p:scale>
          <a:sx n="68" d="100"/>
          <a:sy n="68" d="100"/>
        </p:scale>
        <p:origin x="1208" y="48"/>
      </p:cViewPr>
      <p:guideLst>
        <p:guide orient="horz" pos="2160"/>
        <p:guide pos="2880"/>
      </p:guideLst>
    </p:cSldViewPr>
  </p:slideViewPr>
  <p:outlineViewPr>
    <p:cViewPr>
      <p:scale>
        <a:sx n="33" d="100"/>
        <a:sy n="33" d="100"/>
      </p:scale>
      <p:origin x="0" y="-7772"/>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67414-8349-4D1E-9B64-1D5ADB441CAC}" type="doc">
      <dgm:prSet loTypeId="urn:microsoft.com/office/officeart/2005/8/layout/hProcess9" loCatId="process" qsTypeId="urn:microsoft.com/office/officeart/2005/8/quickstyle/simple1" qsCatId="simple" csTypeId="urn:microsoft.com/office/officeart/2005/8/colors/accent1_2" csCatId="accent1" phldr="1"/>
      <dgm:spPr/>
    </dgm:pt>
    <dgm:pt modelId="{679CB745-EFC8-4F28-946E-3488F53EF393}">
      <dgm:prSet phldrT="[Text]"/>
      <dgm:spPr>
        <a:solidFill>
          <a:srgbClr val="0093C9"/>
        </a:solidFill>
        <a:ln>
          <a:noFill/>
        </a:ln>
        <a:effectLst>
          <a:outerShdw blurRad="50800" dist="38100" dir="2700000" algn="tl" rotWithShape="0">
            <a:prstClr val="black">
              <a:alpha val="40000"/>
            </a:prstClr>
          </a:outerShdw>
        </a:effectLst>
      </dgm:spPr>
      <dgm:t>
        <a:bodyPr/>
        <a:lstStyle/>
        <a:p>
          <a:r>
            <a:rPr lang="en-US" dirty="0"/>
            <a:t>Show promise</a:t>
          </a:r>
        </a:p>
      </dgm:t>
    </dgm:pt>
    <dgm:pt modelId="{6599DB6C-4768-40C6-92A4-27E692C004D3}" type="parTrans" cxnId="{78107B8C-F254-4204-92B8-48AA6E0B85D3}">
      <dgm:prSet/>
      <dgm:spPr/>
      <dgm:t>
        <a:bodyPr/>
        <a:lstStyle/>
        <a:p>
          <a:endParaRPr lang="en-US"/>
        </a:p>
      </dgm:t>
    </dgm:pt>
    <dgm:pt modelId="{0E9D3073-8648-4046-8C52-C6D8BF0C77C7}" type="sibTrans" cxnId="{78107B8C-F254-4204-92B8-48AA6E0B85D3}">
      <dgm:prSet/>
      <dgm:spPr/>
      <dgm:t>
        <a:bodyPr/>
        <a:lstStyle/>
        <a:p>
          <a:endParaRPr lang="en-US"/>
        </a:p>
      </dgm:t>
    </dgm:pt>
    <dgm:pt modelId="{C445EADC-23EE-4338-8151-881DF775F4A1}">
      <dgm:prSet phldrT="[Text]"/>
      <dgm:spPr>
        <a:solidFill>
          <a:srgbClr val="0093C9"/>
        </a:solidFill>
        <a:ln>
          <a:noFill/>
        </a:ln>
        <a:effectLst>
          <a:outerShdw blurRad="50800" dist="38100" dir="2700000" algn="tl" rotWithShape="0">
            <a:prstClr val="black">
              <a:alpha val="40000"/>
            </a:prstClr>
          </a:outerShdw>
        </a:effectLst>
      </dgm:spPr>
      <dgm:t>
        <a:bodyPr/>
        <a:lstStyle/>
        <a:p>
          <a:r>
            <a:rPr lang="en-US" dirty="0"/>
            <a:t>Be good</a:t>
          </a:r>
        </a:p>
      </dgm:t>
    </dgm:pt>
    <dgm:pt modelId="{F7EABD10-D1F0-448F-877E-5CA7FFEB7209}" type="parTrans" cxnId="{73AB57BE-5036-4D35-87F7-36A7C7076EC4}">
      <dgm:prSet/>
      <dgm:spPr/>
      <dgm:t>
        <a:bodyPr/>
        <a:lstStyle/>
        <a:p>
          <a:endParaRPr lang="en-US"/>
        </a:p>
      </dgm:t>
    </dgm:pt>
    <dgm:pt modelId="{E8BED65E-2C81-4BC7-B3B7-363D14389A92}" type="sibTrans" cxnId="{73AB57BE-5036-4D35-87F7-36A7C7076EC4}">
      <dgm:prSet/>
      <dgm:spPr/>
      <dgm:t>
        <a:bodyPr/>
        <a:lstStyle/>
        <a:p>
          <a:endParaRPr lang="en-US"/>
        </a:p>
      </dgm:t>
    </dgm:pt>
    <dgm:pt modelId="{70D4CCE9-82D6-4D9C-8B18-4212D0CD9E70}">
      <dgm:prSet phldrT="[Text]"/>
      <dgm:spPr>
        <a:solidFill>
          <a:srgbClr val="0093C9"/>
        </a:solidFill>
        <a:ln>
          <a:noFill/>
        </a:ln>
        <a:effectLst>
          <a:outerShdw blurRad="50800" dist="38100" dir="2700000" algn="tl" rotWithShape="0">
            <a:prstClr val="black">
              <a:alpha val="40000"/>
            </a:prstClr>
          </a:outerShdw>
        </a:effectLst>
      </dgm:spPr>
      <dgm:t>
        <a:bodyPr/>
        <a:lstStyle/>
        <a:p>
          <a:r>
            <a:rPr lang="en-US" dirty="0"/>
            <a:t>Be accomplished</a:t>
          </a:r>
        </a:p>
      </dgm:t>
    </dgm:pt>
    <dgm:pt modelId="{8608755F-F382-4D52-9F54-3544B39EA630}" type="parTrans" cxnId="{1523CCE2-E1C2-463B-A68D-87DBDF84CB47}">
      <dgm:prSet/>
      <dgm:spPr/>
      <dgm:t>
        <a:bodyPr/>
        <a:lstStyle/>
        <a:p>
          <a:endParaRPr lang="en-US"/>
        </a:p>
      </dgm:t>
    </dgm:pt>
    <dgm:pt modelId="{3DDF4A9D-C804-4239-90E6-D50A68D3A152}" type="sibTrans" cxnId="{1523CCE2-E1C2-463B-A68D-87DBDF84CB47}">
      <dgm:prSet/>
      <dgm:spPr/>
      <dgm:t>
        <a:bodyPr/>
        <a:lstStyle/>
        <a:p>
          <a:endParaRPr lang="en-US"/>
        </a:p>
      </dgm:t>
    </dgm:pt>
    <dgm:pt modelId="{A492CA28-FFBA-4582-AD12-D2F4B88F1C2B}" type="pres">
      <dgm:prSet presAssocID="{84F67414-8349-4D1E-9B64-1D5ADB441CAC}" presName="CompostProcess" presStyleCnt="0">
        <dgm:presLayoutVars>
          <dgm:dir/>
          <dgm:resizeHandles val="exact"/>
        </dgm:presLayoutVars>
      </dgm:prSet>
      <dgm:spPr/>
    </dgm:pt>
    <dgm:pt modelId="{65C1790D-D5DE-4BBA-A537-D4E022C98DFB}" type="pres">
      <dgm:prSet presAssocID="{84F67414-8349-4D1E-9B64-1D5ADB441CAC}" presName="arrow" presStyleLbl="bgShp" presStyleIdx="0" presStyleCnt="1" custLinFactNeighborX="-435" custLinFactNeighborY="-4984"/>
      <dgm:spPr>
        <a:solidFill>
          <a:srgbClr val="FF8300">
            <a:alpha val="50000"/>
          </a:srgbClr>
        </a:solidFill>
      </dgm:spPr>
    </dgm:pt>
    <dgm:pt modelId="{A7EC5FC1-944B-43DA-B850-47C430BA72CA}" type="pres">
      <dgm:prSet presAssocID="{84F67414-8349-4D1E-9B64-1D5ADB441CAC}" presName="linearProcess" presStyleCnt="0"/>
      <dgm:spPr/>
    </dgm:pt>
    <dgm:pt modelId="{9D709E05-152D-471C-9B72-D6408285640F}" type="pres">
      <dgm:prSet presAssocID="{679CB745-EFC8-4F28-946E-3488F53EF393}" presName="textNode" presStyleLbl="node1" presStyleIdx="0" presStyleCnt="3">
        <dgm:presLayoutVars>
          <dgm:bulletEnabled val="1"/>
        </dgm:presLayoutVars>
      </dgm:prSet>
      <dgm:spPr/>
    </dgm:pt>
    <dgm:pt modelId="{2701F49C-5DF4-43DB-BF32-FDCE269EA3C6}" type="pres">
      <dgm:prSet presAssocID="{0E9D3073-8648-4046-8C52-C6D8BF0C77C7}" presName="sibTrans" presStyleCnt="0"/>
      <dgm:spPr/>
    </dgm:pt>
    <dgm:pt modelId="{C24AC6B6-1DB8-4F31-BF6E-7A9972871C2E}" type="pres">
      <dgm:prSet presAssocID="{C445EADC-23EE-4338-8151-881DF775F4A1}" presName="textNode" presStyleLbl="node1" presStyleIdx="1" presStyleCnt="3">
        <dgm:presLayoutVars>
          <dgm:bulletEnabled val="1"/>
        </dgm:presLayoutVars>
      </dgm:prSet>
      <dgm:spPr/>
    </dgm:pt>
    <dgm:pt modelId="{D59734EC-1A57-4292-823A-321F85A1D86E}" type="pres">
      <dgm:prSet presAssocID="{E8BED65E-2C81-4BC7-B3B7-363D14389A92}" presName="sibTrans" presStyleCnt="0"/>
      <dgm:spPr/>
    </dgm:pt>
    <dgm:pt modelId="{6760B1D0-ABED-4295-9AD3-536B97CE3318}" type="pres">
      <dgm:prSet presAssocID="{70D4CCE9-82D6-4D9C-8B18-4212D0CD9E70}" presName="textNode" presStyleLbl="node1" presStyleIdx="2" presStyleCnt="3">
        <dgm:presLayoutVars>
          <dgm:bulletEnabled val="1"/>
        </dgm:presLayoutVars>
      </dgm:prSet>
      <dgm:spPr/>
    </dgm:pt>
  </dgm:ptLst>
  <dgm:cxnLst>
    <dgm:cxn modelId="{BADF254E-EDFA-470D-A6AB-CB4F677F64B8}" type="presOf" srcId="{C445EADC-23EE-4338-8151-881DF775F4A1}" destId="{C24AC6B6-1DB8-4F31-BF6E-7A9972871C2E}" srcOrd="0" destOrd="0" presId="urn:microsoft.com/office/officeart/2005/8/layout/hProcess9"/>
    <dgm:cxn modelId="{74235F7D-4FC3-4F36-A969-A40A263E7C11}" type="presOf" srcId="{679CB745-EFC8-4F28-946E-3488F53EF393}" destId="{9D709E05-152D-471C-9B72-D6408285640F}" srcOrd="0" destOrd="0" presId="urn:microsoft.com/office/officeart/2005/8/layout/hProcess9"/>
    <dgm:cxn modelId="{78107B8C-F254-4204-92B8-48AA6E0B85D3}" srcId="{84F67414-8349-4D1E-9B64-1D5ADB441CAC}" destId="{679CB745-EFC8-4F28-946E-3488F53EF393}" srcOrd="0" destOrd="0" parTransId="{6599DB6C-4768-40C6-92A4-27E692C004D3}" sibTransId="{0E9D3073-8648-4046-8C52-C6D8BF0C77C7}"/>
    <dgm:cxn modelId="{A747A6B9-BA6D-44E7-975F-F0956CEADEDE}" type="presOf" srcId="{70D4CCE9-82D6-4D9C-8B18-4212D0CD9E70}" destId="{6760B1D0-ABED-4295-9AD3-536B97CE3318}" srcOrd="0" destOrd="0" presId="urn:microsoft.com/office/officeart/2005/8/layout/hProcess9"/>
    <dgm:cxn modelId="{73AB57BE-5036-4D35-87F7-36A7C7076EC4}" srcId="{84F67414-8349-4D1E-9B64-1D5ADB441CAC}" destId="{C445EADC-23EE-4338-8151-881DF775F4A1}" srcOrd="1" destOrd="0" parTransId="{F7EABD10-D1F0-448F-877E-5CA7FFEB7209}" sibTransId="{E8BED65E-2C81-4BC7-B3B7-363D14389A92}"/>
    <dgm:cxn modelId="{7C3150C8-5647-40BE-9404-62C39FAF0CAB}" type="presOf" srcId="{84F67414-8349-4D1E-9B64-1D5ADB441CAC}" destId="{A492CA28-FFBA-4582-AD12-D2F4B88F1C2B}" srcOrd="0" destOrd="0" presId="urn:microsoft.com/office/officeart/2005/8/layout/hProcess9"/>
    <dgm:cxn modelId="{1523CCE2-E1C2-463B-A68D-87DBDF84CB47}" srcId="{84F67414-8349-4D1E-9B64-1D5ADB441CAC}" destId="{70D4CCE9-82D6-4D9C-8B18-4212D0CD9E70}" srcOrd="2" destOrd="0" parTransId="{8608755F-F382-4D52-9F54-3544B39EA630}" sibTransId="{3DDF4A9D-C804-4239-90E6-D50A68D3A152}"/>
    <dgm:cxn modelId="{3AB5C662-61B8-4CA1-8DB1-9B5A4340647B}" type="presParOf" srcId="{A492CA28-FFBA-4582-AD12-D2F4B88F1C2B}" destId="{65C1790D-D5DE-4BBA-A537-D4E022C98DFB}" srcOrd="0" destOrd="0" presId="urn:microsoft.com/office/officeart/2005/8/layout/hProcess9"/>
    <dgm:cxn modelId="{84327CFB-623D-42AB-9FDC-20E870D472B9}" type="presParOf" srcId="{A492CA28-FFBA-4582-AD12-D2F4B88F1C2B}" destId="{A7EC5FC1-944B-43DA-B850-47C430BA72CA}" srcOrd="1" destOrd="0" presId="urn:microsoft.com/office/officeart/2005/8/layout/hProcess9"/>
    <dgm:cxn modelId="{E242EA17-92EC-4CD8-A39B-09049858B41D}" type="presParOf" srcId="{A7EC5FC1-944B-43DA-B850-47C430BA72CA}" destId="{9D709E05-152D-471C-9B72-D6408285640F}" srcOrd="0" destOrd="0" presId="urn:microsoft.com/office/officeart/2005/8/layout/hProcess9"/>
    <dgm:cxn modelId="{B2E842D8-273F-45B2-BC2C-5B2213D3CFAF}" type="presParOf" srcId="{A7EC5FC1-944B-43DA-B850-47C430BA72CA}" destId="{2701F49C-5DF4-43DB-BF32-FDCE269EA3C6}" srcOrd="1" destOrd="0" presId="urn:microsoft.com/office/officeart/2005/8/layout/hProcess9"/>
    <dgm:cxn modelId="{2133EAA8-BDE2-4858-A4EF-43DE4551CFFD}" type="presParOf" srcId="{A7EC5FC1-944B-43DA-B850-47C430BA72CA}" destId="{C24AC6B6-1DB8-4F31-BF6E-7A9972871C2E}" srcOrd="2" destOrd="0" presId="urn:microsoft.com/office/officeart/2005/8/layout/hProcess9"/>
    <dgm:cxn modelId="{E15BBB14-DD2D-4778-9D66-E03E2C88E3FC}" type="presParOf" srcId="{A7EC5FC1-944B-43DA-B850-47C430BA72CA}" destId="{D59734EC-1A57-4292-823A-321F85A1D86E}" srcOrd="3" destOrd="0" presId="urn:microsoft.com/office/officeart/2005/8/layout/hProcess9"/>
    <dgm:cxn modelId="{9451A811-977E-4CD5-BAA7-BCD7C499BFE8}" type="presParOf" srcId="{A7EC5FC1-944B-43DA-B850-47C430BA72CA}" destId="{6760B1D0-ABED-4295-9AD3-536B97CE331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F67414-8349-4D1E-9B64-1D5ADB441CAC}" type="doc">
      <dgm:prSet loTypeId="urn:microsoft.com/office/officeart/2005/8/layout/hProcess9" loCatId="process" qsTypeId="urn:microsoft.com/office/officeart/2005/8/quickstyle/simple1" qsCatId="simple" csTypeId="urn:microsoft.com/office/officeart/2005/8/colors/accent1_2" csCatId="accent1" phldr="1"/>
      <dgm:spPr/>
    </dgm:pt>
    <dgm:pt modelId="{679CB745-EFC8-4F28-946E-3488F53EF393}">
      <dgm:prSet phldrT="[Text]"/>
      <dgm:spPr>
        <a:solidFill>
          <a:srgbClr val="1E345D"/>
        </a:solidFill>
        <a:ln>
          <a:noFill/>
        </a:ln>
        <a:effectLst>
          <a:outerShdw blurRad="50800" dist="38100" dir="2700000" algn="tl" rotWithShape="0">
            <a:prstClr val="black">
              <a:alpha val="40000"/>
            </a:prstClr>
          </a:outerShdw>
        </a:effectLst>
      </dgm:spPr>
      <dgm:t>
        <a:bodyPr/>
        <a:lstStyle/>
        <a:p>
          <a:r>
            <a:rPr lang="en-US" dirty="0"/>
            <a:t>Show promise </a:t>
          </a:r>
        </a:p>
        <a:p>
          <a:r>
            <a:rPr lang="en-US" dirty="0"/>
            <a:t>Gaining external recognition</a:t>
          </a:r>
        </a:p>
      </dgm:t>
    </dgm:pt>
    <dgm:pt modelId="{6599DB6C-4768-40C6-92A4-27E692C004D3}" type="parTrans" cxnId="{78107B8C-F254-4204-92B8-48AA6E0B85D3}">
      <dgm:prSet/>
      <dgm:spPr/>
      <dgm:t>
        <a:bodyPr/>
        <a:lstStyle/>
        <a:p>
          <a:endParaRPr lang="en-US"/>
        </a:p>
      </dgm:t>
    </dgm:pt>
    <dgm:pt modelId="{0E9D3073-8648-4046-8C52-C6D8BF0C77C7}" type="sibTrans" cxnId="{78107B8C-F254-4204-92B8-48AA6E0B85D3}">
      <dgm:prSet/>
      <dgm:spPr/>
      <dgm:t>
        <a:bodyPr/>
        <a:lstStyle/>
        <a:p>
          <a:endParaRPr lang="en-US"/>
        </a:p>
      </dgm:t>
    </dgm:pt>
    <dgm:pt modelId="{C445EADC-23EE-4338-8151-881DF775F4A1}">
      <dgm:prSet phldrT="[Text]"/>
      <dgm:spPr>
        <a:solidFill>
          <a:srgbClr val="1E345D"/>
        </a:solidFill>
        <a:ln>
          <a:noFill/>
        </a:ln>
        <a:effectLst>
          <a:outerShdw blurRad="50800" dist="38100" dir="2700000" algn="tl" rotWithShape="0">
            <a:prstClr val="black">
              <a:alpha val="40000"/>
            </a:prstClr>
          </a:outerShdw>
        </a:effectLst>
      </dgm:spPr>
      <dgm:t>
        <a:bodyPr/>
        <a:lstStyle/>
        <a:p>
          <a:r>
            <a:rPr lang="en-US" dirty="0"/>
            <a:t>Achieved and maintain recognized record</a:t>
          </a:r>
        </a:p>
        <a:p>
          <a:r>
            <a:rPr lang="en-US" dirty="0"/>
            <a:t>Engaged scholarship</a:t>
          </a:r>
        </a:p>
      </dgm:t>
    </dgm:pt>
    <dgm:pt modelId="{F7EABD10-D1F0-448F-877E-5CA7FFEB7209}" type="parTrans" cxnId="{73AB57BE-5036-4D35-87F7-36A7C7076EC4}">
      <dgm:prSet/>
      <dgm:spPr/>
      <dgm:t>
        <a:bodyPr/>
        <a:lstStyle/>
        <a:p>
          <a:endParaRPr lang="en-US"/>
        </a:p>
      </dgm:t>
    </dgm:pt>
    <dgm:pt modelId="{E8BED65E-2C81-4BC7-B3B7-363D14389A92}" type="sibTrans" cxnId="{73AB57BE-5036-4D35-87F7-36A7C7076EC4}">
      <dgm:prSet/>
      <dgm:spPr/>
      <dgm:t>
        <a:bodyPr/>
        <a:lstStyle/>
        <a:p>
          <a:endParaRPr lang="en-US"/>
        </a:p>
      </dgm:t>
    </dgm:pt>
    <dgm:pt modelId="{70D4CCE9-82D6-4D9C-8B18-4212D0CD9E70}">
      <dgm:prSet phldrT="[Text]"/>
      <dgm:spPr>
        <a:solidFill>
          <a:srgbClr val="1E345D"/>
        </a:solidFill>
        <a:ln>
          <a:noFill/>
        </a:ln>
      </dgm:spPr>
      <dgm:t>
        <a:bodyPr/>
        <a:lstStyle/>
        <a:p>
          <a:r>
            <a:rPr lang="en-US" dirty="0"/>
            <a:t>Achieved and maintain nationally recognized record</a:t>
          </a:r>
        </a:p>
        <a:p>
          <a:r>
            <a:rPr lang="en-US" dirty="0"/>
            <a:t>Engaged scholarship</a:t>
          </a:r>
        </a:p>
      </dgm:t>
    </dgm:pt>
    <dgm:pt modelId="{8608755F-F382-4D52-9F54-3544B39EA630}" type="parTrans" cxnId="{1523CCE2-E1C2-463B-A68D-87DBDF84CB47}">
      <dgm:prSet/>
      <dgm:spPr/>
      <dgm:t>
        <a:bodyPr/>
        <a:lstStyle/>
        <a:p>
          <a:endParaRPr lang="en-US"/>
        </a:p>
      </dgm:t>
    </dgm:pt>
    <dgm:pt modelId="{3DDF4A9D-C804-4239-90E6-D50A68D3A152}" type="sibTrans" cxnId="{1523CCE2-E1C2-463B-A68D-87DBDF84CB47}">
      <dgm:prSet/>
      <dgm:spPr/>
      <dgm:t>
        <a:bodyPr/>
        <a:lstStyle/>
        <a:p>
          <a:endParaRPr lang="en-US"/>
        </a:p>
      </dgm:t>
    </dgm:pt>
    <dgm:pt modelId="{A492CA28-FFBA-4582-AD12-D2F4B88F1C2B}" type="pres">
      <dgm:prSet presAssocID="{84F67414-8349-4D1E-9B64-1D5ADB441CAC}" presName="CompostProcess" presStyleCnt="0">
        <dgm:presLayoutVars>
          <dgm:dir/>
          <dgm:resizeHandles val="exact"/>
        </dgm:presLayoutVars>
      </dgm:prSet>
      <dgm:spPr/>
    </dgm:pt>
    <dgm:pt modelId="{65C1790D-D5DE-4BBA-A537-D4E022C98DFB}" type="pres">
      <dgm:prSet presAssocID="{84F67414-8349-4D1E-9B64-1D5ADB441CAC}" presName="arrow" presStyleLbl="bgShp" presStyleIdx="0" presStyleCnt="1" custLinFactNeighborX="-435" custLinFactNeighborY="-4984"/>
      <dgm:spPr>
        <a:solidFill>
          <a:srgbClr val="FF8300">
            <a:alpha val="50000"/>
          </a:srgbClr>
        </a:solidFill>
      </dgm:spPr>
    </dgm:pt>
    <dgm:pt modelId="{A7EC5FC1-944B-43DA-B850-47C430BA72CA}" type="pres">
      <dgm:prSet presAssocID="{84F67414-8349-4D1E-9B64-1D5ADB441CAC}" presName="linearProcess" presStyleCnt="0"/>
      <dgm:spPr/>
    </dgm:pt>
    <dgm:pt modelId="{9D709E05-152D-471C-9B72-D6408285640F}" type="pres">
      <dgm:prSet presAssocID="{679CB745-EFC8-4F28-946E-3488F53EF393}" presName="textNode" presStyleLbl="node1" presStyleIdx="0" presStyleCnt="3">
        <dgm:presLayoutVars>
          <dgm:bulletEnabled val="1"/>
        </dgm:presLayoutVars>
      </dgm:prSet>
      <dgm:spPr/>
    </dgm:pt>
    <dgm:pt modelId="{2701F49C-5DF4-43DB-BF32-FDCE269EA3C6}" type="pres">
      <dgm:prSet presAssocID="{0E9D3073-8648-4046-8C52-C6D8BF0C77C7}" presName="sibTrans" presStyleCnt="0"/>
      <dgm:spPr/>
    </dgm:pt>
    <dgm:pt modelId="{C24AC6B6-1DB8-4F31-BF6E-7A9972871C2E}" type="pres">
      <dgm:prSet presAssocID="{C445EADC-23EE-4338-8151-881DF775F4A1}" presName="textNode" presStyleLbl="node1" presStyleIdx="1" presStyleCnt="3">
        <dgm:presLayoutVars>
          <dgm:bulletEnabled val="1"/>
        </dgm:presLayoutVars>
      </dgm:prSet>
      <dgm:spPr/>
    </dgm:pt>
    <dgm:pt modelId="{D59734EC-1A57-4292-823A-321F85A1D86E}" type="pres">
      <dgm:prSet presAssocID="{E8BED65E-2C81-4BC7-B3B7-363D14389A92}" presName="sibTrans" presStyleCnt="0"/>
      <dgm:spPr/>
    </dgm:pt>
    <dgm:pt modelId="{6760B1D0-ABED-4295-9AD3-536B97CE3318}" type="pres">
      <dgm:prSet presAssocID="{70D4CCE9-82D6-4D9C-8B18-4212D0CD9E70}" presName="textNode" presStyleLbl="node1" presStyleIdx="2" presStyleCnt="3">
        <dgm:presLayoutVars>
          <dgm:bulletEnabled val="1"/>
        </dgm:presLayoutVars>
      </dgm:prSet>
      <dgm:spPr/>
    </dgm:pt>
  </dgm:ptLst>
  <dgm:cxnLst>
    <dgm:cxn modelId="{BE21993D-45C9-4088-9431-C67852066A78}" type="presOf" srcId="{70D4CCE9-82D6-4D9C-8B18-4212D0CD9E70}" destId="{6760B1D0-ABED-4295-9AD3-536B97CE3318}" srcOrd="0" destOrd="0" presId="urn:microsoft.com/office/officeart/2005/8/layout/hProcess9"/>
    <dgm:cxn modelId="{78107B8C-F254-4204-92B8-48AA6E0B85D3}" srcId="{84F67414-8349-4D1E-9B64-1D5ADB441CAC}" destId="{679CB745-EFC8-4F28-946E-3488F53EF393}" srcOrd="0" destOrd="0" parTransId="{6599DB6C-4768-40C6-92A4-27E692C004D3}" sibTransId="{0E9D3073-8648-4046-8C52-C6D8BF0C77C7}"/>
    <dgm:cxn modelId="{71EC32B7-A159-4C58-82BA-D6F61F5C884B}" type="presOf" srcId="{679CB745-EFC8-4F28-946E-3488F53EF393}" destId="{9D709E05-152D-471C-9B72-D6408285640F}" srcOrd="0" destOrd="0" presId="urn:microsoft.com/office/officeart/2005/8/layout/hProcess9"/>
    <dgm:cxn modelId="{6CF1EBB9-26FC-4AD5-9ED4-7C4BDB787EE1}" type="presOf" srcId="{C445EADC-23EE-4338-8151-881DF775F4A1}" destId="{C24AC6B6-1DB8-4F31-BF6E-7A9972871C2E}" srcOrd="0" destOrd="0" presId="urn:microsoft.com/office/officeart/2005/8/layout/hProcess9"/>
    <dgm:cxn modelId="{73AB57BE-5036-4D35-87F7-36A7C7076EC4}" srcId="{84F67414-8349-4D1E-9B64-1D5ADB441CAC}" destId="{C445EADC-23EE-4338-8151-881DF775F4A1}" srcOrd="1" destOrd="0" parTransId="{F7EABD10-D1F0-448F-877E-5CA7FFEB7209}" sibTransId="{E8BED65E-2C81-4BC7-B3B7-363D14389A92}"/>
    <dgm:cxn modelId="{1523CCE2-E1C2-463B-A68D-87DBDF84CB47}" srcId="{84F67414-8349-4D1E-9B64-1D5ADB441CAC}" destId="{70D4CCE9-82D6-4D9C-8B18-4212D0CD9E70}" srcOrd="2" destOrd="0" parTransId="{8608755F-F382-4D52-9F54-3544B39EA630}" sibTransId="{3DDF4A9D-C804-4239-90E6-D50A68D3A152}"/>
    <dgm:cxn modelId="{F09785E5-7A33-44C0-8444-74393F216AF4}" type="presOf" srcId="{84F67414-8349-4D1E-9B64-1D5ADB441CAC}" destId="{A492CA28-FFBA-4582-AD12-D2F4B88F1C2B}" srcOrd="0" destOrd="0" presId="urn:microsoft.com/office/officeart/2005/8/layout/hProcess9"/>
    <dgm:cxn modelId="{B2782510-2DD8-483F-A66E-59C967407A97}" type="presParOf" srcId="{A492CA28-FFBA-4582-AD12-D2F4B88F1C2B}" destId="{65C1790D-D5DE-4BBA-A537-D4E022C98DFB}" srcOrd="0" destOrd="0" presId="urn:microsoft.com/office/officeart/2005/8/layout/hProcess9"/>
    <dgm:cxn modelId="{1D032CA9-EDFF-4328-A08E-F06D25772137}" type="presParOf" srcId="{A492CA28-FFBA-4582-AD12-D2F4B88F1C2B}" destId="{A7EC5FC1-944B-43DA-B850-47C430BA72CA}" srcOrd="1" destOrd="0" presId="urn:microsoft.com/office/officeart/2005/8/layout/hProcess9"/>
    <dgm:cxn modelId="{045FB6AA-EA9F-41FC-B9BA-3A77D6391F24}" type="presParOf" srcId="{A7EC5FC1-944B-43DA-B850-47C430BA72CA}" destId="{9D709E05-152D-471C-9B72-D6408285640F}" srcOrd="0" destOrd="0" presId="urn:microsoft.com/office/officeart/2005/8/layout/hProcess9"/>
    <dgm:cxn modelId="{A30C2BDD-9F1A-4021-BE50-AEF4F0F5E7F2}" type="presParOf" srcId="{A7EC5FC1-944B-43DA-B850-47C430BA72CA}" destId="{2701F49C-5DF4-43DB-BF32-FDCE269EA3C6}" srcOrd="1" destOrd="0" presId="urn:microsoft.com/office/officeart/2005/8/layout/hProcess9"/>
    <dgm:cxn modelId="{354073AF-C5FA-4237-85F5-A4727BEAA9D6}" type="presParOf" srcId="{A7EC5FC1-944B-43DA-B850-47C430BA72CA}" destId="{C24AC6B6-1DB8-4F31-BF6E-7A9972871C2E}" srcOrd="2" destOrd="0" presId="urn:microsoft.com/office/officeart/2005/8/layout/hProcess9"/>
    <dgm:cxn modelId="{36534FE4-10A5-45D5-A477-E0E644AD1E5E}" type="presParOf" srcId="{A7EC5FC1-944B-43DA-B850-47C430BA72CA}" destId="{D59734EC-1A57-4292-823A-321F85A1D86E}" srcOrd="3" destOrd="0" presId="urn:microsoft.com/office/officeart/2005/8/layout/hProcess9"/>
    <dgm:cxn modelId="{F2FC683B-8E21-4E89-A40D-FB88C1BAC857}" type="presParOf" srcId="{A7EC5FC1-944B-43DA-B850-47C430BA72CA}" destId="{6760B1D0-ABED-4295-9AD3-536B97CE331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1790D-D5DE-4BBA-A537-D4E022C98DFB}">
      <dsp:nvSpPr>
        <dsp:cNvPr id="0" name=""/>
        <dsp:cNvSpPr/>
      </dsp:nvSpPr>
      <dsp:spPr>
        <a:xfrm>
          <a:off x="452431" y="0"/>
          <a:ext cx="5393452" cy="3530600"/>
        </a:xfrm>
        <a:prstGeom prst="rightArrow">
          <a:avLst/>
        </a:prstGeom>
        <a:solidFill>
          <a:srgbClr val="FF8300">
            <a:alpha val="50000"/>
          </a:srgbClr>
        </a:solidFill>
        <a:ln>
          <a:noFill/>
        </a:ln>
        <a:effectLst/>
      </dsp:spPr>
      <dsp:style>
        <a:lnRef idx="0">
          <a:scrgbClr r="0" g="0" b="0"/>
        </a:lnRef>
        <a:fillRef idx="1">
          <a:scrgbClr r="0" g="0" b="0"/>
        </a:fillRef>
        <a:effectRef idx="0">
          <a:scrgbClr r="0" g="0" b="0"/>
        </a:effectRef>
        <a:fontRef idx="minor"/>
      </dsp:style>
    </dsp:sp>
    <dsp:sp modelId="{9D709E05-152D-471C-9B72-D6408285640F}">
      <dsp:nvSpPr>
        <dsp:cNvPr id="0" name=""/>
        <dsp:cNvSpPr/>
      </dsp:nvSpPr>
      <dsp:spPr>
        <a:xfrm>
          <a:off x="895" y="1059180"/>
          <a:ext cx="2039091" cy="1412240"/>
        </a:xfrm>
        <a:prstGeom prst="roundRect">
          <a:avLst/>
        </a:prstGeom>
        <a:solidFill>
          <a:srgbClr val="0093C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Show promise</a:t>
          </a:r>
        </a:p>
      </dsp:txBody>
      <dsp:txXfrm>
        <a:off x="69835" y="1128120"/>
        <a:ext cx="1901211" cy="1274360"/>
      </dsp:txXfrm>
    </dsp:sp>
    <dsp:sp modelId="{C24AC6B6-1DB8-4F31-BF6E-7A9972871C2E}">
      <dsp:nvSpPr>
        <dsp:cNvPr id="0" name=""/>
        <dsp:cNvSpPr/>
      </dsp:nvSpPr>
      <dsp:spPr>
        <a:xfrm>
          <a:off x="2153073" y="1059180"/>
          <a:ext cx="2039091" cy="1412240"/>
        </a:xfrm>
        <a:prstGeom prst="roundRect">
          <a:avLst/>
        </a:prstGeom>
        <a:solidFill>
          <a:srgbClr val="0093C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 good</a:t>
          </a:r>
        </a:p>
      </dsp:txBody>
      <dsp:txXfrm>
        <a:off x="2222013" y="1128120"/>
        <a:ext cx="1901211" cy="1274360"/>
      </dsp:txXfrm>
    </dsp:sp>
    <dsp:sp modelId="{6760B1D0-ABED-4295-9AD3-536B97CE3318}">
      <dsp:nvSpPr>
        <dsp:cNvPr id="0" name=""/>
        <dsp:cNvSpPr/>
      </dsp:nvSpPr>
      <dsp:spPr>
        <a:xfrm>
          <a:off x="4305251" y="1059180"/>
          <a:ext cx="2039091" cy="1412240"/>
        </a:xfrm>
        <a:prstGeom prst="roundRect">
          <a:avLst/>
        </a:prstGeom>
        <a:solidFill>
          <a:srgbClr val="0093C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 accomplished</a:t>
          </a:r>
        </a:p>
      </dsp:txBody>
      <dsp:txXfrm>
        <a:off x="4374191" y="1128120"/>
        <a:ext cx="1901211" cy="1274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1790D-D5DE-4BBA-A537-D4E022C98DFB}">
      <dsp:nvSpPr>
        <dsp:cNvPr id="0" name=""/>
        <dsp:cNvSpPr/>
      </dsp:nvSpPr>
      <dsp:spPr>
        <a:xfrm>
          <a:off x="452431" y="0"/>
          <a:ext cx="5393452" cy="3530600"/>
        </a:xfrm>
        <a:prstGeom prst="rightArrow">
          <a:avLst/>
        </a:prstGeom>
        <a:solidFill>
          <a:srgbClr val="FF8300">
            <a:alpha val="50000"/>
          </a:srgbClr>
        </a:solidFill>
        <a:ln>
          <a:noFill/>
        </a:ln>
        <a:effectLst/>
      </dsp:spPr>
      <dsp:style>
        <a:lnRef idx="0">
          <a:scrgbClr r="0" g="0" b="0"/>
        </a:lnRef>
        <a:fillRef idx="1">
          <a:scrgbClr r="0" g="0" b="0"/>
        </a:fillRef>
        <a:effectRef idx="0">
          <a:scrgbClr r="0" g="0" b="0"/>
        </a:effectRef>
        <a:fontRef idx="minor"/>
      </dsp:style>
    </dsp:sp>
    <dsp:sp modelId="{9D709E05-152D-471C-9B72-D6408285640F}">
      <dsp:nvSpPr>
        <dsp:cNvPr id="0" name=""/>
        <dsp:cNvSpPr/>
      </dsp:nvSpPr>
      <dsp:spPr>
        <a:xfrm>
          <a:off x="6816" y="1059180"/>
          <a:ext cx="2042373" cy="1412240"/>
        </a:xfrm>
        <a:prstGeom prst="roundRect">
          <a:avLst/>
        </a:prstGeom>
        <a:solidFill>
          <a:srgbClr val="1E345D"/>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Show promise </a:t>
          </a:r>
        </a:p>
        <a:p>
          <a:pPr marL="0" lvl="0" indent="0" algn="ctr" defTabSz="711200">
            <a:lnSpc>
              <a:spcPct val="90000"/>
            </a:lnSpc>
            <a:spcBef>
              <a:spcPct val="0"/>
            </a:spcBef>
            <a:spcAft>
              <a:spcPct val="35000"/>
            </a:spcAft>
            <a:buNone/>
          </a:pPr>
          <a:r>
            <a:rPr lang="en-US" sz="1600" kern="1200" dirty="0"/>
            <a:t>Gaining external recognition</a:t>
          </a:r>
        </a:p>
      </dsp:txBody>
      <dsp:txXfrm>
        <a:off x="75756" y="1128120"/>
        <a:ext cx="1904493" cy="1274360"/>
      </dsp:txXfrm>
    </dsp:sp>
    <dsp:sp modelId="{C24AC6B6-1DB8-4F31-BF6E-7A9972871C2E}">
      <dsp:nvSpPr>
        <dsp:cNvPr id="0" name=""/>
        <dsp:cNvSpPr/>
      </dsp:nvSpPr>
      <dsp:spPr>
        <a:xfrm>
          <a:off x="2151432" y="1059180"/>
          <a:ext cx="2042373" cy="1412240"/>
        </a:xfrm>
        <a:prstGeom prst="roundRect">
          <a:avLst/>
        </a:prstGeom>
        <a:solidFill>
          <a:srgbClr val="1E345D"/>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Achieved and maintain recognized record</a:t>
          </a:r>
        </a:p>
        <a:p>
          <a:pPr marL="0" lvl="0" indent="0" algn="ctr" defTabSz="711200">
            <a:lnSpc>
              <a:spcPct val="90000"/>
            </a:lnSpc>
            <a:spcBef>
              <a:spcPct val="0"/>
            </a:spcBef>
            <a:spcAft>
              <a:spcPct val="35000"/>
            </a:spcAft>
            <a:buNone/>
          </a:pPr>
          <a:r>
            <a:rPr lang="en-US" sz="1600" kern="1200" dirty="0"/>
            <a:t>Engaged scholarship</a:t>
          </a:r>
        </a:p>
      </dsp:txBody>
      <dsp:txXfrm>
        <a:off x="2220372" y="1128120"/>
        <a:ext cx="1904493" cy="1274360"/>
      </dsp:txXfrm>
    </dsp:sp>
    <dsp:sp modelId="{6760B1D0-ABED-4295-9AD3-536B97CE3318}">
      <dsp:nvSpPr>
        <dsp:cNvPr id="0" name=""/>
        <dsp:cNvSpPr/>
      </dsp:nvSpPr>
      <dsp:spPr>
        <a:xfrm>
          <a:off x="4296048" y="1059180"/>
          <a:ext cx="2042373" cy="1412240"/>
        </a:xfrm>
        <a:prstGeom prst="roundRect">
          <a:avLst/>
        </a:prstGeom>
        <a:solidFill>
          <a:srgbClr val="1E345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Achieved and maintain nationally recognized record</a:t>
          </a:r>
        </a:p>
        <a:p>
          <a:pPr marL="0" lvl="0" indent="0" algn="ctr" defTabSz="711200">
            <a:lnSpc>
              <a:spcPct val="90000"/>
            </a:lnSpc>
            <a:spcBef>
              <a:spcPct val="0"/>
            </a:spcBef>
            <a:spcAft>
              <a:spcPct val="35000"/>
            </a:spcAft>
            <a:buNone/>
          </a:pPr>
          <a:r>
            <a:rPr lang="en-US" sz="1600" kern="1200" dirty="0"/>
            <a:t>Engaged scholarship</a:t>
          </a:r>
        </a:p>
      </dsp:txBody>
      <dsp:txXfrm>
        <a:off x="4364988" y="1128120"/>
        <a:ext cx="1904493" cy="12743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79E2EE-BB2D-4949-B38C-4EE2D9929F16}" type="datetimeFigureOut">
              <a:rPr lang="en-US" smtClean="0"/>
              <a:t>4/26/2020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F5DC35-B851-474E-823D-2C007895CC36}" type="slidenum">
              <a:rPr lang="en-US" smtClean="0"/>
              <a:t>‹#›</a:t>
            </a:fld>
            <a:endParaRPr lang="en-US"/>
          </a:p>
        </p:txBody>
      </p:sp>
    </p:spTree>
    <p:extLst>
      <p:ext uri="{BB962C8B-B14F-4D97-AF65-F5344CB8AC3E}">
        <p14:creationId xmlns:p14="http://schemas.microsoft.com/office/powerpoint/2010/main" val="3302180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42B9D-C2DF-4557-BF1D-9CF50B18DDB4}" type="datetimeFigureOut">
              <a:rPr lang="en-US" smtClean="0"/>
              <a:t>4/26/2020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7367D-C29E-4A92-9E5D-F1BA4AA31EDC}" type="slidenum">
              <a:rPr lang="en-US" smtClean="0"/>
              <a:t>‹#›</a:t>
            </a:fld>
            <a:endParaRPr lang="en-US"/>
          </a:p>
        </p:txBody>
      </p:sp>
    </p:spTree>
    <p:extLst>
      <p:ext uri="{BB962C8B-B14F-4D97-AF65-F5344CB8AC3E}">
        <p14:creationId xmlns:p14="http://schemas.microsoft.com/office/powerpoint/2010/main" val="1723659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B5CB9AB-6C53-4C67-A29E-EF84635BE160}" type="slidenum">
              <a:rPr lang="en-US" altLang="en-US">
                <a:solidFill>
                  <a:prstClr val="black"/>
                </a:solidFill>
                <a:latin typeface="Calibri" panose="020F0502020204030204" pitchFamily="34" charset="0"/>
              </a:rPr>
              <a:pPr fontAlgn="base">
                <a:spcBef>
                  <a:spcPct val="0"/>
                </a:spcBef>
                <a:spcAft>
                  <a:spcPct val="0"/>
                </a:spcAft>
              </a:pPr>
              <a:t>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71998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an assistant professor, you need to show promise and gain external recognition. As an associate professor you have achieved and you maintain a recognized record of disciplinary research, scholarship, creative active activity </a:t>
            </a:r>
            <a:r>
              <a:rPr lang="en-US" altLang="en-US" u="sng" dirty="0"/>
              <a:t>and engaged scholarship.</a:t>
            </a:r>
            <a:r>
              <a:rPr lang="en-US" altLang="en-US" dirty="0"/>
              <a:t> As a professor, recognition should be national.</a:t>
            </a:r>
            <a:endParaRPr lang="en-US" altLang="en-US" u="sng" dirty="0"/>
          </a:p>
          <a:p>
            <a:pPr eaLnBrk="1" hangingPunct="1">
              <a:spcBef>
                <a:spcPct val="0"/>
              </a:spcBef>
            </a:pPr>
            <a:endParaRPr lang="en-US" altLang="en-US" dirty="0"/>
          </a:p>
          <a:p>
            <a:pPr eaLnBrk="1" hangingPunct="1">
              <a:spcBef>
                <a:spcPct val="0"/>
              </a:spcBef>
            </a:pPr>
            <a:r>
              <a:rPr lang="en-US" altLang="en-US" dirty="0"/>
              <a:t>Outreach research, scholarship and creative activity extends faculty endeavors to serve the public. According the faculty handbook, the best examples of outreach research and creative outreach activities are those that engage faculty in advancing knowledge through the pursuit of their scholarly interests while simultaneously addressing specified community problems and issues, thereby benefiting the scholar, the discipline, the university and society.”</a:t>
            </a:r>
          </a:p>
          <a:p>
            <a:pPr eaLnBrk="1" hangingPunct="1">
              <a:spcBef>
                <a:spcPct val="0"/>
              </a:spcBef>
            </a:pPr>
            <a:endParaRPr lang="en-US"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908AD42-FA82-45C0-8117-6A7D0F8C70E9}"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extLst>
      <p:ext uri="{BB962C8B-B14F-4D97-AF65-F5344CB8AC3E}">
        <p14:creationId xmlns:p14="http://schemas.microsoft.com/office/powerpoint/2010/main" val="230471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DEFFD6D-225A-4D55-B447-C380E37E4AEA}"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302824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Indicating how much funding is coming to you or your department is not required. However, it strengthens your dossier.</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1ED87C8-786A-4DDB-B19D-B8CE4A33AF3A}"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4643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9BCF572-8C9D-4576-8325-8EC8D7C50DF7}"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106523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AF7D662-7DE3-4E47-BDCD-38E59C8F483D}"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171174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1: main T/R/E Service</a:t>
            </a:r>
          </a:p>
          <a:p>
            <a:r>
              <a:rPr lang="en-US" dirty="0"/>
              <a:t>File 2: A section, table of contents, </a:t>
            </a:r>
            <a:r>
              <a:rPr lang="en-US" dirty="0" err="1"/>
              <a:t>dept</a:t>
            </a:r>
            <a:r>
              <a:rPr lang="en-US" dirty="0"/>
              <a:t> expectation, statement of responsibilities</a:t>
            </a:r>
          </a:p>
          <a:p>
            <a:r>
              <a:rPr lang="en-US" dirty="0"/>
              <a:t>File 3: External letters, </a:t>
            </a:r>
            <a:r>
              <a:rPr lang="en-US" dirty="0" err="1"/>
              <a:t>dept</a:t>
            </a:r>
            <a:r>
              <a:rPr lang="en-US" dirty="0"/>
              <a:t> retention reviews (every year), teaching evaluation, </a:t>
            </a:r>
            <a:r>
              <a:rPr lang="en-US" dirty="0" err="1"/>
              <a:t>dept</a:t>
            </a:r>
            <a:r>
              <a:rPr lang="en-US" dirty="0"/>
              <a:t> committee report, DH letter</a:t>
            </a:r>
          </a:p>
        </p:txBody>
      </p:sp>
      <p:sp>
        <p:nvSpPr>
          <p:cNvPr id="4" name="Slide Number Placeholder 3"/>
          <p:cNvSpPr>
            <a:spLocks noGrp="1"/>
          </p:cNvSpPr>
          <p:nvPr>
            <p:ph type="sldNum" sz="quarter" idx="10"/>
          </p:nvPr>
        </p:nvSpPr>
        <p:spPr/>
        <p:txBody>
          <a:bodyPr/>
          <a:lstStyle/>
          <a:p>
            <a:fld id="{B1F7367D-C29E-4A92-9E5D-F1BA4AA31EDC}" type="slidenum">
              <a:rPr lang="en-US" smtClean="0"/>
              <a:t>30</a:t>
            </a:fld>
            <a:endParaRPr lang="en-US"/>
          </a:p>
        </p:txBody>
      </p:sp>
    </p:spTree>
    <p:extLst>
      <p:ext uri="{BB962C8B-B14F-4D97-AF65-F5344CB8AC3E}">
        <p14:creationId xmlns:p14="http://schemas.microsoft.com/office/powerpoint/2010/main" val="2008343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7367D-C29E-4A92-9E5D-F1BA4AA31EDC}" type="slidenum">
              <a:rPr lang="en-US" smtClean="0"/>
              <a:t>2</a:t>
            </a:fld>
            <a:endParaRPr lang="en-US"/>
          </a:p>
        </p:txBody>
      </p:sp>
    </p:spTree>
    <p:extLst>
      <p:ext uri="{BB962C8B-B14F-4D97-AF65-F5344CB8AC3E}">
        <p14:creationId xmlns:p14="http://schemas.microsoft.com/office/powerpoint/2010/main" val="186029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According to the Faculty Evaluation Handbook, the materials submitted must include: the dossier, the </a:t>
            </a:r>
            <a:r>
              <a:rPr lang="en-US" altLang="en-US" i="1" dirty="0"/>
              <a:t>curriculum vitae, </a:t>
            </a:r>
            <a:r>
              <a:rPr lang="en-US" altLang="en-US" dirty="0"/>
              <a:t>and</a:t>
            </a:r>
            <a:r>
              <a:rPr lang="en-US" altLang="en-US" i="1" dirty="0"/>
              <a:t> </a:t>
            </a:r>
          </a:p>
          <a:p>
            <a:pPr>
              <a:spcBef>
                <a:spcPct val="0"/>
              </a:spcBef>
            </a:pPr>
            <a:r>
              <a:rPr lang="en-US" altLang="en-US" dirty="0"/>
              <a:t>any supporting materials such as sample publications, videos, recordings, or other appropriate forms of documentation.</a:t>
            </a:r>
          </a:p>
          <a:p>
            <a:pPr>
              <a:spcBef>
                <a:spcPct val="0"/>
              </a:spcBef>
            </a:pPr>
            <a:endParaRPr lang="en-US" altLang="en-US" dirty="0"/>
          </a:p>
          <a:p>
            <a:pPr>
              <a:spcBef>
                <a:spcPct val="0"/>
              </a:spcBef>
            </a:pPr>
            <a:r>
              <a:rPr lang="en-US" altLang="en-US" dirty="0"/>
              <a:t>The dossier contains information similar to what is in your curriculum vitae. It also contains the evaluative information such as peer evaluations of teaching and summaries of teaching evaluations.</a:t>
            </a:r>
          </a:p>
          <a:p>
            <a:pPr>
              <a:spcBef>
                <a:spcPct val="0"/>
              </a:spcBef>
            </a:pPr>
            <a:endParaRPr lang="en-US" altLang="en-US" dirty="0"/>
          </a:p>
          <a:p>
            <a:pPr>
              <a:spcBef>
                <a:spcPct val="0"/>
              </a:spcBef>
            </a:pPr>
            <a:r>
              <a:rPr lang="en-US" altLang="en-US" dirty="0"/>
              <a:t>The curriculum vitae is used to provide background for the department head’s request for external assessments. </a:t>
            </a:r>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a:p>
            <a:pPr>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0D2E0A5-B2A7-45B3-9739-D211C83C4D76}"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35230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Everyone on the committee takes their role seriously and reads every dossier. However, each member of the P&amp;T committee is assigned as primary reviewer for at least one candidate. We try to make those assignments based on percentage of  appointment in teaching, research, and extension because the committee member will be most familiar with the expectations of the appointment. It is the job of the primary reviewer to draft a letter of recommendation from the committee. The primary reviewer then shares contents of the letter and written materials submitted with the entire committee. A secondary reviewer also is assigned to each candidate. Like the primary reviewer, the secondary reviewer provides considerable attention to the candidate.</a:t>
            </a:r>
          </a:p>
          <a:p>
            <a:pPr eaLnBrk="1" hangingPunct="1">
              <a:spcBef>
                <a:spcPct val="0"/>
              </a:spcBef>
            </a:pPr>
            <a:endParaRPr lang="en-US" altLang="en-US" dirty="0"/>
          </a:p>
          <a:p>
            <a:pPr eaLnBrk="1" hangingPunct="1">
              <a:spcBef>
                <a:spcPct val="0"/>
              </a:spcBef>
            </a:pPr>
            <a:r>
              <a:rPr lang="en-US" altLang="en-US" dirty="0"/>
              <a:t>After discussions and comments from the committee (typically 30 to 45 minutes), each member of the committee votes using a written ballot to indicate yes, the candidate should be recommended for tenure and/or promotion. We vote on tenure and promotion separately. Votes are tallied and a record of votes is included in the letter of recommendation from the committee. The committee chair edits the letters written by primary and secondary reviewers with input from the entire committee. They are then distributed to the entire committee for comment. When the letters are finalized, they are sent to appropriate deans with copies to department chairs and the candidates.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D10C1CB-A782-4D8D-9B6A-FB72ADF89109}"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165825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 strictly adhere to the criteria for appointment to faculty rank as stated in the UTK Faculty Handbook.</a:t>
            </a:r>
          </a:p>
          <a:p>
            <a:pPr eaLnBrk="1" hangingPunct="1">
              <a:spcBef>
                <a:spcPct val="0"/>
              </a:spcBef>
            </a:pPr>
            <a:endParaRPr lang="en-US" altLang="en-US" dirty="0"/>
          </a:p>
          <a:p>
            <a:pPr eaLnBrk="1" hangingPunct="1">
              <a:spcBef>
                <a:spcPct val="0"/>
              </a:spcBef>
            </a:pPr>
            <a:r>
              <a:rPr lang="en-US" altLang="en-US" dirty="0"/>
              <a:t>The general scope of performance in a particular rank is consistent across the university. However, the requirements for you as an individual are defined by the department in which your appointment resides and is a function of your particular discipline. This is why you will not find specific information on how much peer-reviewed journal articles or grant dollars you must have to be promoted and tenured.</a:t>
            </a:r>
          </a:p>
          <a:p>
            <a:pPr eaLnBrk="1" hangingPunct="1">
              <a:spcBef>
                <a:spcPct val="0"/>
              </a:spcBef>
            </a:pPr>
            <a:endParaRPr lang="en-US" altLang="en-US" dirty="0"/>
          </a:p>
          <a:p>
            <a:pPr eaLnBrk="1" hangingPunct="1">
              <a:spcBef>
                <a:spcPct val="0"/>
              </a:spcBef>
            </a:pPr>
            <a:r>
              <a:rPr lang="en-US" altLang="en-US" dirty="0"/>
              <a:t>Associate professors are expected to…</a:t>
            </a:r>
          </a:p>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967AC97-D576-48DC-B497-7E7AAB9C3E14}"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795830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Considerable confusion remains among the general public and many of our colleagues as to its meaning and the evaluation of performance for its achievement.</a:t>
            </a:r>
          </a:p>
          <a:p>
            <a:endParaRPr lang="en-US" dirty="0"/>
          </a:p>
          <a:p>
            <a:r>
              <a:rPr lang="en-US" dirty="0"/>
              <a:t>‘Adequate cause’, </a:t>
            </a:r>
            <a:r>
              <a:rPr lang="en-US" dirty="0" err="1"/>
              <a:t>e,g</a:t>
            </a:r>
            <a:r>
              <a:rPr lang="en-US" dirty="0"/>
              <a:t>, misconduct or incompetence</a:t>
            </a:r>
          </a:p>
        </p:txBody>
      </p:sp>
      <p:sp>
        <p:nvSpPr>
          <p:cNvPr id="4" name="Slide Number Placeholder 3"/>
          <p:cNvSpPr>
            <a:spLocks noGrp="1"/>
          </p:cNvSpPr>
          <p:nvPr>
            <p:ph type="sldNum" sz="quarter" idx="10"/>
          </p:nvPr>
        </p:nvSpPr>
        <p:spPr/>
        <p:txBody>
          <a:bodyPr/>
          <a:lstStyle/>
          <a:p>
            <a:fld id="{B1F7367D-C29E-4A92-9E5D-F1BA4AA31EDC}" type="slidenum">
              <a:rPr lang="en-US" smtClean="0"/>
              <a:t>15</a:t>
            </a:fld>
            <a:endParaRPr lang="en-US"/>
          </a:p>
        </p:txBody>
      </p:sp>
    </p:spTree>
    <p:extLst>
      <p:ext uri="{BB962C8B-B14F-4D97-AF65-F5344CB8AC3E}">
        <p14:creationId xmlns:p14="http://schemas.microsoft.com/office/powerpoint/2010/main" val="404785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P&amp;T committee must review your materials based on the Faculty Evaluation Handbook. However, we have a few tips to help you through the process. </a:t>
            </a:r>
          </a:p>
          <a:p>
            <a:pPr eaLnBrk="1" hangingPunct="1">
              <a:spcBef>
                <a:spcPct val="0"/>
              </a:spcBef>
            </a:pPr>
            <a:endParaRPr lang="en-US" altLang="en-US" dirty="0"/>
          </a:p>
          <a:p>
            <a:pPr eaLnBrk="1" hangingPunct="1">
              <a:spcBef>
                <a:spcPct val="0"/>
              </a:spcBef>
            </a:pPr>
            <a:r>
              <a:rPr lang="en-US" altLang="en-US" dirty="0"/>
              <a:t>Make sure to participate in regular peer teaching reviews and show that you adopt suggestions from the peer review</a:t>
            </a:r>
          </a:p>
          <a:p>
            <a:pPr eaLnBrk="1" hangingPunct="1">
              <a:spcBef>
                <a:spcPct val="0"/>
              </a:spcBef>
            </a:pPr>
            <a:endParaRPr lang="en-US" altLang="en-US" dirty="0"/>
          </a:p>
          <a:p>
            <a:pPr eaLnBrk="1" hangingPunct="1">
              <a:spcBef>
                <a:spcPct val="0"/>
              </a:spcBef>
            </a:pPr>
            <a:r>
              <a:rPr lang="en-US" altLang="en-US" dirty="0"/>
              <a:t>Work closely with your mentor in crafting a statement of teaching philosophy and implementation. This helps the reviewers know you and understand the lists of courses, workshops or in-service training you do and the impacts.</a:t>
            </a:r>
          </a:p>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6974F85-C9D8-4A8E-A760-E8877BB04311}"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267602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Promotion and tenure progresses along a continuum. Think of it as a marathon rather than a sprint. We look for progress each year.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F6E72B1-3F3E-43EB-9E9D-319437708661}" type="slidenum">
              <a:rPr lang="en-US" altLang="en-US" smtClean="0">
                <a:latin typeface="Calibri" panose="020F0502020204030204" pitchFamily="34" charset="0"/>
              </a:rPr>
              <a:pPr fontAlgn="base">
                <a:spcBef>
                  <a:spcPct val="0"/>
                </a:spcBef>
                <a:spcAft>
                  <a:spcPct val="0"/>
                </a:spcAft>
              </a:pPr>
              <a:t>17</a:t>
            </a:fld>
            <a:endParaRPr lang="en-US" altLang="en-US">
              <a:latin typeface="Calibri" panose="020F0502020204030204" pitchFamily="34" charset="0"/>
            </a:endParaRPr>
          </a:p>
        </p:txBody>
      </p:sp>
    </p:spTree>
    <p:extLst>
      <p:ext uri="{BB962C8B-B14F-4D97-AF65-F5344CB8AC3E}">
        <p14:creationId xmlns:p14="http://schemas.microsoft.com/office/powerpoint/2010/main" val="4250980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7367D-C29E-4A92-9E5D-F1BA4AA31EDC}" type="slidenum">
              <a:rPr lang="en-US" smtClean="0"/>
              <a:t>18</a:t>
            </a:fld>
            <a:endParaRPr lang="en-US"/>
          </a:p>
        </p:txBody>
      </p:sp>
    </p:spTree>
    <p:extLst>
      <p:ext uri="{BB962C8B-B14F-4D97-AF65-F5344CB8AC3E}">
        <p14:creationId xmlns:p14="http://schemas.microsoft.com/office/powerpoint/2010/main" val="219404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3FFDDA-2E90-47D1-AA5B-4797C03DC344}"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35149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FFDDA-2E90-47D1-AA5B-4797C03DC344}"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2583704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FFDDA-2E90-47D1-AA5B-4797C03DC344}"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315701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734" y="1981200"/>
            <a:ext cx="3818467"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3BF6403-0F29-4992-BA33-CC0B9A8ECE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447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867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43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761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776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75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892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09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FFDDA-2E90-47D1-AA5B-4797C03DC344}"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3227868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559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235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8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114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734" y="1981200"/>
            <a:ext cx="3818467"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3BF6403-0F29-4992-BA33-CC0B9A8ECE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267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72086C-A7D4-4B99-92BA-294EE19809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1901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882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03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55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51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3FFDDA-2E90-47D1-AA5B-4797C03DC344}"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1174338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13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665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664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339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925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19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089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84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734" y="1981200"/>
            <a:ext cx="3818467"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3BF6403-0F29-4992-BA33-CC0B9A8ECE42}"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223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745413" y="0"/>
            <a:ext cx="685800" cy="1100138"/>
          </a:xfrm>
          <a:prstGeom prst="rect">
            <a:avLst/>
          </a:prstGeom>
          <a:solidFill>
            <a:srgbClr val="FF8300"/>
          </a:solidFill>
          <a:ln>
            <a:noFill/>
          </a:ln>
        </p:spPr>
        <p:style>
          <a:lnRef idx="1">
            <a:schemeClr val="accent1"/>
          </a:lnRef>
          <a:fillRef idx="3">
            <a:schemeClr val="accent1"/>
          </a:fillRef>
          <a:effectRef idx="2">
            <a:schemeClr val="accent1"/>
          </a:effectRef>
          <a:fontRef idx="minor">
            <a:schemeClr val="lt1"/>
          </a:fontRef>
        </p:style>
      </p:sp>
      <p:pic>
        <p:nvPicPr>
          <p:cNvPr id="5"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66440" y="2226503"/>
            <a:ext cx="5917679" cy="2550877"/>
          </a:xfrm>
        </p:spPr>
        <p:txBody>
          <a:bodyPr anchor="b"/>
          <a:lstStyle>
            <a:lvl1pPr>
              <a:defRPr sz="480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bwMode="gray">
          <a:xfrm rot="5400000">
            <a:off x="7497763" y="1828800"/>
            <a:ext cx="990600" cy="228600"/>
          </a:xfrm>
        </p:spPr>
        <p:txBody>
          <a:bodyPr anchor="t"/>
          <a:lstStyle>
            <a:lvl1pPr algn="l">
              <a:defRPr b="0" i="0" smtClean="0">
                <a:solidFill>
                  <a:schemeClr val="bg1">
                    <a:alpha val="60000"/>
                  </a:schemeClr>
                </a:solidFill>
              </a:defRPr>
            </a:lvl1pPr>
          </a:lstStyle>
          <a:p>
            <a:pPr>
              <a:defRPr/>
            </a:pPr>
            <a:fld id="{FF1CF509-DCBA-4E27-BC32-1804C66374F1}" type="datetimeFigureOut">
              <a:rPr lang="en-US">
                <a:solidFill>
                  <a:prstClr val="white">
                    <a:alpha val="60000"/>
                  </a:prstClr>
                </a:solidFill>
              </a:rPr>
              <a:pPr>
                <a:defRPr/>
              </a:pPr>
              <a:t>4/26/2020</a:t>
            </a:fld>
            <a:endParaRPr lang="en-US">
              <a:solidFill>
                <a:prstClr val="white">
                  <a:alpha val="60000"/>
                </a:prstClr>
              </a:solidFill>
            </a:endParaRPr>
          </a:p>
        </p:txBody>
      </p:sp>
      <p:sp>
        <p:nvSpPr>
          <p:cNvPr id="7" name="Footer Placeholder 4"/>
          <p:cNvSpPr>
            <a:spLocks noGrp="1"/>
          </p:cNvSpPr>
          <p:nvPr>
            <p:ph type="ftr" sz="quarter" idx="11"/>
          </p:nvPr>
        </p:nvSpPr>
        <p:spPr bwMode="gray">
          <a:xfrm rot="5400000">
            <a:off x="6236494" y="3264694"/>
            <a:ext cx="3859212" cy="228600"/>
          </a:xfrm>
        </p:spPr>
        <p:txBody>
          <a:bodyPr/>
          <a:lstStyle>
            <a:lvl1pPr>
              <a:defRPr b="0" i="0">
                <a:solidFill>
                  <a:schemeClr val="bg1">
                    <a:alpha val="60000"/>
                  </a:schemeClr>
                </a:solidFill>
              </a:defRPr>
            </a:lvl1pPr>
          </a:lstStyle>
          <a:p>
            <a:pPr>
              <a:defRPr/>
            </a:pPr>
            <a:endParaRPr lang="en-US">
              <a:solidFill>
                <a:prstClr val="white">
                  <a:alpha val="60000"/>
                </a:prstClr>
              </a:solidFill>
            </a:endParaRPr>
          </a:p>
        </p:txBody>
      </p:sp>
      <p:sp>
        <p:nvSpPr>
          <p:cNvPr id="8" name="Slide Number Placeholder 5"/>
          <p:cNvSpPr>
            <a:spLocks noGrp="1"/>
          </p:cNvSpPr>
          <p:nvPr>
            <p:ph type="sldNum" sz="quarter" idx="12"/>
          </p:nvPr>
        </p:nvSpPr>
        <p:spPr/>
        <p:txBody>
          <a:bodyPr/>
          <a:lstStyle>
            <a:lvl1pPr algn="ctr">
              <a:defRPr sz="2800" smtClean="0"/>
            </a:lvl1pPr>
          </a:lstStyle>
          <a:p>
            <a:pPr>
              <a:defRPr/>
            </a:pPr>
            <a:fld id="{BDA3D75D-1163-463F-9E2F-AEBDF400631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249748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481013" y="409575"/>
            <a:ext cx="8216900" cy="5135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22975"/>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745413" y="0"/>
            <a:ext cx="685800" cy="1100138"/>
          </a:xfrm>
          <a:prstGeom prst="rect">
            <a:avLst/>
          </a:prstGeom>
          <a:solidFill>
            <a:srgbClr val="FF8300"/>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1145736" y="1812562"/>
            <a:ext cx="6345260" cy="353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smtClean="0"/>
            </a:lvl1pPr>
          </a:lstStyle>
          <a:p>
            <a:pPr>
              <a:defRPr/>
            </a:pPr>
            <a:fld id="{4CE8CBE0-FC5A-4965-9F56-9105EED8606B}" type="slidenum">
              <a:rPr lang="en-US">
                <a:solidFill>
                  <a:srgbClr val="B31166"/>
                </a:solidFill>
              </a:rPr>
              <a:pPr>
                <a:defRPr/>
              </a:pPr>
              <a:t>‹#›</a:t>
            </a:fld>
            <a:fld id="{5B4E4EAB-20D9-4895-89DC-9ABA9397FF98}" type="slidenum">
              <a:rPr lang="en-US">
                <a:solidFill>
                  <a:srgbClr val="B31166"/>
                </a:solidFill>
              </a:rPr>
              <a:pPr>
                <a:defRPr/>
              </a:pPr>
              <a:t>‹#›</a:t>
            </a:fld>
            <a:fld id="{2F8E5680-414C-44B7-9E71-03FCA671D872}" type="slidenum">
              <a:rPr lang="en-US">
                <a:solidFill>
                  <a:srgbClr val="B31166"/>
                </a:solidFill>
              </a:rPr>
              <a:pPr>
                <a:defRPr/>
              </a:pPr>
              <a:t>‹#›</a:t>
            </a:fld>
            <a:fld id="{1EB579E6-A472-402E-A9D2-295D3D063547}" type="slidenum">
              <a:rPr lang="en-US">
                <a:solidFill>
                  <a:srgbClr val="B31166"/>
                </a:solidFill>
              </a:rPr>
              <a:pPr>
                <a:defRPr/>
              </a:pPr>
              <a:t>‹#›</a:t>
            </a:fld>
            <a:fld id="{FFB25BE6-9975-4496-A3E2-35D17EDACB95}" type="slidenum">
              <a:rPr lang="en-US">
                <a:solidFill>
                  <a:srgbClr val="B31166"/>
                </a:solidFill>
              </a:rPr>
              <a:pPr>
                <a:defRPr/>
              </a:pPr>
              <a:t>‹#›</a:t>
            </a:fld>
            <a:fld id="{145239E2-0054-4CA0-958B-A1EB85D470E9}" type="slidenum">
              <a:rPr lang="en-US">
                <a:solidFill>
                  <a:srgbClr val="B31166"/>
                </a:solidFill>
              </a:rPr>
              <a:pPr>
                <a:defRPr/>
              </a:pPr>
              <a:t>‹#›</a:t>
            </a:fld>
            <a:endParaRPr lang="en-US" dirty="0">
              <a:solidFill>
                <a:srgbClr val="B31166"/>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9" name="Slide Number Placeholder 5"/>
          <p:cNvSpPr>
            <a:spLocks noGrp="1"/>
          </p:cNvSpPr>
          <p:nvPr>
            <p:ph type="sldNum" sz="quarter" idx="12"/>
          </p:nvPr>
        </p:nvSpPr>
        <p:spPr/>
        <p:txBody>
          <a:bodyPr/>
          <a:lstStyle>
            <a:lvl1pPr algn="ctr">
              <a:defRPr sz="2800" smtClean="0"/>
            </a:lvl1pPr>
          </a:lstStyle>
          <a:p>
            <a:pPr>
              <a:defRPr/>
            </a:pPr>
            <a:fld id="{0B34A916-E9D7-4ACA-8646-3078D6414F69}"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2756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3FFDDA-2E90-47D1-AA5B-4797C03DC344}"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334423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9"/>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8"/>
            <p:cNvSpPr>
              <a:spLocks/>
            </p:cNvSpPr>
            <p:nvPr/>
          </p:nvSpPr>
          <p:spPr bwMode="gray">
            <a:xfrm rot="-5400000">
              <a:off x="3105027"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3" name="Freeform 5"/>
            <p:cNvSpPr>
              <a:spLocks/>
            </p:cNvSpPr>
            <p:nvPr/>
          </p:nvSpPr>
          <p:spPr bwMode="gray">
            <a:xfrm rot="-5912394">
              <a:off x="3320102"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6" name="Picture 2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5961063"/>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77534" y="2257588"/>
            <a:ext cx="3090672" cy="3020344"/>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Date Placeholder 3"/>
          <p:cNvSpPr>
            <a:spLocks noGrp="1"/>
          </p:cNvSpPr>
          <p:nvPr>
            <p:ph type="dt" sz="half" idx="10"/>
          </p:nvPr>
        </p:nvSpPr>
        <p:spPr/>
        <p:txBody>
          <a:bodyPr/>
          <a:lstStyle>
            <a:lvl1pPr>
              <a:defRPr/>
            </a:lvl1pPr>
          </a:lstStyle>
          <a:p>
            <a:pPr>
              <a:defRPr/>
            </a:pPr>
            <a:fld id="{0D3AA52E-3C4D-4860-B599-974C418D9E2B}" type="datetimeFigureOut">
              <a:rPr lang="en-US">
                <a:solidFill>
                  <a:srgbClr val="B31166"/>
                </a:solidFill>
              </a:rPr>
              <a:pPr>
                <a:defRPr/>
              </a:pPr>
              <a:t>4/26/2020</a:t>
            </a:fld>
            <a:endParaRPr lang="en-US">
              <a:solidFill>
                <a:srgbClr val="B31166"/>
              </a:solidFill>
            </a:endParaRPr>
          </a:p>
        </p:txBody>
      </p:sp>
      <p:sp>
        <p:nvSpPr>
          <p:cNvPr id="1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5"/>
          <p:cNvSpPr>
            <a:spLocks noGrp="1"/>
          </p:cNvSpPr>
          <p:nvPr>
            <p:ph type="sldNum" sz="quarter" idx="12"/>
          </p:nvPr>
        </p:nvSpPr>
        <p:spPr/>
        <p:txBody>
          <a:bodyPr/>
          <a:lstStyle>
            <a:lvl1pPr algn="ctr">
              <a:defRPr sz="2800" smtClean="0"/>
            </a:lvl1pPr>
          </a:lstStyle>
          <a:p>
            <a:pPr>
              <a:defRPr/>
            </a:pPr>
            <a:fld id="{17D381C3-8FB5-4425-8D73-964C1D16304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9243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9B20446-F154-4191-B1C5-ADC5854179F3}" type="datetimeFigureOut">
              <a:rPr lang="en-US">
                <a:solidFill>
                  <a:srgbClr val="B31166"/>
                </a:solidFill>
              </a:rPr>
              <a:pPr>
                <a:defRPr/>
              </a:pPr>
              <a:t>4/26/2020</a:t>
            </a:fld>
            <a:endParaRPr lang="en-US">
              <a:solidFill>
                <a:srgbClr val="B31166"/>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7" name="Slide Number Placeholder 5"/>
          <p:cNvSpPr>
            <a:spLocks noGrp="1"/>
          </p:cNvSpPr>
          <p:nvPr>
            <p:ph type="sldNum" sz="quarter" idx="12"/>
          </p:nvPr>
        </p:nvSpPr>
        <p:spPr/>
        <p:txBody>
          <a:bodyPr/>
          <a:lstStyle>
            <a:lvl1pPr>
              <a:defRPr/>
            </a:lvl1pPr>
          </a:lstStyle>
          <a:p>
            <a:pPr>
              <a:defRPr/>
            </a:pPr>
            <a:fld id="{3A004C47-C26D-43F3-87E3-D32F3C213BA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36918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E4E1821-A41A-40F4-93FA-4FDD6721B0CF}" type="datetimeFigureOut">
              <a:rPr lang="en-US">
                <a:solidFill>
                  <a:srgbClr val="B31166"/>
                </a:solidFill>
              </a:rPr>
              <a:pPr>
                <a:defRPr/>
              </a:pPr>
              <a:t>4/26/2020</a:t>
            </a:fld>
            <a:endParaRPr lang="en-US">
              <a:solidFill>
                <a:srgbClr val="B31166"/>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9" name="Slide Number Placeholder 5"/>
          <p:cNvSpPr>
            <a:spLocks noGrp="1"/>
          </p:cNvSpPr>
          <p:nvPr>
            <p:ph type="sldNum" sz="quarter" idx="12"/>
          </p:nvPr>
        </p:nvSpPr>
        <p:spPr/>
        <p:txBody>
          <a:bodyPr/>
          <a:lstStyle>
            <a:lvl1pPr>
              <a:defRPr/>
            </a:lvl1pPr>
          </a:lstStyle>
          <a:p>
            <a:pPr>
              <a:defRPr/>
            </a:pPr>
            <a:fld id="{F326F6F7-0355-439B-A92B-55415318E41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07362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6718300"/>
            <a:ext cx="9144000" cy="1397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4" name="Rectangle 3"/>
          <p:cNvSpPr/>
          <p:nvPr userDrawn="1"/>
        </p:nvSpPr>
        <p:spPr>
          <a:xfrm>
            <a:off x="3175" y="5854700"/>
            <a:ext cx="9144000" cy="508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0" y="5905500"/>
            <a:ext cx="9144000" cy="81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475" y="6078538"/>
            <a:ext cx="1854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91263" y="6078538"/>
            <a:ext cx="22240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10"/>
          </p:nvPr>
        </p:nvSpPr>
        <p:spPr/>
        <p:txBody>
          <a:bodyPr/>
          <a:lstStyle>
            <a:lvl1pPr>
              <a:defRPr/>
            </a:lvl1pPr>
          </a:lstStyle>
          <a:p>
            <a:pPr>
              <a:defRPr/>
            </a:pPr>
            <a:fld id="{49621DE1-83AC-4FA5-83D7-ED7A26A2D329}" type="datetimeFigureOut">
              <a:rPr lang="en-US">
                <a:solidFill>
                  <a:srgbClr val="B31166"/>
                </a:solidFill>
              </a:rPr>
              <a:pPr>
                <a:defRPr/>
              </a:pPr>
              <a:t>4/26/2020</a:t>
            </a:fld>
            <a:endParaRPr lang="en-US">
              <a:solidFill>
                <a:srgbClr val="B31166"/>
              </a:solidFill>
            </a:endParaRPr>
          </a:p>
        </p:txBody>
      </p:sp>
      <p:sp>
        <p:nvSpPr>
          <p:cNvPr id="9" name="Footer Placeholder 3"/>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0" name="Slide Number Placeholder 4"/>
          <p:cNvSpPr>
            <a:spLocks noGrp="1"/>
          </p:cNvSpPr>
          <p:nvPr>
            <p:ph type="sldNum" sz="quarter" idx="12"/>
          </p:nvPr>
        </p:nvSpPr>
        <p:spPr/>
        <p:txBody>
          <a:bodyPr/>
          <a:lstStyle>
            <a:lvl1pPr algn="ctr">
              <a:defRPr sz="2800" smtClean="0"/>
            </a:lvl1pPr>
          </a:lstStyle>
          <a:p>
            <a:pPr>
              <a:defRPr/>
            </a:pPr>
            <a:fld id="{5E23159D-7523-41EB-9D5F-B484AE1C292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84540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ctangle 2"/>
          <p:cNvSpPr/>
          <p:nvPr userDrawn="1"/>
        </p:nvSpPr>
        <p:spPr>
          <a:xfrm>
            <a:off x="0" y="6718300"/>
            <a:ext cx="9144000" cy="1397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4" name="Rectangle 3"/>
          <p:cNvSpPr/>
          <p:nvPr userDrawn="1"/>
        </p:nvSpPr>
        <p:spPr>
          <a:xfrm>
            <a:off x="3175" y="5854700"/>
            <a:ext cx="9144000" cy="508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5" name="Rectangle 4"/>
          <p:cNvSpPr/>
          <p:nvPr userDrawn="1"/>
        </p:nvSpPr>
        <p:spPr>
          <a:xfrm>
            <a:off x="0" y="5905500"/>
            <a:ext cx="9144000" cy="81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6"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475" y="6078538"/>
            <a:ext cx="1854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91263" y="6078538"/>
            <a:ext cx="22240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1"/>
          <p:cNvSpPr>
            <a:spLocks noGrp="1"/>
          </p:cNvSpPr>
          <p:nvPr>
            <p:ph type="dt" sz="half" idx="10"/>
          </p:nvPr>
        </p:nvSpPr>
        <p:spPr/>
        <p:txBody>
          <a:bodyPr/>
          <a:lstStyle>
            <a:lvl1pPr>
              <a:defRPr/>
            </a:lvl1pPr>
          </a:lstStyle>
          <a:p>
            <a:pPr>
              <a:defRPr/>
            </a:pPr>
            <a:fld id="{8EB6CD0D-9776-4DB7-895C-358F7D991FAC}" type="datetimeFigureOut">
              <a:rPr lang="en-US">
                <a:solidFill>
                  <a:srgbClr val="B31166"/>
                </a:solidFill>
              </a:rPr>
              <a:pPr>
                <a:defRPr/>
              </a:pPr>
              <a:t>4/26/2020</a:t>
            </a:fld>
            <a:endParaRPr lang="en-US">
              <a:solidFill>
                <a:srgbClr val="B31166"/>
              </a:solidFill>
            </a:endParaRPr>
          </a:p>
        </p:txBody>
      </p:sp>
      <p:sp>
        <p:nvSpPr>
          <p:cNvPr id="9" name="Footer Placeholder 2"/>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0" name="Slide Number Placeholder 3"/>
          <p:cNvSpPr>
            <a:spLocks noGrp="1"/>
          </p:cNvSpPr>
          <p:nvPr>
            <p:ph type="sldNum" sz="quarter" idx="12"/>
          </p:nvPr>
        </p:nvSpPr>
        <p:spPr/>
        <p:txBody>
          <a:bodyPr/>
          <a:lstStyle>
            <a:lvl1pPr algn="ctr">
              <a:defRPr sz="2800" smtClean="0"/>
            </a:lvl1pPr>
          </a:lstStyle>
          <a:p>
            <a:pPr>
              <a:defRPr/>
            </a:pPr>
            <a:fld id="{41F587AD-F968-4E29-B1B3-774B7B8165E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41608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9"/>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8"/>
            <p:cNvSpPr>
              <a:spLocks/>
            </p:cNvSpPr>
            <p:nvPr/>
          </p:nvSpPr>
          <p:spPr bwMode="gray">
            <a:xfrm rot="-5400000">
              <a:off x="2548536"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4" name="Freeform 5"/>
            <p:cNvSpPr>
              <a:spLocks/>
            </p:cNvSpPr>
            <p:nvPr/>
          </p:nvSpPr>
          <p:spPr bwMode="gray">
            <a:xfrm rot="-5912394">
              <a:off x="2769747"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0" y="6718300"/>
            <a:ext cx="9144000" cy="1397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18" name="Rectangle 17"/>
          <p:cNvSpPr/>
          <p:nvPr userDrawn="1"/>
        </p:nvSpPr>
        <p:spPr>
          <a:xfrm>
            <a:off x="3175" y="5854700"/>
            <a:ext cx="9144000" cy="508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19" name="Rectangle 18"/>
          <p:cNvSpPr/>
          <p:nvPr userDrawn="1"/>
        </p:nvSpPr>
        <p:spPr>
          <a:xfrm>
            <a:off x="0" y="5905500"/>
            <a:ext cx="9144000" cy="81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20" name="Picture 2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475" y="6078538"/>
            <a:ext cx="1854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91263" y="6078538"/>
            <a:ext cx="22240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Date Placeholder 4"/>
          <p:cNvSpPr>
            <a:spLocks noGrp="1"/>
          </p:cNvSpPr>
          <p:nvPr>
            <p:ph type="dt" sz="half" idx="10"/>
          </p:nvPr>
        </p:nvSpPr>
        <p:spPr/>
        <p:txBody>
          <a:bodyPr/>
          <a:lstStyle>
            <a:lvl1pPr>
              <a:defRPr/>
            </a:lvl1pPr>
          </a:lstStyle>
          <a:p>
            <a:pPr>
              <a:defRPr/>
            </a:pPr>
            <a:fld id="{0692FF10-6273-4AB2-B78B-C692DCF6BDCF}" type="datetimeFigureOut">
              <a:rPr lang="en-US">
                <a:solidFill>
                  <a:srgbClr val="B31166"/>
                </a:solidFill>
              </a:rPr>
              <a:pPr>
                <a:defRPr/>
              </a:pPr>
              <a:t>4/26/2020</a:t>
            </a:fld>
            <a:endParaRPr lang="en-US">
              <a:solidFill>
                <a:srgbClr val="B31166"/>
              </a:solidFill>
            </a:endParaRPr>
          </a:p>
        </p:txBody>
      </p:sp>
      <p:sp>
        <p:nvSpPr>
          <p:cNvPr id="23"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24" name="Slide Number Placeholder 6"/>
          <p:cNvSpPr>
            <a:spLocks noGrp="1"/>
          </p:cNvSpPr>
          <p:nvPr>
            <p:ph type="sldNum" sz="quarter" idx="12"/>
          </p:nvPr>
        </p:nvSpPr>
        <p:spPr/>
        <p:txBody>
          <a:bodyPr/>
          <a:lstStyle>
            <a:lvl1pPr algn="ctr">
              <a:defRPr sz="2800" smtClean="0"/>
            </a:lvl1pPr>
          </a:lstStyle>
          <a:p>
            <a:pPr>
              <a:defRPr/>
            </a:pPr>
            <a:fld id="{5C3269C7-F237-4DDA-B0F2-6D779DA8AB7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788508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9"/>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8"/>
            <p:cNvSpPr>
              <a:spLocks/>
            </p:cNvSpPr>
            <p:nvPr/>
          </p:nvSpPr>
          <p:spPr bwMode="gray">
            <a:xfrm rot="-5400000">
              <a:off x="2852610" y="1765596"/>
              <a:ext cx="5995993" cy="3326809"/>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4" name="Freeform 5"/>
            <p:cNvSpPr>
              <a:spLocks/>
            </p:cNvSpPr>
            <p:nvPr/>
          </p:nvSpPr>
          <p:spPr bwMode="gray">
            <a:xfrm rot="-5912394">
              <a:off x="3074559" y="145837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Rectangle 16"/>
          <p:cNvSpPr/>
          <p:nvPr userDrawn="1"/>
        </p:nvSpPr>
        <p:spPr>
          <a:xfrm>
            <a:off x="0" y="6718300"/>
            <a:ext cx="9144000" cy="1397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18" name="Rectangle 17"/>
          <p:cNvSpPr/>
          <p:nvPr userDrawn="1"/>
        </p:nvSpPr>
        <p:spPr>
          <a:xfrm>
            <a:off x="3175" y="5854700"/>
            <a:ext cx="9144000" cy="50800"/>
          </a:xfrm>
          <a:prstGeom prst="rect">
            <a:avLst/>
          </a:prstGeom>
          <a:solidFill>
            <a:srgbClr val="333D47"/>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a:solidFill>
                <a:prstClr val="white"/>
              </a:solidFill>
            </a:endParaRPr>
          </a:p>
        </p:txBody>
      </p:sp>
      <p:sp>
        <p:nvSpPr>
          <p:cNvPr id="19" name="Rectangle 18"/>
          <p:cNvSpPr/>
          <p:nvPr userDrawn="1"/>
        </p:nvSpPr>
        <p:spPr>
          <a:xfrm>
            <a:off x="0" y="5905500"/>
            <a:ext cx="9144000" cy="812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white"/>
              </a:solidFill>
            </a:endParaRPr>
          </a:p>
        </p:txBody>
      </p:sp>
      <p:pic>
        <p:nvPicPr>
          <p:cNvPr id="20" name="Picture 2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5475" y="6078538"/>
            <a:ext cx="1854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8"/>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91263" y="6078538"/>
            <a:ext cx="22240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6440" y="3086100"/>
            <a:ext cx="2987089" cy="2451100"/>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Date Placeholder 4"/>
          <p:cNvSpPr>
            <a:spLocks noGrp="1"/>
          </p:cNvSpPr>
          <p:nvPr>
            <p:ph type="dt" sz="half" idx="10"/>
          </p:nvPr>
        </p:nvSpPr>
        <p:spPr/>
        <p:txBody>
          <a:bodyPr/>
          <a:lstStyle>
            <a:lvl1pPr>
              <a:defRPr/>
            </a:lvl1pPr>
          </a:lstStyle>
          <a:p>
            <a:pPr>
              <a:defRPr/>
            </a:pPr>
            <a:fld id="{14AF7567-B64E-44C1-91FD-B4898C996377}" type="datetimeFigureOut">
              <a:rPr lang="en-US">
                <a:solidFill>
                  <a:srgbClr val="B31166"/>
                </a:solidFill>
              </a:rPr>
              <a:pPr>
                <a:defRPr/>
              </a:pPr>
              <a:t>4/26/2020</a:t>
            </a:fld>
            <a:endParaRPr lang="en-US">
              <a:solidFill>
                <a:srgbClr val="B31166"/>
              </a:solidFill>
            </a:endParaRPr>
          </a:p>
        </p:txBody>
      </p:sp>
      <p:sp>
        <p:nvSpPr>
          <p:cNvPr id="23"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24" name="Slide Number Placeholder 6"/>
          <p:cNvSpPr>
            <a:spLocks noGrp="1"/>
          </p:cNvSpPr>
          <p:nvPr>
            <p:ph type="sldNum" sz="quarter" idx="12"/>
          </p:nvPr>
        </p:nvSpPr>
        <p:spPr/>
        <p:txBody>
          <a:bodyPr/>
          <a:lstStyle>
            <a:lvl1pPr algn="ctr">
              <a:defRPr sz="2800" smtClean="0"/>
            </a:lvl1pPr>
          </a:lstStyle>
          <a:p>
            <a:pPr>
              <a:defRPr/>
            </a:pPr>
            <a:fld id="{71F24788-4973-46AA-BECB-98CF330FB23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97574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9"/>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9"/>
            <p:cNvSpPr>
              <a:spLocks/>
            </p:cNvSpPr>
            <p:nvPr/>
          </p:nvSpPr>
          <p:spPr bwMode="gray">
            <a:xfrm rot="10800000">
              <a:off x="485023" y="2670079"/>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866440" y="5528192"/>
            <a:ext cx="6422004" cy="493712"/>
          </a:xfrm>
        </p:spPr>
        <p:txBody>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52580361-1835-4BE8-8DEC-80A26FD8A5E0}" type="datetimeFigureOut">
              <a:rPr lang="en-US">
                <a:solidFill>
                  <a:srgbClr val="B31166"/>
                </a:solidFill>
              </a:rPr>
              <a:pPr>
                <a:defRPr/>
              </a:pPr>
              <a:t>4/26/2020</a:t>
            </a:fld>
            <a:endParaRPr lang="en-US">
              <a:solidFill>
                <a:srgbClr val="B31166"/>
              </a:solidFill>
            </a:endParaRPr>
          </a:p>
        </p:txBody>
      </p:sp>
      <p:sp>
        <p:nvSpPr>
          <p:cNvPr id="18" name="Footer Placeholder 5"/>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6"/>
          <p:cNvSpPr>
            <a:spLocks noGrp="1"/>
          </p:cNvSpPr>
          <p:nvPr>
            <p:ph type="sldNum" sz="quarter" idx="12"/>
          </p:nvPr>
        </p:nvSpPr>
        <p:spPr/>
        <p:txBody>
          <a:bodyPr/>
          <a:lstStyle>
            <a:lvl1pPr algn="ctr">
              <a:defRPr sz="2800" smtClean="0"/>
            </a:lvl1pPr>
          </a:lstStyle>
          <a:p>
            <a:pPr>
              <a:defRPr/>
            </a:pPr>
            <a:fld id="{0195823E-41E3-4531-9476-A3B95886BEE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4555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9"/>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9"/>
            <p:cNvSpPr>
              <a:spLocks/>
            </p:cNvSpPr>
            <p:nvPr/>
          </p:nvSpPr>
          <p:spPr bwMode="gray">
            <a:xfrm>
              <a:off x="485023" y="2854646"/>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6" name="Rectangle 15"/>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3"/>
          <p:cNvSpPr>
            <a:spLocks noGrp="1"/>
          </p:cNvSpPr>
          <p:nvPr>
            <p:ph type="dt" sz="half" idx="10"/>
          </p:nvPr>
        </p:nvSpPr>
        <p:spPr/>
        <p:txBody>
          <a:bodyPr/>
          <a:lstStyle>
            <a:lvl1pPr>
              <a:defRPr/>
            </a:lvl1pPr>
          </a:lstStyle>
          <a:p>
            <a:pPr>
              <a:defRPr/>
            </a:pPr>
            <a:fld id="{2DE5F317-082D-4E96-B83A-F7F083B0557E}" type="datetimeFigureOut">
              <a:rPr lang="en-US">
                <a:solidFill>
                  <a:srgbClr val="B31166"/>
                </a:solidFill>
              </a:rPr>
              <a:pPr>
                <a:defRPr/>
              </a:pPr>
              <a:t>4/26/2020</a:t>
            </a:fld>
            <a:endParaRPr lang="en-US">
              <a:solidFill>
                <a:srgbClr val="B31166"/>
              </a:solidFill>
            </a:endParaRPr>
          </a:p>
        </p:txBody>
      </p:sp>
      <p:sp>
        <p:nvSpPr>
          <p:cNvPr id="18"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9" name="Slide Number Placeholder 5"/>
          <p:cNvSpPr>
            <a:spLocks noGrp="1"/>
          </p:cNvSpPr>
          <p:nvPr>
            <p:ph type="sldNum" sz="quarter" idx="12"/>
          </p:nvPr>
        </p:nvSpPr>
        <p:spPr/>
        <p:txBody>
          <a:bodyPr/>
          <a:lstStyle>
            <a:lvl1pPr algn="ctr">
              <a:defRPr sz="2800" smtClean="0"/>
            </a:lvl1pPr>
          </a:lstStyle>
          <a:p>
            <a:pPr>
              <a:defRPr/>
            </a:pPr>
            <a:fld id="{8ADE0791-835C-47DE-9D56-BB40229A0B8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23300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9"/>
          <p:cNvGrpSpPr>
            <a:grpSpLocks/>
          </p:cNvGrpSpPr>
          <p:nvPr/>
        </p:nvGrpSpPr>
        <p:grpSpPr bwMode="auto">
          <a:xfrm>
            <a:off x="-1588" y="0"/>
            <a:ext cx="9145588"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3" name="Freeform 18"/>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5" name="TextBox 20"/>
          <p:cNvSpPr txBox="1">
            <a:spLocks noChangeArrowheads="1"/>
          </p:cNvSpPr>
          <p:nvPr/>
        </p:nvSpPr>
        <p:spPr bwMode="gray">
          <a:xfrm>
            <a:off x="647700" y="652463"/>
            <a:ext cx="6016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fontAlgn="base">
              <a:spcBef>
                <a:spcPct val="0"/>
              </a:spcBef>
              <a:spcAft>
                <a:spcPct val="0"/>
              </a:spcAft>
            </a:pPr>
            <a:r>
              <a:rPr lang="en-US" altLang="en-US" sz="8000">
                <a:solidFill>
                  <a:srgbClr val="EF53A5"/>
                </a:solidFill>
                <a:latin typeface="Arial" panose="020B0604020202020204" pitchFamily="34" charset="0"/>
                <a:cs typeface="Arial" panose="020B0604020202020204" pitchFamily="34" charset="0"/>
              </a:rPr>
              <a:t>“</a:t>
            </a:r>
          </a:p>
        </p:txBody>
      </p:sp>
      <p:sp>
        <p:nvSpPr>
          <p:cNvPr id="18" name="TextBox 21"/>
          <p:cNvSpPr txBox="1">
            <a:spLocks noChangeArrowheads="1"/>
          </p:cNvSpPr>
          <p:nvPr/>
        </p:nvSpPr>
        <p:spPr bwMode="gray">
          <a:xfrm>
            <a:off x="7069138" y="2900363"/>
            <a:ext cx="619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r" fontAlgn="base">
              <a:spcBef>
                <a:spcPct val="0"/>
              </a:spcBef>
              <a:spcAft>
                <a:spcPct val="0"/>
              </a:spcAft>
            </a:pPr>
            <a:r>
              <a:rPr lang="en-US" altLang="en-US" sz="800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28060" y="927099"/>
            <a:ext cx="6160385" cy="2882179"/>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fld id="{F04D29E9-1782-48F3-AF21-B3958E9C50BB}" type="datetimeFigureOut">
              <a:rPr lang="en-US">
                <a:solidFill>
                  <a:srgbClr val="B31166"/>
                </a:solidFill>
              </a:rPr>
              <a:pPr>
                <a:defRPr/>
              </a:pPr>
              <a:t>4/26/2020</a:t>
            </a:fld>
            <a:endParaRPr lang="en-US">
              <a:solidFill>
                <a:srgbClr val="B31166"/>
              </a:solidFill>
            </a:endParaRPr>
          </a:p>
        </p:txBody>
      </p:sp>
      <p:sp>
        <p:nvSpPr>
          <p:cNvPr id="21" name="Footer Placeholder 4"/>
          <p:cNvSpPr>
            <a:spLocks noGrp="1"/>
          </p:cNvSpPr>
          <p:nvPr>
            <p:ph type="ftr" sz="quarter" idx="15"/>
          </p:nvPr>
        </p:nvSpPr>
        <p:spPr/>
        <p:txBody>
          <a:bodyPr/>
          <a:lstStyle>
            <a:lvl1pPr>
              <a:defRPr/>
            </a:lvl1pPr>
          </a:lstStyle>
          <a:p>
            <a:pPr>
              <a:defRPr/>
            </a:pPr>
            <a:endParaRPr lang="en-US">
              <a:solidFill>
                <a:srgbClr val="B31166"/>
              </a:solidFill>
            </a:endParaRPr>
          </a:p>
        </p:txBody>
      </p:sp>
      <p:sp>
        <p:nvSpPr>
          <p:cNvPr id="22" name="Slide Number Placeholder 5"/>
          <p:cNvSpPr>
            <a:spLocks noGrp="1"/>
          </p:cNvSpPr>
          <p:nvPr>
            <p:ph type="sldNum" sz="quarter" idx="16"/>
          </p:nvPr>
        </p:nvSpPr>
        <p:spPr/>
        <p:txBody>
          <a:bodyPr/>
          <a:lstStyle>
            <a:lvl1pPr algn="ctr">
              <a:defRPr sz="2800" smtClean="0"/>
            </a:lvl1pPr>
          </a:lstStyle>
          <a:p>
            <a:pPr>
              <a:defRPr/>
            </a:pPr>
            <a:fld id="{69647098-6B1C-4C63-9BC5-8D39E163495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7341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3FFDDA-2E90-47D1-AA5B-4797C03DC344}"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2257178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9"/>
          <p:cNvGrpSpPr>
            <a:grpSpLocks/>
          </p:cNvGrpSpPr>
          <p:nvPr/>
        </p:nvGrpSpPr>
        <p:grpSpPr bwMode="auto">
          <a:xfrm>
            <a:off x="-1588" y="0"/>
            <a:ext cx="9145588"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2" name="Freeform 18"/>
            <p:cNvSpPr>
              <a:spLocks/>
            </p:cNvSpPr>
            <p:nvPr/>
          </p:nvSpPr>
          <p:spPr bwMode="gray">
            <a:xfrm>
              <a:off x="485023" y="4381500"/>
              <a:ext cx="8182128" cy="2130508"/>
            </a:xfrm>
            <a:custGeom>
              <a:avLst/>
              <a:gdLst>
                <a:gd name="T0" fmla="*/ 0 w 10000"/>
                <a:gd name="T1" fmla="*/ 0 h 9621"/>
                <a:gd name="T2" fmla="*/ 0 w 10000"/>
                <a:gd name="T3" fmla="*/ 2411 h 9621"/>
                <a:gd name="T4" fmla="*/ 0 w 10000"/>
                <a:gd name="T5" fmla="*/ 9586 h 9621"/>
                <a:gd name="T6" fmla="*/ 0 w 10000"/>
                <a:gd name="T7" fmla="*/ 9621 h 9621"/>
                <a:gd name="T8" fmla="*/ 10000 w 10000"/>
                <a:gd name="T9" fmla="*/ 9585 h 9621"/>
                <a:gd name="T10" fmla="*/ 10000 w 10000"/>
                <a:gd name="T11" fmla="*/ 9586 h 9621"/>
                <a:gd name="T12" fmla="*/ 9990 w 10000"/>
                <a:gd name="T13" fmla="*/ 2411 h 9621"/>
                <a:gd name="T14" fmla="*/ 9990 w 10000"/>
                <a:gd name="T15" fmla="*/ 0 h 9621"/>
                <a:gd name="T16" fmla="*/ 9990 w 10000"/>
                <a:gd name="T17" fmla="*/ 0 h 9621"/>
                <a:gd name="T18" fmla="*/ 9534 w 10000"/>
                <a:gd name="T19" fmla="*/ 253 h 9621"/>
                <a:gd name="T20" fmla="*/ 9084 w 10000"/>
                <a:gd name="T21" fmla="*/ 477 h 9621"/>
                <a:gd name="T22" fmla="*/ 8628 w 10000"/>
                <a:gd name="T23" fmla="*/ 669 h 9621"/>
                <a:gd name="T24" fmla="*/ 8177 w 10000"/>
                <a:gd name="T25" fmla="*/ 847 h 9621"/>
                <a:gd name="T26" fmla="*/ 7726 w 10000"/>
                <a:gd name="T27" fmla="*/ 984 h 9621"/>
                <a:gd name="T28" fmla="*/ 7279 w 10000"/>
                <a:gd name="T29" fmla="*/ 1087 h 9621"/>
                <a:gd name="T30" fmla="*/ 6832 w 10000"/>
                <a:gd name="T31" fmla="*/ 1176 h 9621"/>
                <a:gd name="T32" fmla="*/ 6393 w 10000"/>
                <a:gd name="T33" fmla="*/ 1236 h 9621"/>
                <a:gd name="T34" fmla="*/ 5962 w 10000"/>
                <a:gd name="T35" fmla="*/ 1279 h 9621"/>
                <a:gd name="T36" fmla="*/ 5534 w 10000"/>
                <a:gd name="T37" fmla="*/ 1294 h 9621"/>
                <a:gd name="T38" fmla="*/ 5120 w 10000"/>
                <a:gd name="T39" fmla="*/ 1294 h 9621"/>
                <a:gd name="T40" fmla="*/ 4709 w 10000"/>
                <a:gd name="T41" fmla="*/ 1294 h 9621"/>
                <a:gd name="T42" fmla="*/ 4311 w 10000"/>
                <a:gd name="T43" fmla="*/ 1266 h 9621"/>
                <a:gd name="T44" fmla="*/ 3923 w 10000"/>
                <a:gd name="T45" fmla="*/ 1221 h 9621"/>
                <a:gd name="T46" fmla="*/ 3548 w 10000"/>
                <a:gd name="T47" fmla="*/ 1161 h 9621"/>
                <a:gd name="T48" fmla="*/ 3187 w 10000"/>
                <a:gd name="T49" fmla="*/ 1101 h 9621"/>
                <a:gd name="T50" fmla="*/ 2840 w 10000"/>
                <a:gd name="T51" fmla="*/ 1026 h 9621"/>
                <a:gd name="T52" fmla="*/ 2505 w 10000"/>
                <a:gd name="T53" fmla="*/ 954 h 9621"/>
                <a:gd name="T54" fmla="*/ 2192 w 10000"/>
                <a:gd name="T55" fmla="*/ 865 h 9621"/>
                <a:gd name="T56" fmla="*/ 1889 w 10000"/>
                <a:gd name="T57" fmla="*/ 775 h 9621"/>
                <a:gd name="T58" fmla="*/ 1346 w 10000"/>
                <a:gd name="T59" fmla="*/ 579 h 9621"/>
                <a:gd name="T60" fmla="*/ 882 w 10000"/>
                <a:gd name="T61" fmla="*/ 400 h 9621"/>
                <a:gd name="T62" fmla="*/ 511 w 10000"/>
                <a:gd name="T63" fmla="*/ 253 h 9621"/>
                <a:gd name="T64" fmla="*/ 234 w 10000"/>
                <a:gd name="T65" fmla="*/ 118 h 9621"/>
                <a:gd name="T66" fmla="*/ 0 w 10000"/>
                <a:gd name="T67" fmla="*/ 0 h 9621"/>
                <a:gd name="T68" fmla="*/ 0 w 10000"/>
                <a:gd name="T69" fmla="*/ 0 h 9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4" name="Rectangle 13"/>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fld id="{D65BC1AD-E558-4102-A784-53A720C04A71}" type="datetimeFigureOut">
              <a:rPr lang="en-US">
                <a:solidFill>
                  <a:srgbClr val="B31166"/>
                </a:solidFill>
              </a:rPr>
              <a:pPr>
                <a:defRPr/>
              </a:pPr>
              <a:t>4/26/2020</a:t>
            </a:fld>
            <a:endParaRPr lang="en-US">
              <a:solidFill>
                <a:srgbClr val="B31166"/>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srgbClr val="B31166"/>
              </a:solidFill>
            </a:endParaRPr>
          </a:p>
        </p:txBody>
      </p:sp>
      <p:sp>
        <p:nvSpPr>
          <p:cNvPr id="17" name="Slide Number Placeholder 5"/>
          <p:cNvSpPr>
            <a:spLocks noGrp="1"/>
          </p:cNvSpPr>
          <p:nvPr>
            <p:ph type="sldNum" sz="quarter" idx="12"/>
          </p:nvPr>
        </p:nvSpPr>
        <p:spPr/>
        <p:txBody>
          <a:bodyPr/>
          <a:lstStyle>
            <a:lvl1pPr algn="ctr">
              <a:defRPr sz="2800" smtClean="0"/>
            </a:lvl1pPr>
          </a:lstStyle>
          <a:p>
            <a:pPr>
              <a:defRPr/>
            </a:pPr>
            <a:fld id="{128BB112-D3E8-4664-AD0C-C9F10D220BA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58153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294063"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fld id="{C64EA34D-4F17-4E03-AF72-B38B9370A1D5}" type="datetimeFigureOut">
              <a:rPr lang="en-US">
                <a:solidFill>
                  <a:srgbClr val="B31166"/>
                </a:solidFill>
              </a:rPr>
              <a:pPr>
                <a:defRPr/>
              </a:pPr>
              <a:t>4/26/2020</a:t>
            </a:fld>
            <a:endParaRPr lang="en-US">
              <a:solidFill>
                <a:srgbClr val="B31166"/>
              </a:solidFill>
            </a:endParaRPr>
          </a:p>
        </p:txBody>
      </p:sp>
      <p:sp>
        <p:nvSpPr>
          <p:cNvPr id="12" name="Footer Placeholder 7"/>
          <p:cNvSpPr>
            <a:spLocks noGrp="1"/>
          </p:cNvSpPr>
          <p:nvPr>
            <p:ph type="ftr" sz="quarter" idx="19"/>
          </p:nvPr>
        </p:nvSpPr>
        <p:spPr/>
        <p:txBody>
          <a:bodyPr/>
          <a:lstStyle>
            <a:lvl1pPr>
              <a:defRPr/>
            </a:lvl1pPr>
          </a:lstStyle>
          <a:p>
            <a:pPr>
              <a:defRPr/>
            </a:pPr>
            <a:endParaRPr lang="en-US">
              <a:solidFill>
                <a:srgbClr val="B31166"/>
              </a:solidFill>
            </a:endParaRPr>
          </a:p>
        </p:txBody>
      </p:sp>
      <p:sp>
        <p:nvSpPr>
          <p:cNvPr id="13" name="Slide Number Placeholder 8"/>
          <p:cNvSpPr>
            <a:spLocks noGrp="1"/>
          </p:cNvSpPr>
          <p:nvPr>
            <p:ph type="sldNum" sz="quarter" idx="20"/>
          </p:nvPr>
        </p:nvSpPr>
        <p:spPr/>
        <p:txBody>
          <a:bodyPr/>
          <a:lstStyle>
            <a:lvl1pPr algn="ctr">
              <a:defRPr sz="2800" smtClean="0"/>
            </a:lvl1pPr>
          </a:lstStyle>
          <a:p>
            <a:pPr>
              <a:defRPr/>
            </a:pPr>
            <a:fld id="{89C06221-F878-4E47-81E4-217BF04A9A5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7206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289300"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849938" y="2489200"/>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8"/>
          </p:nvPr>
        </p:nvSpPr>
        <p:spPr>
          <a:xfrm>
            <a:off x="866439" y="4837558"/>
            <a:ext cx="2313432" cy="1187321"/>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11125" y="4848208"/>
            <a:ext cx="2318918" cy="1187321"/>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58642" y="4837558"/>
            <a:ext cx="2318918" cy="1187321"/>
          </a:xfrm>
        </p:spPr>
        <p:txBody>
          <a:bodyPr anchor="t"/>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fld id="{E54A0D1D-AB25-4746-91B9-A448998A69D5}" type="datetimeFigureOut">
              <a:rPr lang="en-US">
                <a:solidFill>
                  <a:srgbClr val="B31166"/>
                </a:solidFill>
              </a:rPr>
              <a:pPr>
                <a:defRPr/>
              </a:pPr>
              <a:t>4/26/2020</a:t>
            </a:fld>
            <a:endParaRPr lang="en-US">
              <a:solidFill>
                <a:srgbClr val="B31166"/>
              </a:solidFill>
            </a:endParaRPr>
          </a:p>
        </p:txBody>
      </p:sp>
      <p:sp>
        <p:nvSpPr>
          <p:cNvPr id="16" name="Footer Placeholder 7"/>
          <p:cNvSpPr>
            <a:spLocks noGrp="1"/>
          </p:cNvSpPr>
          <p:nvPr>
            <p:ph type="ftr" sz="quarter" idx="24"/>
          </p:nvPr>
        </p:nvSpPr>
        <p:spPr/>
        <p:txBody>
          <a:bodyPr/>
          <a:lstStyle>
            <a:lvl1pPr>
              <a:defRPr/>
            </a:lvl1pPr>
          </a:lstStyle>
          <a:p>
            <a:pPr>
              <a:defRPr/>
            </a:pPr>
            <a:endParaRPr lang="en-US">
              <a:solidFill>
                <a:srgbClr val="B31166"/>
              </a:solidFill>
            </a:endParaRPr>
          </a:p>
        </p:txBody>
      </p:sp>
      <p:sp>
        <p:nvSpPr>
          <p:cNvPr id="17" name="Slide Number Placeholder 8"/>
          <p:cNvSpPr>
            <a:spLocks noGrp="1"/>
          </p:cNvSpPr>
          <p:nvPr>
            <p:ph type="sldNum" sz="quarter" idx="25"/>
          </p:nvPr>
        </p:nvSpPr>
        <p:spPr/>
        <p:txBody>
          <a:bodyPr/>
          <a:lstStyle>
            <a:lvl1pPr algn="ctr">
              <a:defRPr sz="2800" smtClean="0"/>
            </a:lvl1pPr>
          </a:lstStyle>
          <a:p>
            <a:pPr>
              <a:defRPr/>
            </a:pPr>
            <a:fld id="{10610875-C195-47AC-BCB9-E84558B537F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31842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588" y="6388100"/>
            <a:ext cx="990600" cy="228600"/>
          </a:xfrm>
        </p:spPr>
        <p:txBody>
          <a:bodyPr/>
          <a:lstStyle>
            <a:lvl1pPr>
              <a:defRPr/>
            </a:lvl1pPr>
          </a:lstStyle>
          <a:p>
            <a:pPr>
              <a:defRPr/>
            </a:pPr>
            <a:fld id="{DC7C8517-17B2-4B6D-A5B1-F36079D718CA}" type="datetimeFigureOut">
              <a:rPr lang="en-US">
                <a:solidFill>
                  <a:srgbClr val="B31166"/>
                </a:solidFill>
              </a:rPr>
              <a:pPr>
                <a:defRPr/>
              </a:pPr>
              <a:t>4/26/2020</a:t>
            </a:fld>
            <a:endParaRPr lang="en-US">
              <a:solidFill>
                <a:srgbClr val="B31166"/>
              </a:solidFill>
            </a:endParaRPr>
          </a:p>
        </p:txBody>
      </p:sp>
      <p:sp>
        <p:nvSpPr>
          <p:cNvPr id="5" name="Footer Placeholder 4"/>
          <p:cNvSpPr>
            <a:spLocks noGrp="1"/>
          </p:cNvSpPr>
          <p:nvPr>
            <p:ph type="ftr" sz="quarter" idx="11"/>
          </p:nvPr>
        </p:nvSpPr>
        <p:spPr>
          <a:xfrm>
            <a:off x="515938" y="6388100"/>
            <a:ext cx="3859212" cy="228600"/>
          </a:xfrm>
        </p:spPr>
        <p:txBody>
          <a:bodyPr/>
          <a:lstStyle>
            <a:lvl1pPr>
              <a:defRPr/>
            </a:lvl1pPr>
          </a:lstStyle>
          <a:p>
            <a:pPr>
              <a:defRPr/>
            </a:pPr>
            <a:endParaRPr lang="en-US">
              <a:solidFill>
                <a:srgbClr val="B31166"/>
              </a:solidFill>
            </a:endParaRPr>
          </a:p>
        </p:txBody>
      </p:sp>
      <p:sp>
        <p:nvSpPr>
          <p:cNvPr id="6" name="Slide Number Placeholder 5"/>
          <p:cNvSpPr>
            <a:spLocks noGrp="1"/>
          </p:cNvSpPr>
          <p:nvPr>
            <p:ph type="sldNum" sz="quarter" idx="12"/>
          </p:nvPr>
        </p:nvSpPr>
        <p:spPr/>
        <p:txBody>
          <a:bodyPr/>
          <a:lstStyle>
            <a:lvl1pPr algn="ctr">
              <a:defRPr sz="2800" smtClean="0"/>
            </a:lvl1pPr>
          </a:lstStyle>
          <a:p>
            <a:pPr>
              <a:defRPr/>
            </a:pPr>
            <a:fld id="{846CFC42-3551-42EC-87C2-08FEC74D54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6701054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9"/>
          <p:cNvGrpSpPr>
            <a:grpSpLocks/>
          </p:cNvGrpSpPr>
          <p:nvPr/>
        </p:nvGrpSpPr>
        <p:grpSpPr bwMode="auto">
          <a:xfrm>
            <a:off x="-1588" y="0"/>
            <a:ext cx="9120188" cy="6861175"/>
            <a:chOff x="-1588" y="0"/>
            <a:chExt cx="9120420"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85 w 10000"/>
                <a:gd name="T1" fmla="*/ 2532 h 5291"/>
                <a:gd name="T2" fmla="*/ 9958 w 10000"/>
                <a:gd name="T3" fmla="*/ 5291 h 5291"/>
                <a:gd name="T4" fmla="*/ 10000 w 10000"/>
                <a:gd name="T5" fmla="*/ 0 h 5291"/>
                <a:gd name="T6" fmla="*/ 10000 w 10000"/>
                <a:gd name="T7" fmla="*/ 0 h 5291"/>
                <a:gd name="T8" fmla="*/ 9667 w 10000"/>
                <a:gd name="T9" fmla="*/ 204 h 5291"/>
                <a:gd name="T10" fmla="*/ 9334 w 10000"/>
                <a:gd name="T11" fmla="*/ 400 h 5291"/>
                <a:gd name="T12" fmla="*/ 9001 w 10000"/>
                <a:gd name="T13" fmla="*/ 590 h 5291"/>
                <a:gd name="T14" fmla="*/ 8667 w 10000"/>
                <a:gd name="T15" fmla="*/ 753 h 5291"/>
                <a:gd name="T16" fmla="*/ 8333 w 10000"/>
                <a:gd name="T17" fmla="*/ 917 h 5291"/>
                <a:gd name="T18" fmla="*/ 7999 w 10000"/>
                <a:gd name="T19" fmla="*/ 1071 h 5291"/>
                <a:gd name="T20" fmla="*/ 7669 w 10000"/>
                <a:gd name="T21" fmla="*/ 1202 h 5291"/>
                <a:gd name="T22" fmla="*/ 7333 w 10000"/>
                <a:gd name="T23" fmla="*/ 1325 h 5291"/>
                <a:gd name="T24" fmla="*/ 7000 w 10000"/>
                <a:gd name="T25" fmla="*/ 1440 h 5291"/>
                <a:gd name="T26" fmla="*/ 6673 w 10000"/>
                <a:gd name="T27" fmla="*/ 1538 h 5291"/>
                <a:gd name="T28" fmla="*/ 6340 w 10000"/>
                <a:gd name="T29" fmla="*/ 1636 h 5291"/>
                <a:gd name="T30" fmla="*/ 6013 w 10000"/>
                <a:gd name="T31" fmla="*/ 1719 h 5291"/>
                <a:gd name="T32" fmla="*/ 5686 w 10000"/>
                <a:gd name="T33" fmla="*/ 1784 h 5291"/>
                <a:gd name="T34" fmla="*/ 5359 w 10000"/>
                <a:gd name="T35" fmla="*/ 1850 h 5291"/>
                <a:gd name="T36" fmla="*/ 5036 w 10000"/>
                <a:gd name="T37" fmla="*/ 1906 h 5291"/>
                <a:gd name="T38" fmla="*/ 4717 w 10000"/>
                <a:gd name="T39" fmla="*/ 1948 h 5291"/>
                <a:gd name="T40" fmla="*/ 4396 w 10000"/>
                <a:gd name="T41" fmla="*/ 1980 h 5291"/>
                <a:gd name="T42" fmla="*/ 4079 w 10000"/>
                <a:gd name="T43" fmla="*/ 2013 h 5291"/>
                <a:gd name="T44" fmla="*/ 3766 w 10000"/>
                <a:gd name="T45" fmla="*/ 2029 h 5291"/>
                <a:gd name="T46" fmla="*/ 3454 w 10000"/>
                <a:gd name="T47" fmla="*/ 2046 h 5291"/>
                <a:gd name="T48" fmla="*/ 3145 w 10000"/>
                <a:gd name="T49" fmla="*/ 2053 h 5291"/>
                <a:gd name="T50" fmla="*/ 2839 w 10000"/>
                <a:gd name="T51" fmla="*/ 2046 h 5291"/>
                <a:gd name="T52" fmla="*/ 2537 w 10000"/>
                <a:gd name="T53" fmla="*/ 2046 h 5291"/>
                <a:gd name="T54" fmla="*/ 2238 w 10000"/>
                <a:gd name="T55" fmla="*/ 2029 h 5291"/>
                <a:gd name="T56" fmla="*/ 1943 w 10000"/>
                <a:gd name="T57" fmla="*/ 2004 h 5291"/>
                <a:gd name="T58" fmla="*/ 1653 w 10000"/>
                <a:gd name="T59" fmla="*/ 1980 h 5291"/>
                <a:gd name="T60" fmla="*/ 1368 w 10000"/>
                <a:gd name="T61" fmla="*/ 1955 h 5291"/>
                <a:gd name="T62" fmla="*/ 1085 w 10000"/>
                <a:gd name="T63" fmla="*/ 1915 h 5291"/>
                <a:gd name="T64" fmla="*/ 806 w 10000"/>
                <a:gd name="T65" fmla="*/ 1873 h 5291"/>
                <a:gd name="T66" fmla="*/ 533 w 10000"/>
                <a:gd name="T67" fmla="*/ 1833 h 5291"/>
                <a:gd name="T68" fmla="*/ 0 w 10000"/>
                <a:gd name="T69" fmla="*/ 1726 h 5291"/>
                <a:gd name="T70" fmla="*/ 85 w 10000"/>
                <a:gd name="T71" fmla="*/ 2532 h 5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grpSp>
      <p:sp>
        <p:nvSpPr>
          <p:cNvPr id="12" name="Rectangle 11"/>
          <p:cNvSpPr/>
          <p:nvPr/>
        </p:nvSpPr>
        <p:spPr>
          <a:xfrm>
            <a:off x="414338" y="401638"/>
            <a:ext cx="461168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9"/>
          <p:cNvSpPr>
            <a:spLocks/>
          </p:cNvSpPr>
          <p:nvPr/>
        </p:nvSpPr>
        <p:spPr bwMode="gray">
          <a:xfrm rot="5400000">
            <a:off x="1298575" y="1765301"/>
            <a:ext cx="5997575" cy="3327400"/>
          </a:xfrm>
          <a:custGeom>
            <a:avLst/>
            <a:gdLst>
              <a:gd name="T0" fmla="*/ 0 w 4960"/>
              <a:gd name="T1" fmla="*/ 0 h 2752"/>
              <a:gd name="T2" fmla="*/ 0 w 4960"/>
              <a:gd name="T3" fmla="*/ 324 h 2752"/>
              <a:gd name="T4" fmla="*/ 0 w 4960"/>
              <a:gd name="T5" fmla="*/ 1992 h 2752"/>
              <a:gd name="T6" fmla="*/ 0 w 4960"/>
              <a:gd name="T7" fmla="*/ 2752 h 2752"/>
              <a:gd name="T8" fmla="*/ 4960 w 4960"/>
              <a:gd name="T9" fmla="*/ 2752 h 2752"/>
              <a:gd name="T10" fmla="*/ 4960 w 4960"/>
              <a:gd name="T11" fmla="*/ 1992 h 2752"/>
              <a:gd name="T12" fmla="*/ 4960 w 4960"/>
              <a:gd name="T13" fmla="*/ 324 h 2752"/>
              <a:gd name="T14" fmla="*/ 4960 w 4960"/>
              <a:gd name="T15" fmla="*/ 0 h 2752"/>
              <a:gd name="T16" fmla="*/ 4960 w 4960"/>
              <a:gd name="T17" fmla="*/ 0 h 2752"/>
              <a:gd name="T18" fmla="*/ 4734 w 4960"/>
              <a:gd name="T19" fmla="*/ 34 h 2752"/>
              <a:gd name="T20" fmla="*/ 4510 w 4960"/>
              <a:gd name="T21" fmla="*/ 64 h 2752"/>
              <a:gd name="T22" fmla="*/ 4284 w 4960"/>
              <a:gd name="T23" fmla="*/ 90 h 2752"/>
              <a:gd name="T24" fmla="*/ 4060 w 4960"/>
              <a:gd name="T25" fmla="*/ 114 h 2752"/>
              <a:gd name="T26" fmla="*/ 3836 w 4960"/>
              <a:gd name="T27" fmla="*/ 132 h 2752"/>
              <a:gd name="T28" fmla="*/ 3614 w 4960"/>
              <a:gd name="T29" fmla="*/ 146 h 2752"/>
              <a:gd name="T30" fmla="*/ 3392 w 4960"/>
              <a:gd name="T31" fmla="*/ 158 h 2752"/>
              <a:gd name="T32" fmla="*/ 3174 w 4960"/>
              <a:gd name="T33" fmla="*/ 166 h 2752"/>
              <a:gd name="T34" fmla="*/ 2960 w 4960"/>
              <a:gd name="T35" fmla="*/ 172 h 2752"/>
              <a:gd name="T36" fmla="*/ 2748 w 4960"/>
              <a:gd name="T37" fmla="*/ 174 h 2752"/>
              <a:gd name="T38" fmla="*/ 2542 w 4960"/>
              <a:gd name="T39" fmla="*/ 174 h 2752"/>
              <a:gd name="T40" fmla="*/ 2338 w 4960"/>
              <a:gd name="T41" fmla="*/ 174 h 2752"/>
              <a:gd name="T42" fmla="*/ 2140 w 4960"/>
              <a:gd name="T43" fmla="*/ 170 h 2752"/>
              <a:gd name="T44" fmla="*/ 1948 w 4960"/>
              <a:gd name="T45" fmla="*/ 164 h 2752"/>
              <a:gd name="T46" fmla="*/ 1762 w 4960"/>
              <a:gd name="T47" fmla="*/ 156 h 2752"/>
              <a:gd name="T48" fmla="*/ 1582 w 4960"/>
              <a:gd name="T49" fmla="*/ 148 h 2752"/>
              <a:gd name="T50" fmla="*/ 1410 w 4960"/>
              <a:gd name="T51" fmla="*/ 138 h 2752"/>
              <a:gd name="T52" fmla="*/ 1244 w 4960"/>
              <a:gd name="T53" fmla="*/ 128 h 2752"/>
              <a:gd name="T54" fmla="*/ 1088 w 4960"/>
              <a:gd name="T55" fmla="*/ 116 h 2752"/>
              <a:gd name="T56" fmla="*/ 938 w 4960"/>
              <a:gd name="T57" fmla="*/ 104 h 2752"/>
              <a:gd name="T58" fmla="*/ 668 w 4960"/>
              <a:gd name="T59" fmla="*/ 78 h 2752"/>
              <a:gd name="T60" fmla="*/ 438 w 4960"/>
              <a:gd name="T61" fmla="*/ 54 h 2752"/>
              <a:gd name="T62" fmla="*/ 254 w 4960"/>
              <a:gd name="T63" fmla="*/ 34 h 2752"/>
              <a:gd name="T64" fmla="*/ 116 w 4960"/>
              <a:gd name="T65" fmla="*/ 16 h 2752"/>
              <a:gd name="T66" fmla="*/ 0 w 4960"/>
              <a:gd name="T67" fmla="*/ 0 h 2752"/>
              <a:gd name="T68" fmla="*/ 0 w 4960"/>
              <a:gd name="T69" fmla="*/ 0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4320 h 4320"/>
              <a:gd name="T4" fmla="*/ 5760 w 5760"/>
              <a:gd name="T5" fmla="*/ 4320 h 4320"/>
              <a:gd name="T6" fmla="*/ 5760 w 5760"/>
              <a:gd name="T7" fmla="*/ 0 h 4320"/>
              <a:gd name="T8" fmla="*/ 0 w 5760"/>
              <a:gd name="T9" fmla="*/ 0 h 4320"/>
              <a:gd name="T10" fmla="*/ 5444 w 5760"/>
              <a:gd name="T11" fmla="*/ 4004 h 4320"/>
              <a:gd name="T12" fmla="*/ 324 w 5760"/>
              <a:gd name="T13" fmla="*/ 4004 h 4320"/>
              <a:gd name="T14" fmla="*/ 324 w 5760"/>
              <a:gd name="T15" fmla="*/ 324 h 4320"/>
              <a:gd name="T16" fmla="*/ 5444 w 5760"/>
              <a:gd name="T17" fmla="*/ 324 h 4320"/>
              <a:gd name="T18" fmla="*/ 5444 w 5760"/>
              <a:gd name="T19" fmla="*/ 400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prstClr val="black"/>
              </a:solidFill>
            </a:endParaRPr>
          </a:p>
        </p:txBody>
      </p:sp>
      <p:sp>
        <p:nvSpPr>
          <p:cNvPr id="15" name="Rectangle 14"/>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74928" y="1447799"/>
            <a:ext cx="1113516" cy="4572001"/>
          </a:xfrm>
        </p:spPr>
        <p:txBody>
          <a:bodyPr vert="eaVert"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vl1pPr>
          </a:lstStyle>
          <a:p>
            <a:pPr>
              <a:defRPr/>
            </a:pPr>
            <a:fld id="{5DF73E2B-132C-4940-9C31-3D2C8597F461}" type="datetimeFigureOut">
              <a:rPr lang="en-US">
                <a:solidFill>
                  <a:srgbClr val="B31166"/>
                </a:solidFill>
              </a:rPr>
              <a:pPr>
                <a:defRPr/>
              </a:pPr>
              <a:t>4/26/2020</a:t>
            </a:fld>
            <a:endParaRPr lang="en-US">
              <a:solidFill>
                <a:srgbClr val="B31166"/>
              </a:solidFill>
            </a:endParaRPr>
          </a:p>
        </p:txBody>
      </p:sp>
      <p:sp>
        <p:nvSpPr>
          <p:cNvPr id="17" name="Footer Placeholder 4"/>
          <p:cNvSpPr>
            <a:spLocks noGrp="1"/>
          </p:cNvSpPr>
          <p:nvPr>
            <p:ph type="ftr" sz="quarter" idx="11"/>
          </p:nvPr>
        </p:nvSpPr>
        <p:spPr>
          <a:xfrm>
            <a:off x="538163" y="6365875"/>
            <a:ext cx="3860800" cy="228600"/>
          </a:xfrm>
        </p:spPr>
        <p:txBody>
          <a:bodyPr/>
          <a:lstStyle>
            <a:lvl1pPr>
              <a:defRPr/>
            </a:lvl1pPr>
          </a:lstStyle>
          <a:p>
            <a:pPr>
              <a:defRPr/>
            </a:pPr>
            <a:endParaRPr lang="en-US">
              <a:solidFill>
                <a:srgbClr val="B31166"/>
              </a:solidFill>
            </a:endParaRPr>
          </a:p>
        </p:txBody>
      </p:sp>
      <p:sp>
        <p:nvSpPr>
          <p:cNvPr id="18" name="Slide Number Placeholder 5"/>
          <p:cNvSpPr>
            <a:spLocks noGrp="1"/>
          </p:cNvSpPr>
          <p:nvPr>
            <p:ph type="sldNum" sz="quarter" idx="12"/>
          </p:nvPr>
        </p:nvSpPr>
        <p:spPr/>
        <p:txBody>
          <a:bodyPr/>
          <a:lstStyle>
            <a:lvl1pPr algn="ctr">
              <a:defRPr sz="2800" smtClean="0"/>
            </a:lvl1pPr>
          </a:lstStyle>
          <a:p>
            <a:pPr>
              <a:defRPr/>
            </a:pPr>
            <a:fld id="{2031A66D-3D83-4399-BF2B-AB344399230B}"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4545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3FFDDA-2E90-47D1-AA5B-4797C03DC344}"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110770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FFDDA-2E90-47D1-AA5B-4797C03DC344}"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254820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3FFDDA-2E90-47D1-AA5B-4797C03DC344}"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409604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3FFDDA-2E90-47D1-AA5B-4797C03DC344}"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6EB12-60A4-4DD2-83B2-BEAFF4493831}" type="slidenum">
              <a:rPr lang="en-US" smtClean="0"/>
              <a:t>‹#›</a:t>
            </a:fld>
            <a:endParaRPr lang="en-US"/>
          </a:p>
        </p:txBody>
      </p:sp>
    </p:spTree>
    <p:extLst>
      <p:ext uri="{BB962C8B-B14F-4D97-AF65-F5344CB8AC3E}">
        <p14:creationId xmlns:p14="http://schemas.microsoft.com/office/powerpoint/2010/main" val="360489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2.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FDDA-2E90-47D1-AA5B-4797C03DC344}" type="datetimeFigureOut">
              <a:rPr lang="en-US" smtClean="0"/>
              <a:t>4/26/2020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6EB12-60A4-4DD2-83B2-BEAFF4493831}" type="slidenum">
              <a:rPr lang="en-US" smtClean="0"/>
              <a:t>‹#›</a:t>
            </a:fld>
            <a:endParaRPr lang="en-US"/>
          </a:p>
        </p:txBody>
      </p:sp>
    </p:spTree>
    <p:extLst>
      <p:ext uri="{BB962C8B-B14F-4D97-AF65-F5344CB8AC3E}">
        <p14:creationId xmlns:p14="http://schemas.microsoft.com/office/powerpoint/2010/main" val="60633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5503E-B6C5-4409-BAA1-2FE31CDFA075}"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119DE-8798-4801-8D64-DEE0796390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552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FFDDA-2E90-47D1-AA5B-4797C03DC344}" type="datetimeFigureOut">
              <a:rPr lang="en-US" smtClean="0">
                <a:solidFill>
                  <a:prstClr val="black">
                    <a:tint val="75000"/>
                  </a:prstClr>
                </a:solidFill>
              </a:rPr>
              <a:pPr/>
              <a:t>4/26/2020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6EB12-60A4-4DD2-83B2-BEAFF4493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4651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481013" y="409575"/>
            <a:ext cx="8216900" cy="513556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bwMode="gray">
          <a:xfrm>
            <a:off x="1333500" y="1004888"/>
            <a:ext cx="6345238" cy="70961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333500" y="1909763"/>
            <a:ext cx="6345238" cy="2481262"/>
          </a:xfrm>
          <a:prstGeom prst="rect">
            <a:avLst/>
          </a:prstGeom>
          <a:ln>
            <a:noFill/>
          </a:ln>
        </p:spPr>
        <p:style>
          <a:lnRef idx="2">
            <a:schemeClr val="accent4"/>
          </a:lnRef>
          <a:fillRef idx="1">
            <a:schemeClr val="lt1"/>
          </a:fillRef>
          <a:effectRef idx="0">
            <a:schemeClr val="accent4"/>
          </a:effectRef>
          <a:fontRef idx="none"/>
        </p:style>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3963" y="6365875"/>
            <a:ext cx="9906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smtClean="0">
                <a:solidFill>
                  <a:schemeClr val="accent1"/>
                </a:solidFill>
                <a:latin typeface="+mn-lt"/>
              </a:defRPr>
            </a:lvl1pPr>
          </a:lstStyle>
          <a:p>
            <a:pPr>
              <a:defRPr/>
            </a:pPr>
            <a:fld id="{1E9BCDFB-6514-4889-AA15-C5609A21F715}" type="datetimeFigureOut">
              <a:rPr lang="en-US">
                <a:solidFill>
                  <a:srgbClr val="B31166"/>
                </a:solidFill>
              </a:rPr>
              <a:pPr>
                <a:defRPr/>
              </a:pPr>
              <a:t>4/26/2020</a:t>
            </a:fld>
            <a:endParaRPr lang="en-US">
              <a:solidFill>
                <a:srgbClr val="B31166"/>
              </a:solidFill>
            </a:endParaRPr>
          </a:p>
        </p:txBody>
      </p:sp>
      <p:sp>
        <p:nvSpPr>
          <p:cNvPr id="5" name="Footer Placeholder 4"/>
          <p:cNvSpPr>
            <a:spLocks noGrp="1"/>
          </p:cNvSpPr>
          <p:nvPr>
            <p:ph type="ftr" sz="quarter" idx="3"/>
          </p:nvPr>
        </p:nvSpPr>
        <p:spPr>
          <a:xfrm>
            <a:off x="590550" y="6365875"/>
            <a:ext cx="3860800" cy="228600"/>
          </a:xfrm>
          <a:prstGeom prst="rect">
            <a:avLst/>
          </a:prstGeom>
        </p:spPr>
        <p:txBody>
          <a:bodyPr vert="horz" lIns="91440" tIns="45720" rIns="91440" bIns="45720" rtlCol="0" anchor="b"/>
          <a:lstStyle>
            <a:lvl1pPr algn="l" eaLnBrk="1" fontAlgn="auto" hangingPunct="1">
              <a:spcBef>
                <a:spcPts val="0"/>
              </a:spcBef>
              <a:spcAft>
                <a:spcPts val="0"/>
              </a:spcAft>
              <a:defRPr sz="900" b="1" i="0">
                <a:solidFill>
                  <a:schemeClr val="accent1"/>
                </a:solidFill>
                <a:latin typeface="+mn-lt"/>
              </a:defRPr>
            </a:lvl1pPr>
          </a:lstStyle>
          <a:p>
            <a:pPr>
              <a:defRPr/>
            </a:pPr>
            <a:endParaRPr lang="en-US">
              <a:solidFill>
                <a:srgbClr val="B31166"/>
              </a:solidFill>
            </a:endParaRPr>
          </a:p>
        </p:txBody>
      </p:sp>
      <p:sp>
        <p:nvSpPr>
          <p:cNvPr id="26" name="Rectangle 25"/>
          <p:cNvSpPr/>
          <p:nvPr/>
        </p:nvSpPr>
        <p:spPr>
          <a:xfrm>
            <a:off x="7745413" y="0"/>
            <a:ext cx="685800" cy="1100138"/>
          </a:xfrm>
          <a:prstGeom prst="rect">
            <a:avLst/>
          </a:prstGeom>
          <a:solidFill>
            <a:srgbClr val="FF8300"/>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738" y="295275"/>
            <a:ext cx="790575" cy="768350"/>
          </a:xfrm>
          <a:prstGeom prst="rect">
            <a:avLst/>
          </a:prstGeom>
        </p:spPr>
        <p:txBody>
          <a:bodyPr anchor="b"/>
          <a:lstStyle>
            <a:lvl1pPr algn="ctr" eaLnBrk="1" fontAlgn="auto" hangingPunct="1">
              <a:spcBef>
                <a:spcPts val="0"/>
              </a:spcBef>
              <a:spcAft>
                <a:spcPts val="0"/>
              </a:spcAft>
              <a:defRPr sz="2800" smtClean="0">
                <a:solidFill>
                  <a:schemeClr val="bg1"/>
                </a:solidFill>
                <a:latin typeface="+mn-lt"/>
              </a:defRPr>
            </a:lvl1pPr>
          </a:lstStyle>
          <a:p>
            <a:pPr>
              <a:defRPr/>
            </a:pPr>
            <a:fld id="{D4FD116A-990D-4519-A7DB-500A7B4FA11F}" type="slidenum">
              <a:rPr lang="en-US">
                <a:solidFill>
                  <a:prstClr val="white"/>
                </a:solidFill>
              </a:rPr>
              <a:pPr>
                <a:defRPr/>
              </a:pPr>
              <a:t>‹#›</a:t>
            </a:fld>
            <a:endParaRPr lang="en-US">
              <a:solidFill>
                <a:prstClr val="white"/>
              </a:solidFill>
            </a:endParaRPr>
          </a:p>
        </p:txBody>
      </p:sp>
      <p:pic>
        <p:nvPicPr>
          <p:cNvPr id="1033" name="Picture 2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4762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hdr="0" ftr="0" dt="0"/>
  <p:txStyles>
    <p:titleStyle>
      <a:lvl1pPr algn="l" defTabSz="457200"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l" defTabSz="457200" rtl="0" fontAlgn="base">
        <a:spcBef>
          <a:spcPct val="0"/>
        </a:spcBef>
        <a:spcAft>
          <a:spcPct val="0"/>
        </a:spcAft>
        <a:defRPr sz="3200" b="1">
          <a:solidFill>
            <a:schemeClr val="tx1"/>
          </a:solidFill>
          <a:latin typeface="Century Gothic" panose="020B0502020202020204" pitchFamily="34" charset="0"/>
        </a:defRPr>
      </a:lvl2pPr>
      <a:lvl3pPr algn="l" defTabSz="457200" rtl="0" fontAlgn="base">
        <a:spcBef>
          <a:spcPct val="0"/>
        </a:spcBef>
        <a:spcAft>
          <a:spcPct val="0"/>
        </a:spcAft>
        <a:defRPr sz="3200" b="1">
          <a:solidFill>
            <a:schemeClr val="tx1"/>
          </a:solidFill>
          <a:latin typeface="Century Gothic" panose="020B0502020202020204" pitchFamily="34" charset="0"/>
        </a:defRPr>
      </a:lvl3pPr>
      <a:lvl4pPr algn="l" defTabSz="457200" rtl="0" fontAlgn="base">
        <a:spcBef>
          <a:spcPct val="0"/>
        </a:spcBef>
        <a:spcAft>
          <a:spcPct val="0"/>
        </a:spcAft>
        <a:defRPr sz="3200" b="1">
          <a:solidFill>
            <a:schemeClr val="tx1"/>
          </a:solidFill>
          <a:latin typeface="Century Gothic" panose="020B0502020202020204" pitchFamily="34" charset="0"/>
        </a:defRPr>
      </a:lvl4pPr>
      <a:lvl5pPr algn="l" defTabSz="457200" rtl="0" fontAlgn="base">
        <a:spcBef>
          <a:spcPct val="0"/>
        </a:spcBef>
        <a:spcAft>
          <a:spcPct val="0"/>
        </a:spcAft>
        <a:defRPr sz="3200" b="1">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FF8300"/>
        </a:buClr>
        <a:buSzPct val="80000"/>
        <a:buFont typeface="Wingdings 3" panose="05040102010807070707" pitchFamily="18" charset="2"/>
        <a:buChar char=""/>
        <a:defRPr b="1" kern="1200">
          <a:solidFill>
            <a:srgbClr val="404040"/>
          </a:solidFill>
          <a:latin typeface="+mn-lt"/>
          <a:ea typeface="+mn-ea"/>
          <a:cs typeface="+mn-cs"/>
        </a:defRPr>
      </a:lvl1pPr>
      <a:lvl2pPr marL="685800" indent="-282575" algn="l" defTabSz="457200" rtl="0" fontAlgn="base">
        <a:spcBef>
          <a:spcPts val="1000"/>
        </a:spcBef>
        <a:spcAft>
          <a:spcPct val="0"/>
        </a:spcAft>
        <a:buClr>
          <a:srgbClr val="FF8300"/>
        </a:buClr>
        <a:buSzPct val="80000"/>
        <a:buFont typeface="Wingdings 3" panose="05040102010807070707" pitchFamily="18" charset="2"/>
        <a:buChar char=""/>
        <a:defRPr sz="1600" b="1" kern="1200">
          <a:solidFill>
            <a:srgbClr val="404040"/>
          </a:solidFill>
          <a:latin typeface="+mn-lt"/>
          <a:ea typeface="+mn-ea"/>
          <a:cs typeface="+mn-cs"/>
        </a:defRPr>
      </a:lvl2pPr>
      <a:lvl3pPr marL="958850" indent="-228600" algn="l" defTabSz="457200" rtl="0" fontAlgn="base">
        <a:spcBef>
          <a:spcPts val="1000"/>
        </a:spcBef>
        <a:spcAft>
          <a:spcPct val="0"/>
        </a:spcAft>
        <a:buClr>
          <a:srgbClr val="FF8300"/>
        </a:buClr>
        <a:buSzPct val="80000"/>
        <a:buFont typeface="Wingdings 3" panose="05040102010807070707" pitchFamily="18" charset="2"/>
        <a:buChar char=""/>
        <a:defRPr sz="1400" b="1" kern="1200">
          <a:solidFill>
            <a:srgbClr val="404040"/>
          </a:solidFill>
          <a:latin typeface="+mn-lt"/>
          <a:ea typeface="+mn-ea"/>
          <a:cs typeface="+mn-cs"/>
        </a:defRPr>
      </a:lvl3pPr>
      <a:lvl4pPr marL="1233488" indent="-228600" algn="l" defTabSz="457200" rtl="0" fontAlgn="base">
        <a:spcBef>
          <a:spcPts val="1000"/>
        </a:spcBef>
        <a:spcAft>
          <a:spcPct val="0"/>
        </a:spcAft>
        <a:buClr>
          <a:srgbClr val="FF8300"/>
        </a:buClr>
        <a:buSzPct val="80000"/>
        <a:buFont typeface="Wingdings 3" panose="05040102010807070707" pitchFamily="18" charset="2"/>
        <a:buChar char=""/>
        <a:defRPr sz="1200" b="1" kern="1200">
          <a:solidFill>
            <a:srgbClr val="404040"/>
          </a:solidFill>
          <a:latin typeface="+mn-lt"/>
          <a:ea typeface="+mn-ea"/>
          <a:cs typeface="+mn-cs"/>
        </a:defRPr>
      </a:lvl4pPr>
      <a:lvl5pPr marL="1508125" indent="-228600" algn="l" defTabSz="457200" rtl="0" fontAlgn="base">
        <a:spcBef>
          <a:spcPts val="1000"/>
        </a:spcBef>
        <a:spcAft>
          <a:spcPct val="0"/>
        </a:spcAft>
        <a:buClr>
          <a:srgbClr val="FF8300"/>
        </a:buClr>
        <a:buSzPct val="80000"/>
        <a:buFont typeface="Wingdings 3" panose="05040102010807070707" pitchFamily="18" charset="2"/>
        <a:buChar char=""/>
        <a:defRPr sz="1200" b="1"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0713" y="1639888"/>
            <a:ext cx="7937500" cy="2551112"/>
          </a:xfrm>
        </p:spPr>
        <p:txBody>
          <a:bodyPr/>
          <a:lstStyle/>
          <a:p>
            <a:pPr fontAlgn="auto">
              <a:spcAft>
                <a:spcPts val="0"/>
              </a:spcAft>
              <a:defRPr/>
            </a:pPr>
            <a:r>
              <a:rPr lang="en-US" dirty="0">
                <a:solidFill>
                  <a:schemeClr val="bg1"/>
                </a:solidFill>
              </a:rPr>
              <a:t>A UTIA P&amp;T Committee Perspective</a:t>
            </a:r>
          </a:p>
        </p:txBody>
      </p:sp>
      <p:sp>
        <p:nvSpPr>
          <p:cNvPr id="5" name="TextBox 4"/>
          <p:cNvSpPr txBox="1"/>
          <p:nvPr/>
        </p:nvSpPr>
        <p:spPr>
          <a:xfrm>
            <a:off x="685800" y="4160363"/>
            <a:ext cx="8296275" cy="1200329"/>
          </a:xfrm>
          <a:prstGeom prst="rect">
            <a:avLst/>
          </a:prstGeom>
          <a:noFill/>
        </p:spPr>
        <p:txBody>
          <a:bodyPr wrap="square">
            <a:spAutoFit/>
          </a:bodyPr>
          <a:lstStyle/>
          <a:p>
            <a:pPr>
              <a:defRPr/>
            </a:pPr>
            <a:r>
              <a:rPr lang="en-US" sz="2400" b="1" cap="all" dirty="0">
                <a:solidFill>
                  <a:prstClr val="white"/>
                </a:solidFill>
              </a:rPr>
              <a:t>Jun Lin, animal Science</a:t>
            </a:r>
          </a:p>
          <a:p>
            <a:pPr>
              <a:defRPr/>
            </a:pPr>
            <a:r>
              <a:rPr lang="en-US" sz="2400" b="1" cap="all" dirty="0">
                <a:solidFill>
                  <a:prstClr val="white"/>
                </a:solidFill>
              </a:rPr>
              <a:t>Forbes Walker, BIOSYSTEMS Engineering &amp; Soil science</a:t>
            </a:r>
          </a:p>
        </p:txBody>
      </p:sp>
    </p:spTree>
    <p:extLst>
      <p:ext uri="{BB962C8B-B14F-4D97-AF65-F5344CB8AC3E}">
        <p14:creationId xmlns:p14="http://schemas.microsoft.com/office/powerpoint/2010/main" val="4230583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bwMode="auto">
          <a:xfrm>
            <a:off x="381000" y="1680865"/>
            <a:ext cx="8382000" cy="5029200"/>
          </a:xfrm>
        </p:spPr>
        <p:txBody>
          <a:bodyPr wrap="square" numCol="1" anchor="t" anchorCtr="0" compatLnSpc="1">
            <a:prstTxWarp prst="textNoShape">
              <a:avLst/>
            </a:prstTxWarp>
            <a:normAutofit fontScale="77500" lnSpcReduction="20000"/>
          </a:bodyPr>
          <a:lstStyle/>
          <a:p>
            <a:r>
              <a:rPr lang="en-US" b="1" dirty="0"/>
              <a:t>All reviews &amp; plans to participate in the discussion of each candidate</a:t>
            </a:r>
          </a:p>
          <a:p>
            <a:pPr lvl="1"/>
            <a:r>
              <a:rPr lang="en-US" b="1" dirty="0"/>
              <a:t>Except for </a:t>
            </a:r>
            <a:r>
              <a:rPr lang="en-US" b="1" dirty="0">
                <a:solidFill>
                  <a:schemeClr val="tx2">
                    <a:lumMod val="60000"/>
                    <a:lumOff val="40000"/>
                  </a:schemeClr>
                </a:solidFill>
                <a:effectLst>
                  <a:outerShdw blurRad="38100" dist="38100" dir="2700000" algn="tl">
                    <a:srgbClr val="000000">
                      <a:alpha val="43137"/>
                    </a:srgbClr>
                  </a:outerShdw>
                </a:effectLst>
              </a:rPr>
              <a:t>Departmental Member (RECUSED)</a:t>
            </a:r>
          </a:p>
          <a:p>
            <a:r>
              <a:rPr lang="en-US" altLang="en-US" b="1" dirty="0"/>
              <a:t>Primary reviewer</a:t>
            </a:r>
          </a:p>
          <a:p>
            <a:pPr eaLnBrk="1" hangingPunct="1"/>
            <a:r>
              <a:rPr lang="en-US" altLang="en-US" b="1" dirty="0"/>
              <a:t>Secondary reviewer</a:t>
            </a:r>
          </a:p>
          <a:p>
            <a:pPr eaLnBrk="1" hangingPunct="1"/>
            <a:r>
              <a:rPr lang="en-US" altLang="en-US" b="1" dirty="0"/>
              <a:t>Committee discussion using draft letter</a:t>
            </a:r>
          </a:p>
          <a:p>
            <a:pPr eaLnBrk="1" hangingPunct="1"/>
            <a:r>
              <a:rPr lang="en-US" altLang="en-US" b="1" dirty="0"/>
              <a:t>Vote Promotion &amp; Tenure</a:t>
            </a:r>
          </a:p>
          <a:p>
            <a:pPr eaLnBrk="1" hangingPunct="1"/>
            <a:r>
              <a:rPr lang="en-US" altLang="en-US" b="1" dirty="0"/>
              <a:t>P/S reviewers and Chair revise draft letter </a:t>
            </a:r>
          </a:p>
          <a:p>
            <a:pPr eaLnBrk="1" hangingPunct="1"/>
            <a:r>
              <a:rPr lang="en-US" altLang="en-US" b="1" dirty="0"/>
              <a:t>Chair sends revised letter to Committee (All </a:t>
            </a:r>
            <a:r>
              <a:rPr lang="en-US" altLang="en-US" b="1" dirty="0">
                <a:solidFill>
                  <a:schemeClr val="tx2">
                    <a:lumMod val="60000"/>
                    <a:lumOff val="40000"/>
                  </a:schemeClr>
                </a:solidFill>
                <a:effectLst>
                  <a:outerShdw blurRad="38100" dist="38100" dir="2700000" algn="tl">
                    <a:srgbClr val="000000">
                      <a:alpha val="43137"/>
                    </a:srgbClr>
                  </a:outerShdw>
                </a:effectLst>
              </a:rPr>
              <a:t>except for recused</a:t>
            </a:r>
            <a:r>
              <a:rPr lang="en-US" altLang="en-US" b="1" dirty="0"/>
              <a:t>)</a:t>
            </a:r>
          </a:p>
          <a:p>
            <a:pPr eaLnBrk="1" hangingPunct="1"/>
            <a:r>
              <a:rPr lang="en-US" altLang="en-US" b="1" dirty="0"/>
              <a:t>Edits incorporated </a:t>
            </a:r>
          </a:p>
          <a:p>
            <a:pPr eaLnBrk="1" hangingPunct="1"/>
            <a:r>
              <a:rPr lang="en-US" altLang="en-US" b="1" dirty="0"/>
              <a:t>Final letters are sent to Deans and copied to Department Heads, candidates &amp; all P&amp;T members</a:t>
            </a:r>
          </a:p>
          <a:p>
            <a:pPr eaLnBrk="1" hangingPunct="1"/>
            <a:endParaRPr lang="en-US" altLang="en-US" b="1" dirty="0"/>
          </a:p>
        </p:txBody>
      </p:sp>
      <p:sp>
        <p:nvSpPr>
          <p:cNvPr id="5" name="TextBox 4"/>
          <p:cNvSpPr txBox="1"/>
          <p:nvPr/>
        </p:nvSpPr>
        <p:spPr>
          <a:xfrm>
            <a:off x="381000" y="533400"/>
            <a:ext cx="8382000" cy="940653"/>
          </a:xfrm>
          <a:prstGeom prst="bevel">
            <a:avLst/>
          </a:prstGeom>
          <a:solidFill>
            <a:schemeClr val="accent6"/>
          </a:solidFill>
        </p:spPr>
        <p:txBody>
          <a:bodyPr wrap="square" rtlCol="0">
            <a:spAutoFit/>
          </a:bodyPr>
          <a:lstStyle/>
          <a:p>
            <a:pPr algn="ctr"/>
            <a:r>
              <a:rPr lang="en-US" sz="4000" b="1" dirty="0">
                <a:solidFill>
                  <a:prstClr val="black"/>
                </a:solidFill>
              </a:rPr>
              <a:t>UTIA P &amp; T Committee Procedures</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556" t="1111" r="14444" b="-370"/>
          <a:stretch/>
        </p:blipFill>
        <p:spPr>
          <a:xfrm rot="5400000">
            <a:off x="6689555" y="2378245"/>
            <a:ext cx="1894895" cy="2015206"/>
          </a:xfrm>
          <a:prstGeom prst="rect">
            <a:avLst/>
          </a:prstGeom>
          <a:ln w="76200">
            <a:solidFill>
              <a:schemeClr val="accent1"/>
            </a:solidFill>
          </a:ln>
        </p:spPr>
      </p:pic>
    </p:spTree>
    <p:extLst>
      <p:ext uri="{BB962C8B-B14F-4D97-AF65-F5344CB8AC3E}">
        <p14:creationId xmlns:p14="http://schemas.microsoft.com/office/powerpoint/2010/main" val="184196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257800"/>
          </a:xfrm>
        </p:spPr>
        <p:txBody>
          <a:bodyPr>
            <a:normAutofit lnSpcReduction="10000"/>
          </a:bodyPr>
          <a:lstStyle/>
          <a:p>
            <a:r>
              <a:rPr lang="en-US" b="1" dirty="0"/>
              <a:t>Assistant to Associate Professor</a:t>
            </a:r>
          </a:p>
          <a:p>
            <a:pPr lvl="1"/>
            <a:r>
              <a:rPr lang="en-US" b="1" dirty="0"/>
              <a:t>N=8 (plus 1 non-tenure track)</a:t>
            </a:r>
          </a:p>
          <a:p>
            <a:r>
              <a:rPr lang="en-US" b="1" dirty="0"/>
              <a:t>Associate to Professor</a:t>
            </a:r>
          </a:p>
          <a:p>
            <a:pPr lvl="1"/>
            <a:r>
              <a:rPr lang="en-US" b="1" dirty="0"/>
              <a:t>N=5</a:t>
            </a:r>
          </a:p>
          <a:p>
            <a:r>
              <a:rPr lang="en-US" b="1" dirty="0"/>
              <a:t>Professor</a:t>
            </a:r>
            <a:r>
              <a:rPr lang="en-US" b="1" dirty="0">
                <a:effectLst>
                  <a:outerShdw blurRad="38100" dist="38100" dir="2700000" algn="tl">
                    <a:srgbClr val="000000">
                      <a:alpha val="43137"/>
                    </a:srgbClr>
                  </a:outerShdw>
                </a:effectLst>
              </a:rPr>
              <a:t> </a:t>
            </a:r>
          </a:p>
          <a:p>
            <a:pPr lvl="1"/>
            <a:r>
              <a:rPr lang="en-US" b="1" dirty="0"/>
              <a:t>N=1 (vote for tenure)</a:t>
            </a:r>
            <a:endParaRPr lang="en-US" b="1" dirty="0">
              <a:solidFill>
                <a:schemeClr val="tx2">
                  <a:lumMod val="60000"/>
                  <a:lumOff val="40000"/>
                </a:schemeClr>
              </a:solidFill>
              <a:effectLst>
                <a:outerShdw blurRad="38100" dist="38100" dir="2700000" algn="tl">
                  <a:srgbClr val="000000">
                    <a:alpha val="43137"/>
                  </a:srgbClr>
                </a:outerShdw>
              </a:effectLst>
            </a:endParaRPr>
          </a:p>
          <a:p>
            <a:pPr marL="0" indent="0">
              <a:buNone/>
            </a:pPr>
            <a:r>
              <a:rPr lang="en-US" b="1" dirty="0">
                <a:solidFill>
                  <a:schemeClr val="tx2">
                    <a:lumMod val="60000"/>
                    <a:lumOff val="40000"/>
                  </a:schemeClr>
                </a:solidFill>
                <a:effectLst>
                  <a:outerShdw blurRad="38100" dist="38100" dir="2700000" algn="tl">
                    <a:srgbClr val="000000">
                      <a:alpha val="43137"/>
                    </a:srgbClr>
                  </a:outerShdw>
                </a:effectLst>
              </a:rPr>
              <a:t>    Deadline of Feb 1</a:t>
            </a:r>
            <a:r>
              <a:rPr lang="en-US" b="1" baseline="30000" dirty="0">
                <a:solidFill>
                  <a:schemeClr val="tx2">
                    <a:lumMod val="60000"/>
                    <a:lumOff val="40000"/>
                  </a:schemeClr>
                </a:solidFill>
                <a:effectLst>
                  <a:outerShdw blurRad="38100" dist="38100" dir="2700000" algn="tl">
                    <a:srgbClr val="000000">
                      <a:alpha val="43137"/>
                    </a:srgbClr>
                  </a:outerShdw>
                </a:effectLst>
              </a:rPr>
              <a:t>st</a:t>
            </a:r>
            <a:r>
              <a:rPr lang="en-US" b="1" dirty="0">
                <a:solidFill>
                  <a:schemeClr val="tx2">
                    <a:lumMod val="60000"/>
                    <a:lumOff val="40000"/>
                  </a:schemeClr>
                </a:solidFill>
                <a:effectLst>
                  <a:outerShdw blurRad="38100" dist="38100" dir="2700000" algn="tl">
                    <a:srgbClr val="000000">
                      <a:alpha val="43137"/>
                    </a:srgbClr>
                  </a:outerShdw>
                </a:effectLst>
              </a:rPr>
              <a:t> </a:t>
            </a:r>
          </a:p>
          <a:p>
            <a:r>
              <a:rPr lang="en-US" b="1" dirty="0"/>
              <a:t>Mid-Cycle Reviews</a:t>
            </a:r>
          </a:p>
          <a:p>
            <a:pPr lvl="1"/>
            <a:r>
              <a:rPr lang="en-US" b="1" dirty="0"/>
              <a:t>N=8 </a:t>
            </a:r>
          </a:p>
          <a:p>
            <a:pPr marL="0" indent="0">
              <a:buNone/>
            </a:pPr>
            <a:r>
              <a:rPr lang="en-US" b="1" dirty="0">
                <a:solidFill>
                  <a:schemeClr val="tx2">
                    <a:lumMod val="60000"/>
                    <a:lumOff val="40000"/>
                  </a:schemeClr>
                </a:solidFill>
                <a:effectLst>
                  <a:outerShdw blurRad="38100" dist="38100" dir="2700000" algn="tl">
                    <a:srgbClr val="000000">
                      <a:alpha val="43137"/>
                    </a:srgbClr>
                  </a:outerShdw>
                </a:effectLst>
              </a:rPr>
              <a:t>   Deadline of April 12</a:t>
            </a:r>
            <a:r>
              <a:rPr lang="en-US" b="1" baseline="30000" dirty="0">
                <a:solidFill>
                  <a:schemeClr val="tx2">
                    <a:lumMod val="60000"/>
                    <a:lumOff val="40000"/>
                  </a:schemeClr>
                </a:solidFill>
                <a:effectLst>
                  <a:outerShdw blurRad="38100" dist="38100" dir="2700000" algn="tl">
                    <a:srgbClr val="000000">
                      <a:alpha val="43137"/>
                    </a:srgbClr>
                  </a:outerShdw>
                </a:effectLst>
              </a:rPr>
              <a:t>th</a:t>
            </a:r>
            <a:r>
              <a:rPr lang="en-US" b="1" dirty="0">
                <a:solidFill>
                  <a:schemeClr val="tx2">
                    <a:lumMod val="60000"/>
                    <a:lumOff val="40000"/>
                  </a:schemeClr>
                </a:solidFill>
                <a:effectLst>
                  <a:outerShdw blurRad="38100" dist="38100" dir="2700000" algn="tl">
                    <a:srgbClr val="000000">
                      <a:alpha val="43137"/>
                    </a:srgbClr>
                  </a:outerShdw>
                </a:effectLst>
              </a:rPr>
              <a:t> </a:t>
            </a:r>
          </a:p>
          <a:p>
            <a:pPr marL="0" indent="0">
              <a:buNone/>
            </a:pPr>
            <a:endParaRPr lang="en-US" b="1" dirty="0">
              <a:solidFill>
                <a:schemeClr val="tx2">
                  <a:lumMod val="60000"/>
                  <a:lumOff val="40000"/>
                </a:schemeClr>
              </a:solidFill>
              <a:effectLst>
                <a:outerShdw blurRad="38100" dist="38100" dir="2700000" algn="tl">
                  <a:srgbClr val="000000">
                    <a:alpha val="43137"/>
                  </a:srgbClr>
                </a:outerShdw>
              </a:effectLst>
            </a:endParaRPr>
          </a:p>
          <a:p>
            <a:pPr lvl="1"/>
            <a:endParaRPr lang="en-US" b="1" dirty="0"/>
          </a:p>
        </p:txBody>
      </p:sp>
      <p:sp>
        <p:nvSpPr>
          <p:cNvPr id="4" name="TextBox 3"/>
          <p:cNvSpPr txBox="1"/>
          <p:nvPr/>
        </p:nvSpPr>
        <p:spPr>
          <a:xfrm>
            <a:off x="304800" y="381000"/>
            <a:ext cx="8610600" cy="777061"/>
          </a:xfrm>
          <a:prstGeom prst="bevel">
            <a:avLst/>
          </a:prstGeom>
          <a:solidFill>
            <a:schemeClr val="accent6"/>
          </a:solidFill>
        </p:spPr>
        <p:txBody>
          <a:bodyPr wrap="square" rtlCol="0">
            <a:spAutoFit/>
          </a:bodyPr>
          <a:lstStyle/>
          <a:p>
            <a:pPr algn="ctr"/>
            <a:r>
              <a:rPr lang="en-US" sz="3200" b="1" dirty="0"/>
              <a:t>Candidates Reviewed For 2019-2020</a:t>
            </a:r>
            <a:endParaRPr lang="en-US" sz="32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556" t="1111" r="14444" b="-370"/>
          <a:stretch/>
        </p:blipFill>
        <p:spPr>
          <a:xfrm rot="5400000">
            <a:off x="5354631" y="2874969"/>
            <a:ext cx="3050168" cy="3243830"/>
          </a:xfrm>
          <a:prstGeom prst="rect">
            <a:avLst/>
          </a:prstGeom>
          <a:ln w="76200">
            <a:solidFill>
              <a:schemeClr val="accent1"/>
            </a:solidFill>
          </a:ln>
        </p:spPr>
      </p:pic>
    </p:spTree>
    <p:extLst>
      <p:ext uri="{BB962C8B-B14F-4D97-AF65-F5344CB8AC3E}">
        <p14:creationId xmlns:p14="http://schemas.microsoft.com/office/powerpoint/2010/main" val="224098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330" y="1355725"/>
            <a:ext cx="8647113" cy="3530600"/>
          </a:xfrm>
        </p:spPr>
        <p:txBody>
          <a:bodyPr>
            <a:noAutofit/>
          </a:bodyPr>
          <a:lstStyle/>
          <a:p>
            <a:pPr eaLnBrk="1" fontAlgn="auto" hangingPunct="1">
              <a:spcAft>
                <a:spcPts val="0"/>
              </a:spcAft>
              <a:buFont typeface="Wingdings" panose="05000000000000000000" pitchFamily="2" charset="2"/>
              <a:buChar char="v"/>
              <a:defRPr/>
            </a:pPr>
            <a:r>
              <a:rPr lang="en-US" sz="2400" b="1" dirty="0"/>
              <a:t>Hold doctorate or other terminal degree, or equivalent training and experience</a:t>
            </a:r>
          </a:p>
          <a:p>
            <a:pPr eaLnBrk="1" fontAlgn="auto" hangingPunct="1">
              <a:spcAft>
                <a:spcPts val="0"/>
              </a:spcAft>
              <a:buFont typeface="Wingdings" panose="05000000000000000000" pitchFamily="2" charset="2"/>
              <a:buChar char="v"/>
              <a:defRPr/>
            </a:pPr>
            <a:r>
              <a:rPr lang="en-US" sz="2400" b="1" dirty="0">
                <a:solidFill>
                  <a:srgbClr val="FF8300"/>
                </a:solidFill>
                <a:effectLst>
                  <a:outerShdw blurRad="38100" dist="38100" dir="2700000" algn="tl">
                    <a:srgbClr val="000000">
                      <a:alpha val="43137"/>
                    </a:srgbClr>
                  </a:outerShdw>
                </a:effectLst>
              </a:rPr>
              <a:t>Be</a:t>
            </a:r>
            <a:r>
              <a:rPr lang="en-US" sz="2400" b="1" dirty="0">
                <a:solidFill>
                  <a:schemeClr val="tx1">
                    <a:lumMod val="75000"/>
                    <a:lumOff val="25000"/>
                  </a:schemeClr>
                </a:solidFill>
              </a:rPr>
              <a:t> </a:t>
            </a:r>
            <a:r>
              <a:rPr lang="en-US" sz="2400" b="1" dirty="0"/>
              <a:t>good teachers</a:t>
            </a:r>
          </a:p>
          <a:p>
            <a:pPr eaLnBrk="1" fontAlgn="auto" hangingPunct="1">
              <a:spcAft>
                <a:spcPts val="0"/>
              </a:spcAft>
              <a:buFont typeface="Wingdings" panose="05000000000000000000" pitchFamily="2" charset="2"/>
              <a:buChar char="v"/>
              <a:defRPr/>
            </a:pPr>
            <a:r>
              <a:rPr lang="en-US" sz="2400" b="1" dirty="0">
                <a:solidFill>
                  <a:srgbClr val="FF8300"/>
                </a:solidFill>
                <a:effectLst>
                  <a:outerShdw blurRad="38100" dist="38100" dir="2700000" algn="tl">
                    <a:srgbClr val="000000">
                      <a:alpha val="43137"/>
                    </a:srgbClr>
                  </a:outerShdw>
                </a:effectLst>
              </a:rPr>
              <a:t>Have achieved </a:t>
            </a:r>
            <a:r>
              <a:rPr lang="en-US" sz="2400" b="1" dirty="0"/>
              <a:t>and</a:t>
            </a:r>
            <a:r>
              <a:rPr lang="en-US" sz="2400" b="1" dirty="0">
                <a:solidFill>
                  <a:srgbClr val="FF8300"/>
                </a:solidFill>
              </a:rPr>
              <a:t> </a:t>
            </a:r>
            <a:r>
              <a:rPr lang="en-US" sz="2400" b="1" dirty="0">
                <a:solidFill>
                  <a:srgbClr val="FF8300"/>
                </a:solidFill>
                <a:effectLst>
                  <a:outerShdw blurRad="38100" dist="38100" dir="2700000" algn="tl">
                    <a:srgbClr val="000000">
                      <a:alpha val="43137"/>
                    </a:srgbClr>
                  </a:outerShdw>
                </a:effectLst>
              </a:rPr>
              <a:t>maintained recognized</a:t>
            </a:r>
            <a:r>
              <a:rPr lang="en-US" sz="2400" b="1" dirty="0">
                <a:solidFill>
                  <a:schemeClr val="tx1">
                    <a:lumMod val="75000"/>
                    <a:lumOff val="25000"/>
                  </a:schemeClr>
                </a:solidFill>
                <a:effectLst>
                  <a:outerShdw blurRad="38100" dist="38100" dir="2700000" algn="tl">
                    <a:srgbClr val="000000">
                      <a:alpha val="43137"/>
                    </a:srgbClr>
                  </a:outerShdw>
                </a:effectLst>
              </a:rPr>
              <a:t> </a:t>
            </a:r>
            <a:r>
              <a:rPr lang="en-US" sz="2400" b="1" dirty="0"/>
              <a:t>record of disciplinary research/scholarship/creative active activity/engaged scholarships</a:t>
            </a:r>
          </a:p>
          <a:p>
            <a:pPr eaLnBrk="1" hangingPunct="1">
              <a:buFont typeface="Wingdings" panose="05000000000000000000" pitchFamily="2" charset="2"/>
              <a:buChar char="v"/>
              <a:defRPr/>
            </a:pPr>
            <a:r>
              <a:rPr lang="en-US" altLang="en-US" sz="2400" b="1" dirty="0">
                <a:solidFill>
                  <a:srgbClr val="FF8300"/>
                </a:solidFill>
                <a:effectLst>
                  <a:outerShdw blurRad="38100" dist="38100" dir="2700000" algn="tl">
                    <a:srgbClr val="000000">
                      <a:alpha val="43137"/>
                    </a:srgbClr>
                  </a:outerShdw>
                </a:effectLst>
              </a:rPr>
              <a:t>Have achieved and maintain </a:t>
            </a:r>
            <a:r>
              <a:rPr lang="en-US" altLang="en-US" sz="2400" b="1" dirty="0"/>
              <a:t>a record of institutional, disciplinary, and/or professional service or outreach engagement</a:t>
            </a:r>
          </a:p>
          <a:p>
            <a:pPr eaLnBrk="1" hangingPunct="1">
              <a:buFont typeface="Wingdings" panose="05000000000000000000" pitchFamily="2" charset="2"/>
              <a:buChar char="v"/>
              <a:defRPr/>
            </a:pPr>
            <a:r>
              <a:rPr lang="en-US" altLang="en-US" sz="2400" b="1" dirty="0"/>
              <a:t>Have normally served as an assistant professor for at least </a:t>
            </a:r>
            <a:r>
              <a:rPr lang="en-US" altLang="en-US" sz="2400" b="1" dirty="0">
                <a:solidFill>
                  <a:srgbClr val="FF8300"/>
                </a:solidFill>
                <a:effectLst>
                  <a:outerShdw blurRad="38100" dist="38100" dir="2700000" algn="tl">
                    <a:srgbClr val="000000">
                      <a:alpha val="43137"/>
                    </a:srgbClr>
                  </a:outerShdw>
                </a:effectLst>
              </a:rPr>
              <a:t>five</a:t>
            </a:r>
            <a:r>
              <a:rPr lang="en-US" altLang="en-US" sz="2400" b="1" dirty="0"/>
              <a:t> years</a:t>
            </a:r>
          </a:p>
          <a:p>
            <a:pPr eaLnBrk="1" hangingPunct="1">
              <a:buFont typeface="Wingdings" panose="05000000000000000000" pitchFamily="2" charset="2"/>
              <a:buChar char="v"/>
              <a:defRPr/>
            </a:pPr>
            <a:r>
              <a:rPr lang="en-US" altLang="en-US" sz="2400" b="1" dirty="0"/>
              <a:t>Have </a:t>
            </a:r>
            <a:r>
              <a:rPr lang="en-US" altLang="en-US" sz="2400" b="1" dirty="0">
                <a:solidFill>
                  <a:srgbClr val="FF8300"/>
                </a:solidFill>
                <a:effectLst>
                  <a:outerShdw blurRad="38100" dist="38100" dir="2700000" algn="tl">
                    <a:srgbClr val="000000">
                      <a:alpha val="43137"/>
                    </a:srgbClr>
                  </a:outerShdw>
                </a:effectLst>
              </a:rPr>
              <a:t>demonstrated</a:t>
            </a:r>
            <a:r>
              <a:rPr lang="en-US" altLang="en-US" sz="2400" b="1" dirty="0"/>
              <a:t> that they work well with colleagues and students</a:t>
            </a:r>
          </a:p>
          <a:p>
            <a:pPr eaLnBrk="1" fontAlgn="auto" hangingPunct="1">
              <a:spcAft>
                <a:spcPts val="0"/>
              </a:spcAft>
              <a:buFont typeface="Wingdings" panose="05000000000000000000" pitchFamily="2" charset="2"/>
              <a:buChar char="v"/>
              <a:defRPr/>
            </a:pPr>
            <a:endParaRPr lang="en-US" sz="2400" b="1" dirty="0">
              <a:solidFill>
                <a:schemeClr val="tx1">
                  <a:lumMod val="75000"/>
                  <a:lumOff val="25000"/>
                </a:schemeClr>
              </a:solidFill>
            </a:endParaRPr>
          </a:p>
          <a:p>
            <a:pPr eaLnBrk="1" fontAlgn="auto" hangingPunct="1">
              <a:spcAft>
                <a:spcPts val="0"/>
              </a:spcAft>
              <a:buFont typeface="Wingdings" panose="05000000000000000000" pitchFamily="2" charset="2"/>
              <a:buChar char="v"/>
              <a:defRPr/>
            </a:pPr>
            <a:endParaRPr lang="en-US" sz="2400" b="1" dirty="0">
              <a:solidFill>
                <a:schemeClr val="tx1">
                  <a:lumMod val="75000"/>
                  <a:lumOff val="25000"/>
                </a:schemeClr>
              </a:solidFill>
            </a:endParaRPr>
          </a:p>
        </p:txBody>
      </p:sp>
      <p:sp>
        <p:nvSpPr>
          <p:cNvPr id="18436" name="Slide Number Placeholder 3"/>
          <p:cNvSpPr>
            <a:spLocks noGrp="1"/>
          </p:cNvSpPr>
          <p:nvPr>
            <p:ph type="sldNum" sz="quarter" idx="12"/>
          </p:nvPr>
        </p:nvSpPr>
        <p:spPr>
          <a:xfrm>
            <a:off x="65532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5E42F0B-4C2D-42F3-BE70-A6767C35A781}" type="slidenum">
              <a:rPr lang="en-US" altLang="en-US" smtClean="0">
                <a:solidFill>
                  <a:schemeClr val="bg1"/>
                </a:solidFill>
              </a:rPr>
              <a:pPr fontAlgn="base">
                <a:spcBef>
                  <a:spcPct val="0"/>
                </a:spcBef>
                <a:spcAft>
                  <a:spcPct val="0"/>
                </a:spcAft>
              </a:pPr>
              <a:t>12</a:t>
            </a:fld>
            <a:endParaRPr lang="en-US" altLang="en-US" dirty="0">
              <a:solidFill>
                <a:schemeClr val="bg1"/>
              </a:solidFill>
            </a:endParaRPr>
          </a:p>
        </p:txBody>
      </p:sp>
      <p:sp>
        <p:nvSpPr>
          <p:cNvPr id="5" name="TextBox 4"/>
          <p:cNvSpPr txBox="1"/>
          <p:nvPr/>
        </p:nvSpPr>
        <p:spPr>
          <a:xfrm>
            <a:off x="496886" y="415072"/>
            <a:ext cx="8382000" cy="940653"/>
          </a:xfrm>
          <a:prstGeom prst="bevel">
            <a:avLst/>
          </a:prstGeom>
          <a:solidFill>
            <a:schemeClr val="accent6"/>
          </a:solidFill>
        </p:spPr>
        <p:txBody>
          <a:bodyPr wrap="square" rtlCol="0">
            <a:spAutoFit/>
          </a:bodyPr>
          <a:lstStyle/>
          <a:p>
            <a:pPr algn="ctr"/>
            <a:r>
              <a:rPr lang="en-US" sz="4000" b="1" dirty="0"/>
              <a:t>Associate professors are expected to:</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8" name="TextBox 7"/>
          <p:cNvSpPr txBox="1"/>
          <p:nvPr/>
        </p:nvSpPr>
        <p:spPr>
          <a:xfrm>
            <a:off x="5562600" y="1889125"/>
            <a:ext cx="2438400" cy="707886"/>
          </a:xfrm>
          <a:prstGeom prst="rect">
            <a:avLst/>
          </a:prstGeom>
          <a:solidFill>
            <a:schemeClr val="accent6"/>
          </a:solidFill>
          <a:ln w="38100">
            <a:solidFill>
              <a:schemeClr val="tx2">
                <a:lumMod val="60000"/>
                <a:lumOff val="40000"/>
              </a:schemeClr>
            </a:solidFill>
          </a:ln>
        </p:spPr>
        <p:txBody>
          <a:bodyPr wrap="square" rtlCol="0">
            <a:spAutoFit/>
          </a:bodyPr>
          <a:lstStyle/>
          <a:p>
            <a:pPr algn="ctr"/>
            <a:r>
              <a:rPr lang="en-US" sz="2000" b="1" dirty="0"/>
              <a:t>UTK Faculty</a:t>
            </a:r>
          </a:p>
          <a:p>
            <a:pPr algn="ctr"/>
            <a:r>
              <a:rPr lang="en-US" sz="2000" b="1" dirty="0"/>
              <a:t>Handbook 2019 </a:t>
            </a:r>
          </a:p>
        </p:txBody>
      </p:sp>
      <p:sp>
        <p:nvSpPr>
          <p:cNvPr id="2" name="TextBox 1"/>
          <p:cNvSpPr txBox="1"/>
          <p:nvPr/>
        </p:nvSpPr>
        <p:spPr>
          <a:xfrm>
            <a:off x="6218462" y="45740"/>
            <a:ext cx="2803075" cy="369332"/>
          </a:xfrm>
          <a:prstGeom prst="rect">
            <a:avLst/>
          </a:prstGeom>
          <a:noFill/>
        </p:spPr>
        <p:txBody>
          <a:bodyPr wrap="none" rtlCol="0">
            <a:spAutoFit/>
          </a:bodyPr>
          <a:lstStyle/>
          <a:p>
            <a:r>
              <a:rPr lang="en-US" b="1" dirty="0"/>
              <a:t>From Assistant to Associate</a:t>
            </a:r>
          </a:p>
        </p:txBody>
      </p:sp>
    </p:spTree>
    <p:extLst>
      <p:ext uri="{BB962C8B-B14F-4D97-AF65-F5344CB8AC3E}">
        <p14:creationId xmlns:p14="http://schemas.microsoft.com/office/powerpoint/2010/main" val="329793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bwMode="auto">
          <a:xfrm>
            <a:off x="304801" y="1143000"/>
            <a:ext cx="8381999" cy="3657600"/>
          </a:xfrm>
        </p:spPr>
        <p:txBody>
          <a:bodyPr wrap="square" numCol="1" anchor="t" anchorCtr="0" compatLnSpc="1">
            <a:prstTxWarp prst="textNoShape">
              <a:avLst/>
            </a:prstTxWarp>
            <a:noAutofit/>
          </a:bodyPr>
          <a:lstStyle/>
          <a:p>
            <a:pPr eaLnBrk="1" hangingPunct="1">
              <a:defRPr/>
            </a:pPr>
            <a:r>
              <a:rPr lang="en-US" altLang="en-US" sz="2600" b="1" dirty="0"/>
              <a:t>Hold doctorate, etc.</a:t>
            </a:r>
          </a:p>
          <a:p>
            <a:pPr eaLnBrk="1" hangingPunct="1">
              <a:defRPr/>
            </a:pPr>
            <a:r>
              <a:rPr lang="en-US" altLang="en-US" sz="2600" b="1" dirty="0">
                <a:solidFill>
                  <a:schemeClr val="tx1"/>
                </a:solidFill>
              </a:rPr>
              <a:t>Be</a:t>
            </a:r>
            <a:r>
              <a:rPr lang="en-US" altLang="en-US" sz="2600" b="1" dirty="0">
                <a:solidFill>
                  <a:srgbClr val="FF8300"/>
                </a:solidFill>
              </a:rPr>
              <a:t> </a:t>
            </a:r>
            <a:r>
              <a:rPr lang="en-US" altLang="en-US" sz="2600" b="1" dirty="0">
                <a:solidFill>
                  <a:srgbClr val="FF8300"/>
                </a:solidFill>
                <a:effectLst>
                  <a:outerShdw blurRad="38100" dist="38100" dir="2700000" algn="tl">
                    <a:srgbClr val="000000">
                      <a:alpha val="43137"/>
                    </a:srgbClr>
                  </a:outerShdw>
                </a:effectLst>
              </a:rPr>
              <a:t>accomplished</a:t>
            </a:r>
            <a:r>
              <a:rPr lang="en-US" altLang="en-US" sz="2600" b="1" dirty="0">
                <a:solidFill>
                  <a:srgbClr val="FF8300"/>
                </a:solidFill>
              </a:rPr>
              <a:t> </a:t>
            </a:r>
            <a:r>
              <a:rPr lang="en-US" altLang="en-US" sz="2600" b="1" dirty="0"/>
              <a:t>teachers</a:t>
            </a:r>
          </a:p>
          <a:p>
            <a:pPr eaLnBrk="1" hangingPunct="1">
              <a:defRPr/>
            </a:pPr>
            <a:r>
              <a:rPr lang="en-US" altLang="en-US" sz="2600" b="1" dirty="0"/>
              <a:t>Have </a:t>
            </a:r>
            <a:r>
              <a:rPr lang="en-US" altLang="en-US" sz="2600" b="1" dirty="0">
                <a:solidFill>
                  <a:srgbClr val="FF8300"/>
                </a:solidFill>
                <a:effectLst>
                  <a:outerShdw blurRad="38100" dist="38100" dir="2700000" algn="tl">
                    <a:srgbClr val="000000">
                      <a:alpha val="43137"/>
                    </a:srgbClr>
                  </a:outerShdw>
                </a:effectLst>
              </a:rPr>
              <a:t>achieved</a:t>
            </a:r>
            <a:r>
              <a:rPr lang="en-US" altLang="en-US" sz="2600" b="1" dirty="0"/>
              <a:t> and </a:t>
            </a:r>
            <a:r>
              <a:rPr lang="en-US" altLang="en-US" sz="2600" b="1" dirty="0">
                <a:solidFill>
                  <a:srgbClr val="FF8300"/>
                </a:solidFill>
                <a:effectLst>
                  <a:outerShdw blurRad="38100" dist="38100" dir="2700000" algn="tl">
                    <a:srgbClr val="000000">
                      <a:alpha val="43137"/>
                    </a:srgbClr>
                  </a:outerShdw>
                </a:effectLst>
              </a:rPr>
              <a:t>maintain</a:t>
            </a:r>
            <a:r>
              <a:rPr lang="en-US" altLang="en-US" sz="2600" b="1" dirty="0"/>
              <a:t> a </a:t>
            </a:r>
            <a:r>
              <a:rPr lang="en-US" altLang="en-US" sz="2600" b="1" dirty="0">
                <a:solidFill>
                  <a:srgbClr val="FF8300"/>
                </a:solidFill>
                <a:effectLst>
                  <a:outerShdw blurRad="38100" dist="38100" dir="2700000" algn="tl">
                    <a:srgbClr val="000000">
                      <a:alpha val="43137"/>
                    </a:srgbClr>
                  </a:outerShdw>
                </a:effectLst>
              </a:rPr>
              <a:t>nationally</a:t>
            </a:r>
            <a:r>
              <a:rPr lang="en-US" altLang="en-US" sz="2600" b="1" dirty="0">
                <a:effectLst>
                  <a:outerShdw blurRad="38100" dist="38100" dir="2700000" algn="tl">
                    <a:srgbClr val="000000">
                      <a:alpha val="43137"/>
                    </a:srgbClr>
                  </a:outerShdw>
                </a:effectLst>
              </a:rPr>
              <a:t> </a:t>
            </a:r>
            <a:r>
              <a:rPr lang="en-US" altLang="en-US" sz="2600" b="1" dirty="0">
                <a:solidFill>
                  <a:srgbClr val="FF8300"/>
                </a:solidFill>
                <a:effectLst>
                  <a:outerShdw blurRad="38100" dist="38100" dir="2700000" algn="tl">
                    <a:srgbClr val="000000">
                      <a:alpha val="43137"/>
                    </a:srgbClr>
                  </a:outerShdw>
                </a:effectLst>
              </a:rPr>
              <a:t>recognized</a:t>
            </a:r>
            <a:r>
              <a:rPr lang="en-US" altLang="en-US" sz="2600" b="1" dirty="0">
                <a:effectLst>
                  <a:outerShdw blurRad="38100" dist="38100" dir="2700000" algn="tl">
                    <a:srgbClr val="000000">
                      <a:alpha val="43137"/>
                    </a:srgbClr>
                  </a:outerShdw>
                </a:effectLst>
              </a:rPr>
              <a:t> </a:t>
            </a:r>
            <a:r>
              <a:rPr lang="en-US" altLang="en-US" sz="2600" b="1" dirty="0"/>
              <a:t>record of disciplinary research/scholarship/creative activity/engaged scholarship</a:t>
            </a:r>
          </a:p>
          <a:p>
            <a:pPr eaLnBrk="1" hangingPunct="1">
              <a:defRPr/>
            </a:pPr>
            <a:r>
              <a:rPr lang="en-US" altLang="en-US" sz="2600" b="1" dirty="0"/>
              <a:t>Have achieved and maintain a record of </a:t>
            </a:r>
            <a:r>
              <a:rPr lang="en-US" altLang="en-US" sz="2600" b="1" dirty="0">
                <a:solidFill>
                  <a:srgbClr val="FF8300"/>
                </a:solidFill>
                <a:effectLst>
                  <a:outerShdw blurRad="38100" dist="38100" dir="2700000" algn="tl">
                    <a:srgbClr val="000000">
                      <a:alpha val="43137"/>
                    </a:srgbClr>
                  </a:outerShdw>
                </a:effectLst>
              </a:rPr>
              <a:t>significant </a:t>
            </a:r>
            <a:r>
              <a:rPr lang="en-US" altLang="en-US" sz="2600" b="1" dirty="0"/>
              <a:t>institutional, disciplinary and/or professional service</a:t>
            </a:r>
          </a:p>
          <a:p>
            <a:pPr eaLnBrk="1" hangingPunct="1">
              <a:defRPr/>
            </a:pPr>
            <a:r>
              <a:rPr lang="en-US" altLang="en-US" sz="2600" b="1" dirty="0"/>
              <a:t>Serve as </a:t>
            </a:r>
            <a:r>
              <a:rPr lang="en-US" altLang="en-US" sz="2600" b="1" dirty="0">
                <a:solidFill>
                  <a:srgbClr val="FF8300"/>
                </a:solidFill>
                <a:effectLst>
                  <a:outerShdw blurRad="38100" dist="38100" dir="2700000" algn="tl">
                    <a:srgbClr val="000000">
                      <a:alpha val="43137"/>
                    </a:srgbClr>
                  </a:outerShdw>
                </a:effectLst>
              </a:rPr>
              <a:t>mentors</a:t>
            </a:r>
            <a:r>
              <a:rPr lang="en-US" altLang="en-US" sz="2600" b="1" dirty="0"/>
              <a:t> to junior colleagues</a:t>
            </a:r>
          </a:p>
          <a:p>
            <a:pPr eaLnBrk="1" hangingPunct="1">
              <a:defRPr/>
            </a:pPr>
            <a:r>
              <a:rPr lang="en-US" altLang="en-US" sz="2600" b="1" dirty="0"/>
              <a:t>Have normally served as associate professor for at least </a:t>
            </a:r>
            <a:r>
              <a:rPr lang="en-US" altLang="en-US" sz="2600" b="1" dirty="0">
                <a:solidFill>
                  <a:srgbClr val="FF8300"/>
                </a:solidFill>
                <a:effectLst>
                  <a:outerShdw blurRad="38100" dist="38100" dir="2700000" algn="tl">
                    <a:srgbClr val="000000">
                      <a:alpha val="43137"/>
                    </a:srgbClr>
                  </a:outerShdw>
                </a:effectLst>
              </a:rPr>
              <a:t>five</a:t>
            </a:r>
            <a:r>
              <a:rPr lang="en-US" altLang="en-US" sz="2600" b="1" dirty="0">
                <a:effectLst>
                  <a:outerShdw blurRad="38100" dist="38100" dir="2700000" algn="tl">
                    <a:srgbClr val="000000">
                      <a:alpha val="43137"/>
                    </a:srgbClr>
                  </a:outerShdw>
                </a:effectLst>
              </a:rPr>
              <a:t> </a:t>
            </a:r>
            <a:r>
              <a:rPr lang="en-US" altLang="en-US" sz="2600" b="1" dirty="0"/>
              <a:t>years</a:t>
            </a:r>
          </a:p>
          <a:p>
            <a:pPr eaLnBrk="1" hangingPunct="1">
              <a:defRPr/>
            </a:pPr>
            <a:r>
              <a:rPr lang="en-US" altLang="en-US" sz="2600" b="1" dirty="0"/>
              <a:t>Have shown </a:t>
            </a:r>
            <a:r>
              <a:rPr lang="en-US" altLang="en-US" sz="2600" b="1" dirty="0">
                <a:solidFill>
                  <a:srgbClr val="FF8300"/>
                </a:solidFill>
                <a:effectLst>
                  <a:outerShdw blurRad="38100" dist="38100" dir="2700000" algn="tl">
                    <a:srgbClr val="000000">
                      <a:alpha val="43137"/>
                    </a:srgbClr>
                  </a:outerShdw>
                </a:effectLst>
              </a:rPr>
              <a:t>beyond a doubt </a:t>
            </a:r>
            <a:r>
              <a:rPr lang="en-US" altLang="en-US" sz="2600" b="1" dirty="0"/>
              <a:t>that they work well with colleagues and students in performing university responsibilities </a:t>
            </a:r>
          </a:p>
          <a:p>
            <a:pPr eaLnBrk="1" hangingPunct="1">
              <a:defRPr/>
            </a:pPr>
            <a:endParaRPr lang="en-US" altLang="en-US" sz="2600" b="1" dirty="0"/>
          </a:p>
        </p:txBody>
      </p:sp>
      <p:sp>
        <p:nvSpPr>
          <p:cNvPr id="2048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9A78FBE-6F12-4BEA-AC44-01890ADE15C5}" type="slidenum">
              <a:rPr lang="en-US" altLang="en-US" smtClean="0">
                <a:solidFill>
                  <a:schemeClr val="bg1"/>
                </a:solidFill>
              </a:rPr>
              <a:pPr fontAlgn="base">
                <a:spcBef>
                  <a:spcPct val="0"/>
                </a:spcBef>
                <a:spcAft>
                  <a:spcPct val="0"/>
                </a:spcAft>
              </a:pPr>
              <a:t>13</a:t>
            </a:fld>
            <a:endParaRPr lang="en-US" altLang="en-US">
              <a:solidFill>
                <a:schemeClr val="bg1"/>
              </a:solidFill>
            </a:endParaRPr>
          </a:p>
        </p:txBody>
      </p:sp>
      <p:sp>
        <p:nvSpPr>
          <p:cNvPr id="6" name="TextBox 5"/>
          <p:cNvSpPr txBox="1"/>
          <p:nvPr/>
        </p:nvSpPr>
        <p:spPr>
          <a:xfrm>
            <a:off x="762000" y="304800"/>
            <a:ext cx="8001000" cy="940653"/>
          </a:xfrm>
          <a:prstGeom prst="bevel">
            <a:avLst/>
          </a:prstGeom>
          <a:solidFill>
            <a:schemeClr val="accent6"/>
          </a:solidFill>
        </p:spPr>
        <p:txBody>
          <a:bodyPr wrap="square" rtlCol="0">
            <a:spAutoFit/>
          </a:bodyPr>
          <a:lstStyle/>
          <a:p>
            <a:pPr algn="ctr"/>
            <a:r>
              <a:rPr lang="en-US" sz="4000" b="1" dirty="0"/>
              <a:t>Professors are expected to:</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7" name="TextBox 6"/>
          <p:cNvSpPr txBox="1"/>
          <p:nvPr/>
        </p:nvSpPr>
        <p:spPr>
          <a:xfrm>
            <a:off x="5715000" y="1295400"/>
            <a:ext cx="2438400" cy="707886"/>
          </a:xfrm>
          <a:prstGeom prst="rect">
            <a:avLst/>
          </a:prstGeom>
          <a:solidFill>
            <a:schemeClr val="accent6"/>
          </a:solidFill>
          <a:ln w="38100">
            <a:solidFill>
              <a:schemeClr val="tx2">
                <a:lumMod val="60000"/>
                <a:lumOff val="40000"/>
              </a:schemeClr>
            </a:solidFill>
          </a:ln>
        </p:spPr>
        <p:txBody>
          <a:bodyPr wrap="square" rtlCol="0">
            <a:spAutoFit/>
          </a:bodyPr>
          <a:lstStyle/>
          <a:p>
            <a:pPr algn="ctr"/>
            <a:r>
              <a:rPr lang="en-US" sz="2000" b="1" dirty="0"/>
              <a:t>UTK Faculty</a:t>
            </a:r>
          </a:p>
          <a:p>
            <a:pPr algn="ctr"/>
            <a:r>
              <a:rPr lang="en-US" sz="2000" b="1" dirty="0"/>
              <a:t>Handbook 2019 </a:t>
            </a:r>
          </a:p>
        </p:txBody>
      </p:sp>
      <p:sp>
        <p:nvSpPr>
          <p:cNvPr id="8" name="TextBox 7"/>
          <p:cNvSpPr txBox="1"/>
          <p:nvPr/>
        </p:nvSpPr>
        <p:spPr>
          <a:xfrm>
            <a:off x="6172200" y="-25400"/>
            <a:ext cx="2841612" cy="369332"/>
          </a:xfrm>
          <a:prstGeom prst="rect">
            <a:avLst/>
          </a:prstGeom>
          <a:noFill/>
        </p:spPr>
        <p:txBody>
          <a:bodyPr wrap="none" rtlCol="0">
            <a:spAutoFit/>
          </a:bodyPr>
          <a:lstStyle/>
          <a:p>
            <a:r>
              <a:rPr lang="en-US" b="1" dirty="0"/>
              <a:t>From Associate to Professor</a:t>
            </a:r>
          </a:p>
        </p:txBody>
      </p:sp>
    </p:spTree>
    <p:extLst>
      <p:ext uri="{BB962C8B-B14F-4D97-AF65-F5344CB8AC3E}">
        <p14:creationId xmlns:p14="http://schemas.microsoft.com/office/powerpoint/2010/main" val="3219702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bwMode="auto">
          <a:xfrm>
            <a:off x="304801" y="1382485"/>
            <a:ext cx="8381999" cy="3657600"/>
          </a:xfrm>
        </p:spPr>
        <p:txBody>
          <a:bodyPr wrap="square" numCol="1" anchor="t" anchorCtr="0" compatLnSpc="1">
            <a:prstTxWarp prst="textNoShape">
              <a:avLst/>
            </a:prstTxWarp>
            <a:noAutofit/>
          </a:bodyPr>
          <a:lstStyle/>
          <a:p>
            <a:pPr>
              <a:defRPr/>
            </a:pPr>
            <a:r>
              <a:rPr lang="en-US" altLang="en-US" sz="2600" b="1" dirty="0"/>
              <a:t>Regular, full time, tenure-track faculty appointments at the academic rank of assistant, associate or full professor, are eligible-no less than 1 and no more than 7 academic years</a:t>
            </a:r>
          </a:p>
          <a:p>
            <a:pPr>
              <a:defRPr/>
            </a:pPr>
            <a:r>
              <a:rPr lang="en-US" altLang="en-US" sz="2400" b="1" dirty="0"/>
              <a:t>Granted on the basis of a </a:t>
            </a:r>
            <a:r>
              <a:rPr lang="en-US" altLang="en-US" sz="2400" b="1" dirty="0">
                <a:solidFill>
                  <a:srgbClr val="FF9900"/>
                </a:solidFill>
                <a:effectLst>
                  <a:outerShdw blurRad="38100" dist="38100" dir="2700000" algn="tl">
                    <a:srgbClr val="000000">
                      <a:alpha val="43137"/>
                    </a:srgbClr>
                  </a:outerShdw>
                </a:effectLst>
              </a:rPr>
              <a:t>demonstrated record of achievement and the promise of continued excellence</a:t>
            </a:r>
          </a:p>
          <a:p>
            <a:pPr>
              <a:defRPr/>
            </a:pPr>
            <a:r>
              <a:rPr lang="en-US" altLang="en-US" sz="2400" b="1" dirty="0"/>
              <a:t>Faculty at UTK are expected to become </a:t>
            </a:r>
            <a:r>
              <a:rPr lang="en-US" altLang="en-US" sz="2400" b="1" dirty="0">
                <a:solidFill>
                  <a:srgbClr val="FF9900"/>
                </a:solidFill>
                <a:effectLst>
                  <a:outerShdw blurRad="38100" dist="38100" dir="2700000" algn="tl">
                    <a:srgbClr val="000000">
                      <a:alpha val="43137"/>
                    </a:srgbClr>
                  </a:outerShdw>
                </a:effectLst>
              </a:rPr>
              <a:t>good, solid teachers who work enthusiastically with students</a:t>
            </a:r>
            <a:r>
              <a:rPr lang="en-US" altLang="en-US" sz="2400" b="1" dirty="0"/>
              <a:t>, try new approaches to pedagogy, and contribute to the development of departmental programs. </a:t>
            </a:r>
            <a:r>
              <a:rPr lang="en-US" altLang="en-US" sz="2400" b="1" dirty="0">
                <a:solidFill>
                  <a:srgbClr val="FF9900"/>
                </a:solidFill>
                <a:effectLst>
                  <a:outerShdw blurRad="38100" dist="38100" dir="2700000" algn="tl">
                    <a:srgbClr val="000000">
                      <a:alpha val="43137"/>
                    </a:srgbClr>
                  </a:outerShdw>
                </a:effectLst>
              </a:rPr>
              <a:t>Faculty must also establish an independent record of accomplishment in scholarly work, normed to the standards of the discipline, which can be documented and validated by peers.</a:t>
            </a:r>
            <a:r>
              <a:rPr lang="en-US" altLang="en-US" sz="2400" b="1" dirty="0"/>
              <a:t> </a:t>
            </a:r>
            <a:endParaRPr lang="en-US" altLang="en-US" sz="2800" b="1" dirty="0"/>
          </a:p>
        </p:txBody>
      </p:sp>
      <p:sp>
        <p:nvSpPr>
          <p:cNvPr id="2048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9A78FBE-6F12-4BEA-AC44-01890ADE15C5}" type="slidenum">
              <a:rPr lang="en-US" altLang="en-US" smtClean="0">
                <a:solidFill>
                  <a:schemeClr val="bg1"/>
                </a:solidFill>
              </a:rPr>
              <a:pPr fontAlgn="base">
                <a:spcBef>
                  <a:spcPct val="0"/>
                </a:spcBef>
                <a:spcAft>
                  <a:spcPct val="0"/>
                </a:spcAft>
              </a:pPr>
              <a:t>14</a:t>
            </a:fld>
            <a:endParaRPr lang="en-US" altLang="en-US">
              <a:solidFill>
                <a:schemeClr val="bg1"/>
              </a:solidFill>
            </a:endParaRPr>
          </a:p>
        </p:txBody>
      </p:sp>
      <p:sp>
        <p:nvSpPr>
          <p:cNvPr id="6" name="TextBox 5"/>
          <p:cNvSpPr txBox="1"/>
          <p:nvPr/>
        </p:nvSpPr>
        <p:spPr>
          <a:xfrm>
            <a:off x="457200" y="328279"/>
            <a:ext cx="8382000" cy="940653"/>
          </a:xfrm>
          <a:prstGeom prst="bevel">
            <a:avLst/>
          </a:prstGeom>
          <a:solidFill>
            <a:schemeClr val="accent6"/>
          </a:solidFill>
        </p:spPr>
        <p:txBody>
          <a:bodyPr wrap="square" rtlCol="0">
            <a:spAutoFit/>
          </a:bodyPr>
          <a:lstStyle/>
          <a:p>
            <a:pPr algn="ctr"/>
            <a:r>
              <a:rPr lang="en-US" sz="4000" b="1" dirty="0"/>
              <a:t>Expectations for Tenure</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7086600" y="6211669"/>
            <a:ext cx="2057400" cy="646331"/>
          </a:xfrm>
          <a:prstGeom prst="rect">
            <a:avLst/>
          </a:prstGeom>
          <a:solidFill>
            <a:schemeClr val="accent6"/>
          </a:solidFill>
          <a:ln w="38100">
            <a:solidFill>
              <a:schemeClr val="tx2">
                <a:lumMod val="60000"/>
                <a:lumOff val="40000"/>
              </a:schemeClr>
            </a:solidFill>
          </a:ln>
        </p:spPr>
        <p:txBody>
          <a:bodyPr wrap="square" rtlCol="0">
            <a:spAutoFit/>
          </a:bodyPr>
          <a:lstStyle/>
          <a:p>
            <a:pPr algn="ctr"/>
            <a:r>
              <a:rPr lang="en-US" b="1" dirty="0"/>
              <a:t>from UTK Faculty</a:t>
            </a:r>
          </a:p>
          <a:p>
            <a:pPr algn="ctr"/>
            <a:r>
              <a:rPr lang="en-US" b="1" dirty="0"/>
              <a:t>Handbook 2019 </a:t>
            </a:r>
          </a:p>
        </p:txBody>
      </p:sp>
    </p:spTree>
    <p:extLst>
      <p:ext uri="{BB962C8B-B14F-4D97-AF65-F5344CB8AC3E}">
        <p14:creationId xmlns:p14="http://schemas.microsoft.com/office/powerpoint/2010/main" val="200713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bwMode="auto">
          <a:xfrm>
            <a:off x="457200" y="1363067"/>
            <a:ext cx="8229600" cy="4848602"/>
          </a:xfrm>
        </p:spPr>
        <p:txBody>
          <a:bodyPr wrap="square" numCol="1" anchor="t" anchorCtr="0" compatLnSpc="1">
            <a:prstTxWarp prst="textNoShape">
              <a:avLst/>
            </a:prstTxWarp>
            <a:noAutofit/>
          </a:bodyPr>
          <a:lstStyle/>
          <a:p>
            <a:pPr>
              <a:defRPr/>
            </a:pPr>
            <a:r>
              <a:rPr lang="en-US" altLang="en-US" sz="2600" b="1" i="1" dirty="0"/>
              <a:t>The Development of Academic Freedom in the United States. </a:t>
            </a:r>
            <a:r>
              <a:rPr lang="en-US" altLang="en-US" sz="2600" b="1" dirty="0"/>
              <a:t>1952. Richard Hofstadter and Walter P. Metzger</a:t>
            </a:r>
          </a:p>
          <a:p>
            <a:pPr>
              <a:defRPr/>
            </a:pPr>
            <a:r>
              <a:rPr lang="en-US" altLang="en-US" sz="2600" b="1" dirty="0">
                <a:solidFill>
                  <a:srgbClr val="0070C0"/>
                </a:solidFill>
              </a:rPr>
              <a:t>Tenure system: </a:t>
            </a:r>
            <a:r>
              <a:rPr lang="en-US" altLang="en-US" sz="2600" b="1" dirty="0"/>
              <a:t>to safeguard academic freedom, which is a requisite condition for all who teach and conduct research in higher education </a:t>
            </a:r>
          </a:p>
          <a:p>
            <a:pPr>
              <a:defRPr/>
            </a:pPr>
            <a:r>
              <a:rPr lang="en-US" altLang="en-US" sz="2600" b="1" dirty="0"/>
              <a:t>Important for faculty to properly fulfill their core responsibilities</a:t>
            </a:r>
          </a:p>
          <a:p>
            <a:pPr>
              <a:defRPr/>
            </a:pPr>
            <a:r>
              <a:rPr lang="en-US" altLang="en-US" sz="2600" b="1" dirty="0"/>
              <a:t>However, TENURE is not a guarantee of lifetime employment </a:t>
            </a:r>
          </a:p>
          <a:p>
            <a:pPr>
              <a:defRPr/>
            </a:pPr>
            <a:r>
              <a:rPr lang="en-US" altLang="en-US" sz="2600" b="1" dirty="0"/>
              <a:t>However, no single person can exercise the authority to remove a tenured scholar </a:t>
            </a:r>
          </a:p>
          <a:p>
            <a:pPr>
              <a:defRPr/>
            </a:pPr>
            <a:endParaRPr lang="en-US" altLang="en-US" sz="2400" b="1" dirty="0">
              <a:solidFill>
                <a:srgbClr val="FF9900"/>
              </a:solidFill>
              <a:effectLst>
                <a:outerShdw blurRad="38100" dist="38100" dir="2700000" algn="tl">
                  <a:srgbClr val="000000">
                    <a:alpha val="43137"/>
                  </a:srgbClr>
                </a:outerShdw>
              </a:effectLst>
            </a:endParaRPr>
          </a:p>
        </p:txBody>
      </p:sp>
      <p:sp>
        <p:nvSpPr>
          <p:cNvPr id="2048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A78FBE-6F12-4BEA-AC44-01890ADE15C5}" type="slidenum">
              <a:rPr kumimoji="0" lang="en-US" altLang="en-US" sz="1200" b="0" i="0" u="none" strike="noStrike" kern="1200" cap="none" spc="0" normalizeH="0" baseline="0" noProof="0" smtClean="0">
                <a:ln>
                  <a:noFill/>
                </a:ln>
                <a:solidFill>
                  <a:prstClr val="white"/>
                </a:solidFill>
                <a:effectLst/>
                <a:uLnTx/>
                <a:uFillTx/>
                <a:latin typeface="Century Gothic" panose="020B0502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457200" y="328279"/>
            <a:ext cx="8382000" cy="777061"/>
          </a:xfrm>
          <a:prstGeom prst="bevel">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Concept of Tenure &amp; Reasons for its existence</a:t>
            </a:r>
            <a:endParaRPr kumimoji="0" lang="en-US" sz="3200" b="1" i="1" u="none" strike="noStrike" kern="1200" cap="none" spc="0" normalizeH="0" baseline="0" noProof="0"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a:endParaRPr>
          </a:p>
        </p:txBody>
      </p:sp>
    </p:spTree>
    <p:extLst>
      <p:ext uri="{BB962C8B-B14F-4D97-AF65-F5344CB8AC3E}">
        <p14:creationId xmlns:p14="http://schemas.microsoft.com/office/powerpoint/2010/main" val="296175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bwMode="auto">
          <a:xfrm>
            <a:off x="304801" y="1701800"/>
            <a:ext cx="8686800" cy="5080000"/>
          </a:xfrm>
        </p:spPr>
        <p:txBody>
          <a:bodyPr wrap="square" numCol="1" anchor="t" anchorCtr="0" compatLnSpc="1">
            <a:prstTxWarp prst="textNoShape">
              <a:avLst/>
            </a:prstTxWarp>
            <a:normAutofit/>
          </a:bodyPr>
          <a:lstStyle/>
          <a:p>
            <a:r>
              <a:rPr lang="en-US" altLang="en-US" b="1" dirty="0"/>
              <a:t>Work with your mentor(s) to craft teaching philosophy</a:t>
            </a:r>
          </a:p>
          <a:p>
            <a:r>
              <a:rPr lang="en-US" b="1" dirty="0">
                <a:solidFill>
                  <a:prstClr val="black"/>
                </a:solidFill>
              </a:rPr>
              <a:t>Provide a detailed list of courses taught (number, title and course description and credit hours), frequency, participation level, class size, estimate of time spent</a:t>
            </a:r>
          </a:p>
          <a:p>
            <a:r>
              <a:rPr lang="en-US" altLang="en-US" b="1" dirty="0"/>
              <a:t>Engage in peer review </a:t>
            </a:r>
          </a:p>
          <a:p>
            <a:pPr lvl="1"/>
            <a:r>
              <a:rPr lang="en-US" altLang="en-US" b="1" dirty="0"/>
              <a:t>Show that you adopt suggestions</a:t>
            </a:r>
          </a:p>
          <a:p>
            <a:r>
              <a:rPr lang="en-US" altLang="en-US" b="1" dirty="0"/>
              <a:t>Incentivize students to participate in SAIS reviews	</a:t>
            </a:r>
          </a:p>
          <a:p>
            <a:pPr lvl="1"/>
            <a:r>
              <a:rPr lang="en-US" altLang="en-US" b="1" dirty="0"/>
              <a:t>SAIS response rate is generally low</a:t>
            </a:r>
          </a:p>
          <a:p>
            <a:pPr lvl="1"/>
            <a:r>
              <a:rPr lang="en-US" altLang="en-US" b="1" dirty="0"/>
              <a:t>Present student evaluation summaries in an organized way</a:t>
            </a:r>
          </a:p>
          <a:p>
            <a:endParaRPr lang="en-US" altLang="en-US" b="1" dirty="0"/>
          </a:p>
        </p:txBody>
      </p:sp>
      <p:sp>
        <p:nvSpPr>
          <p:cNvPr id="2355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8B2C09B-1238-4EB8-8BEE-2D142D1F06A7}" type="slidenum">
              <a:rPr lang="en-US" altLang="en-US" smtClean="0">
                <a:solidFill>
                  <a:schemeClr val="bg1"/>
                </a:solidFill>
              </a:rPr>
              <a:pPr fontAlgn="base">
                <a:spcBef>
                  <a:spcPct val="0"/>
                </a:spcBef>
                <a:spcAft>
                  <a:spcPct val="0"/>
                </a:spcAft>
              </a:pPr>
              <a:t>16</a:t>
            </a:fld>
            <a:endParaRPr lang="en-US" altLang="en-US">
              <a:solidFill>
                <a:schemeClr val="bg1"/>
              </a:solidFill>
            </a:endParaRPr>
          </a:p>
        </p:txBody>
      </p:sp>
      <p:sp>
        <p:nvSpPr>
          <p:cNvPr id="7" name="TextBox 6"/>
          <p:cNvSpPr txBox="1"/>
          <p:nvPr/>
        </p:nvSpPr>
        <p:spPr>
          <a:xfrm>
            <a:off x="152400" y="457200"/>
            <a:ext cx="8762999" cy="940653"/>
          </a:xfrm>
          <a:prstGeom prst="bevel">
            <a:avLst/>
          </a:prstGeom>
          <a:solidFill>
            <a:schemeClr val="accent6"/>
          </a:solidFill>
        </p:spPr>
        <p:txBody>
          <a:bodyPr wrap="square" rtlCol="0">
            <a:spAutoFit/>
          </a:bodyPr>
          <a:lstStyle/>
          <a:p>
            <a:pPr algn="ctr"/>
            <a:r>
              <a:rPr lang="en-US" sz="4000" b="1" dirty="0"/>
              <a:t>UTIA P&amp;T Committee Teaching Tips</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5217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00"/>
            <a:ext cx="6064250" cy="709613"/>
          </a:xfrm>
        </p:spPr>
        <p:txBody>
          <a:bodyPr>
            <a:normAutofit fontScale="90000"/>
          </a:bodyPr>
          <a:lstStyle/>
          <a:p>
            <a:pPr eaLnBrk="1" fontAlgn="auto" hangingPunct="1">
              <a:spcAft>
                <a:spcPts val="0"/>
              </a:spcAft>
              <a:defRPr/>
            </a:pPr>
            <a:r>
              <a:rPr lang="en-US" b="1" dirty="0"/>
              <a:t>Teaching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0192288"/>
              </p:ext>
            </p:extLst>
          </p:nvPr>
        </p:nvGraphicFramePr>
        <p:xfrm>
          <a:off x="1146175" y="2184400"/>
          <a:ext cx="6345238"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Slide Number Placeholder 6"/>
          <p:cNvSpPr>
            <a:spLocks noGrp="1"/>
          </p:cNvSpPr>
          <p:nvPr>
            <p:ph type="sldNum" sz="quarter" idx="12"/>
          </p:nvPr>
        </p:nvSpPr>
        <p:spPr>
          <a:xfrm>
            <a:off x="6553200" y="71786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B17F154-2021-4F0A-8313-DCBE1095D627}" type="slidenum">
              <a:rPr lang="en-US" altLang="en-US" smtClean="0">
                <a:solidFill>
                  <a:schemeClr val="bg1"/>
                </a:solidFill>
              </a:rPr>
              <a:pPr fontAlgn="base">
                <a:spcBef>
                  <a:spcPct val="0"/>
                </a:spcBef>
                <a:spcAft>
                  <a:spcPct val="0"/>
                </a:spcAft>
              </a:pPr>
              <a:t>17</a:t>
            </a:fld>
            <a:endParaRPr lang="en-US" altLang="en-US">
              <a:solidFill>
                <a:schemeClr val="bg1"/>
              </a:solidFill>
            </a:endParaRPr>
          </a:p>
        </p:txBody>
      </p:sp>
      <p:sp>
        <p:nvSpPr>
          <p:cNvPr id="6" name="TextBox 5"/>
          <p:cNvSpPr txBox="1"/>
          <p:nvPr/>
        </p:nvSpPr>
        <p:spPr>
          <a:xfrm>
            <a:off x="457200" y="529729"/>
            <a:ext cx="8382000" cy="1267837"/>
          </a:xfrm>
          <a:prstGeom prst="bevel">
            <a:avLst/>
          </a:prstGeom>
          <a:solidFill>
            <a:schemeClr val="accent6"/>
          </a:solidFill>
        </p:spPr>
        <p:txBody>
          <a:bodyPr wrap="square" rtlCol="0">
            <a:spAutoFit/>
          </a:bodyPr>
          <a:lstStyle/>
          <a:p>
            <a:pPr algn="ctr"/>
            <a:r>
              <a:rPr lang="en-US" altLang="en-US" sz="2800" b="1" dirty="0"/>
              <a:t>Promotion &amp; tenure progresses along a continuum</a:t>
            </a:r>
          </a:p>
          <a:p>
            <a:pPr algn="ctr"/>
            <a:r>
              <a:rPr lang="en-US" sz="28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rPr>
              <a:t>“Marathon versus Sprint”</a:t>
            </a:r>
          </a:p>
        </p:txBody>
      </p:sp>
      <p:sp>
        <p:nvSpPr>
          <p:cNvPr id="5" name="TextBox 4"/>
          <p:cNvSpPr txBox="1"/>
          <p:nvPr/>
        </p:nvSpPr>
        <p:spPr>
          <a:xfrm>
            <a:off x="6765185" y="6488668"/>
            <a:ext cx="2390847" cy="369332"/>
          </a:xfrm>
          <a:prstGeom prst="rect">
            <a:avLst/>
          </a:prstGeom>
          <a:noFill/>
        </p:spPr>
        <p:txBody>
          <a:bodyPr wrap="none" rtlCol="0">
            <a:spAutoFit/>
          </a:bodyPr>
          <a:lstStyle/>
          <a:p>
            <a:r>
              <a:rPr lang="en-US" dirty="0"/>
              <a:t>Adapted from J. Burney</a:t>
            </a:r>
          </a:p>
        </p:txBody>
      </p:sp>
      <p:sp>
        <p:nvSpPr>
          <p:cNvPr id="8" name="Rectangle 7"/>
          <p:cNvSpPr/>
          <p:nvPr/>
        </p:nvSpPr>
        <p:spPr>
          <a:xfrm>
            <a:off x="3810000" y="4954604"/>
            <a:ext cx="2133600" cy="369332"/>
          </a:xfrm>
          <a:prstGeom prst="rect">
            <a:avLst/>
          </a:prstGeom>
        </p:spPr>
        <p:txBody>
          <a:bodyPr wrap="square">
            <a:spAutoFit/>
          </a:bodyPr>
          <a:lstStyle/>
          <a:p>
            <a:pPr>
              <a:spcBef>
                <a:spcPct val="0"/>
              </a:spcBef>
            </a:pPr>
            <a:r>
              <a:rPr lang="en-US" altLang="en-US" b="1" dirty="0"/>
              <a:t>Associate</a:t>
            </a:r>
          </a:p>
        </p:txBody>
      </p:sp>
      <p:sp>
        <p:nvSpPr>
          <p:cNvPr id="9" name="Rectangle 8"/>
          <p:cNvSpPr/>
          <p:nvPr/>
        </p:nvSpPr>
        <p:spPr>
          <a:xfrm>
            <a:off x="6057216" y="4953000"/>
            <a:ext cx="2133600" cy="369332"/>
          </a:xfrm>
          <a:prstGeom prst="rect">
            <a:avLst/>
          </a:prstGeom>
        </p:spPr>
        <p:txBody>
          <a:bodyPr wrap="square">
            <a:spAutoFit/>
          </a:bodyPr>
          <a:lstStyle/>
          <a:p>
            <a:pPr>
              <a:spcBef>
                <a:spcPct val="0"/>
              </a:spcBef>
            </a:pPr>
            <a:r>
              <a:rPr lang="en-US" altLang="en-US" b="1" dirty="0"/>
              <a:t>Professor</a:t>
            </a:r>
          </a:p>
        </p:txBody>
      </p:sp>
    </p:spTree>
    <p:extLst>
      <p:ext uri="{BB962C8B-B14F-4D97-AF65-F5344CB8AC3E}">
        <p14:creationId xmlns:p14="http://schemas.microsoft.com/office/powerpoint/2010/main" val="158196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981200"/>
            <a:ext cx="8559800" cy="5440363"/>
          </a:xfrm>
        </p:spPr>
        <p:txBody>
          <a:bodyPr>
            <a:noAutofit/>
          </a:bodyPr>
          <a:lstStyle/>
          <a:p>
            <a:r>
              <a:rPr lang="en-US" sz="2800" b="1" dirty="0"/>
              <a:t>List of Graduate Students Mentored</a:t>
            </a:r>
          </a:p>
          <a:p>
            <a:pPr lvl="1"/>
            <a:r>
              <a:rPr lang="en-US" sz="2400" b="1" dirty="0"/>
              <a:t>Provide start-completion dates &amp; thesis titles</a:t>
            </a:r>
          </a:p>
          <a:p>
            <a:pPr lvl="1"/>
            <a:r>
              <a:rPr lang="en-US" sz="2400" b="1" dirty="0"/>
              <a:t>Identify awards &amp; research outcomes of each student</a:t>
            </a:r>
          </a:p>
          <a:p>
            <a:pPr lvl="2"/>
            <a:r>
              <a:rPr lang="en-US" sz="2000" b="1" dirty="0"/>
              <a:t>Publications, abstracts, etc.</a:t>
            </a:r>
          </a:p>
          <a:p>
            <a:r>
              <a:rPr lang="en-US" sz="2800" b="1" dirty="0"/>
              <a:t>List of Undergraduates Mentored</a:t>
            </a:r>
          </a:p>
          <a:p>
            <a:pPr lvl="1"/>
            <a:r>
              <a:rPr lang="en-US" sz="2400" b="1" dirty="0"/>
              <a:t>Identify awards &amp; research outcomes of each student</a:t>
            </a:r>
          </a:p>
          <a:p>
            <a:pPr lvl="2"/>
            <a:r>
              <a:rPr lang="en-US" sz="2000" b="1" dirty="0"/>
              <a:t>Publications, abstracts, etc.</a:t>
            </a:r>
          </a:p>
          <a:p>
            <a:r>
              <a:rPr lang="en-US" sz="2800" b="1" dirty="0"/>
              <a:t>List of Research Publications</a:t>
            </a:r>
          </a:p>
          <a:p>
            <a:pPr lvl="1"/>
            <a:r>
              <a:rPr lang="en-US" sz="2400" b="1" dirty="0"/>
              <a:t>Identify graduate student &amp; post doc authors</a:t>
            </a:r>
          </a:p>
          <a:p>
            <a:pPr lvl="1"/>
            <a:endParaRPr lang="en-US" sz="2400" b="1" dirty="0"/>
          </a:p>
          <a:p>
            <a:endParaRPr lang="en-US" sz="2800" b="1" dirty="0"/>
          </a:p>
          <a:p>
            <a:endParaRPr lang="en-US" sz="2800" b="1" dirty="0"/>
          </a:p>
        </p:txBody>
      </p:sp>
      <p:sp>
        <p:nvSpPr>
          <p:cNvPr id="4" name="TextBox 3"/>
          <p:cNvSpPr txBox="1"/>
          <p:nvPr/>
        </p:nvSpPr>
        <p:spPr>
          <a:xfrm>
            <a:off x="152400" y="244971"/>
            <a:ext cx="8915400" cy="1431429"/>
          </a:xfrm>
          <a:prstGeom prst="bevel">
            <a:avLst/>
          </a:prstGeom>
          <a:solidFill>
            <a:schemeClr val="accent6"/>
          </a:solidFill>
        </p:spPr>
        <p:txBody>
          <a:bodyPr wrap="square" rtlCol="0">
            <a:spAutoFit/>
          </a:bodyPr>
          <a:lstStyle/>
          <a:p>
            <a:pPr algn="ctr"/>
            <a:r>
              <a:rPr lang="en-US" sz="3200" b="1" dirty="0">
                <a:solidFill>
                  <a:prstClr val="black"/>
                </a:solidFill>
              </a:rPr>
              <a:t>Teaching </a:t>
            </a:r>
            <a:r>
              <a:rPr lang="en-US" sz="3200" b="1" i="1" dirty="0">
                <a:solidFill>
                  <a:prstClr val="black"/>
                </a:solidFill>
              </a:rPr>
              <a:t>IS</a:t>
            </a:r>
            <a:r>
              <a:rPr lang="en-US" sz="3200" b="1" dirty="0">
                <a:solidFill>
                  <a:prstClr val="black"/>
                </a:solidFill>
              </a:rPr>
              <a:t> an Integral Component of Research</a:t>
            </a:r>
          </a:p>
          <a:p>
            <a:pPr algn="ctr"/>
            <a:r>
              <a:rPr lang="en-US" sz="3200" b="1" dirty="0">
                <a:solidFill>
                  <a:prstClr val="black"/>
                </a:solidFill>
              </a:rPr>
              <a:t>Research </a:t>
            </a:r>
            <a:r>
              <a:rPr lang="en-US" sz="3200" b="1" i="1" dirty="0">
                <a:solidFill>
                  <a:prstClr val="black"/>
                </a:solidFill>
              </a:rPr>
              <a:t>IS</a:t>
            </a:r>
            <a:r>
              <a:rPr lang="en-US" sz="3200" b="1" dirty="0">
                <a:solidFill>
                  <a:prstClr val="black"/>
                </a:solidFill>
              </a:rPr>
              <a:t> an Integral Component of Teaching</a:t>
            </a:r>
            <a:endParaRPr lang="en-US" sz="32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99274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46175" y="1648803"/>
          <a:ext cx="6345238"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8"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712F09D-0CD9-4171-8613-3C86E22316C0}" type="slidenum">
              <a:rPr lang="en-US" altLang="en-US" smtClean="0">
                <a:solidFill>
                  <a:schemeClr val="bg1"/>
                </a:solidFill>
              </a:rPr>
              <a:pPr fontAlgn="base">
                <a:spcBef>
                  <a:spcPct val="0"/>
                </a:spcBef>
                <a:spcAft>
                  <a:spcPct val="0"/>
                </a:spcAft>
              </a:pPr>
              <a:t>19</a:t>
            </a:fld>
            <a:endParaRPr lang="en-US" altLang="en-US">
              <a:solidFill>
                <a:schemeClr val="bg1"/>
              </a:solidFill>
            </a:endParaRPr>
          </a:p>
        </p:txBody>
      </p:sp>
      <p:sp>
        <p:nvSpPr>
          <p:cNvPr id="5" name="Rectangle 4"/>
          <p:cNvSpPr/>
          <p:nvPr/>
        </p:nvSpPr>
        <p:spPr>
          <a:xfrm>
            <a:off x="3733800" y="4343400"/>
            <a:ext cx="2133600" cy="369332"/>
          </a:xfrm>
          <a:prstGeom prst="rect">
            <a:avLst/>
          </a:prstGeom>
        </p:spPr>
        <p:txBody>
          <a:bodyPr wrap="square">
            <a:spAutoFit/>
          </a:bodyPr>
          <a:lstStyle/>
          <a:p>
            <a:pPr>
              <a:spcBef>
                <a:spcPct val="0"/>
              </a:spcBef>
            </a:pPr>
            <a:r>
              <a:rPr lang="en-US" altLang="en-US" b="1" dirty="0"/>
              <a:t>Associate</a:t>
            </a:r>
          </a:p>
        </p:txBody>
      </p:sp>
      <p:sp>
        <p:nvSpPr>
          <p:cNvPr id="6" name="Rectangle 5"/>
          <p:cNvSpPr/>
          <p:nvPr/>
        </p:nvSpPr>
        <p:spPr>
          <a:xfrm>
            <a:off x="5981016" y="4341796"/>
            <a:ext cx="2133600" cy="369332"/>
          </a:xfrm>
          <a:prstGeom prst="rect">
            <a:avLst/>
          </a:prstGeom>
        </p:spPr>
        <p:txBody>
          <a:bodyPr wrap="square">
            <a:spAutoFit/>
          </a:bodyPr>
          <a:lstStyle/>
          <a:p>
            <a:pPr>
              <a:spcBef>
                <a:spcPct val="0"/>
              </a:spcBef>
            </a:pPr>
            <a:r>
              <a:rPr lang="en-US" altLang="en-US" b="1" dirty="0"/>
              <a:t>Professor</a:t>
            </a:r>
          </a:p>
        </p:txBody>
      </p:sp>
      <p:sp>
        <p:nvSpPr>
          <p:cNvPr id="9" name="TextBox 8"/>
          <p:cNvSpPr txBox="1"/>
          <p:nvPr/>
        </p:nvSpPr>
        <p:spPr>
          <a:xfrm>
            <a:off x="228600" y="355866"/>
            <a:ext cx="8762999" cy="940653"/>
          </a:xfrm>
          <a:prstGeom prst="bevel">
            <a:avLst/>
          </a:prstGeom>
          <a:solidFill>
            <a:schemeClr val="accent6"/>
          </a:solidFill>
        </p:spPr>
        <p:txBody>
          <a:bodyPr wrap="square" rtlCol="0">
            <a:spAutoFit/>
          </a:bodyPr>
          <a:lstStyle/>
          <a:p>
            <a:pPr algn="ctr"/>
            <a:r>
              <a:rPr lang="en-US" sz="4000" b="1" dirty="0"/>
              <a:t>UTIA P&amp;T Committee Research Tips</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1242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361" y="1905000"/>
            <a:ext cx="4267839" cy="4339650"/>
          </a:xfrm>
          <a:prstGeom prst="rect">
            <a:avLst/>
          </a:prstGeom>
          <a:noFill/>
        </p:spPr>
        <p:txBody>
          <a:bodyPr wrap="square" rtlCol="0">
            <a:spAutoFit/>
          </a:bodyPr>
          <a:lstStyle/>
          <a:p>
            <a:pPr marL="457200" indent="-457200">
              <a:buFont typeface="Arial" panose="020B0604020202020204" pitchFamily="34" charset="0"/>
              <a:buChar char="•"/>
            </a:pPr>
            <a:r>
              <a:rPr lang="en-US" sz="2800" b="1" dirty="0"/>
              <a:t>Academic Milestone</a:t>
            </a:r>
          </a:p>
          <a:p>
            <a:pPr marL="457200" indent="-457200">
              <a:buFont typeface="Arial" panose="020B0604020202020204" pitchFamily="34" charset="0"/>
              <a:buChar char="•"/>
            </a:pPr>
            <a:r>
              <a:rPr lang="en-US" sz="2800" b="1" dirty="0"/>
              <a:t>Letter of appointment</a:t>
            </a: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Preparation is key!</a:t>
            </a:r>
            <a:r>
              <a:rPr lang="en-US" sz="2800" b="1" dirty="0"/>
              <a:t> </a:t>
            </a:r>
          </a:p>
          <a:p>
            <a:pPr marL="457200" indent="-457200">
              <a:buFont typeface="Arial" panose="020B0604020202020204" pitchFamily="34" charset="0"/>
              <a:buChar char="•"/>
            </a:pPr>
            <a:r>
              <a:rPr lang="en-US" sz="2800" b="1" dirty="0"/>
              <a:t>Know-follow the “rules” and expectations </a:t>
            </a:r>
          </a:p>
          <a:p>
            <a:pPr marL="914400" lvl="1" indent="-457200">
              <a:buFont typeface="Wingdings" panose="05000000000000000000" pitchFamily="2" charset="2"/>
              <a:buChar char="Ø"/>
            </a:pPr>
            <a:r>
              <a:rPr lang="en-US" sz="2800" b="1" dirty="0"/>
              <a:t>Faculty  Handbook</a:t>
            </a:r>
          </a:p>
          <a:p>
            <a:pPr marL="914400" lvl="1" indent="-457200">
              <a:buFont typeface="Wingdings" panose="05000000000000000000" pitchFamily="2" charset="2"/>
              <a:buChar char="Ø"/>
            </a:pPr>
            <a:r>
              <a:rPr lang="en-US" sz="2800" b="1" dirty="0"/>
              <a:t>Revised 2019</a:t>
            </a:r>
          </a:p>
          <a:p>
            <a:pPr marL="914400" lvl="1" indent="-457200">
              <a:buFont typeface="Wingdings" panose="05000000000000000000" pitchFamily="2" charset="2"/>
              <a:buChar char="Ø"/>
            </a:pPr>
            <a:r>
              <a:rPr lang="en-US" sz="2800" b="1" dirty="0"/>
              <a:t>Office of Provost</a:t>
            </a:r>
          </a:p>
          <a:p>
            <a:pPr marL="457200" indent="-457200">
              <a:buFont typeface="Arial" panose="020B0604020202020204" pitchFamily="34" charset="0"/>
              <a:buChar char="•"/>
            </a:pPr>
            <a:r>
              <a:rPr lang="en-US" sz="2800" b="1" dirty="0"/>
              <a:t>P&amp;T Workshop</a:t>
            </a:r>
            <a:endParaRPr lang="en-US" sz="2400" b="1" dirty="0"/>
          </a:p>
          <a:p>
            <a:pPr algn="ctr"/>
            <a:endParaRPr lang="en-US" sz="2400" b="1" dirty="0"/>
          </a:p>
        </p:txBody>
      </p:sp>
      <p:sp>
        <p:nvSpPr>
          <p:cNvPr id="4" name="Title 3"/>
          <p:cNvSpPr txBox="1">
            <a:spLocks noGrp="1"/>
          </p:cNvSpPr>
          <p:nvPr>
            <p:ph type="title"/>
          </p:nvPr>
        </p:nvSpPr>
        <p:spPr>
          <a:xfrm>
            <a:off x="380361" y="498098"/>
            <a:ext cx="8229600" cy="940653"/>
          </a:xfrm>
          <a:prstGeom prst="bevel">
            <a:avLst/>
          </a:prstGeom>
          <a:solidFill>
            <a:schemeClr val="accent6"/>
          </a:solidFill>
        </p:spPr>
        <p:txBody>
          <a:bodyPr wrap="square" rtlCol="0">
            <a:spAutoFit/>
          </a:bodyPr>
          <a:lstStyle/>
          <a:p>
            <a:pPr algn="ctr"/>
            <a:r>
              <a:rPr lang="en-US" sz="4000" b="1" i="1" dirty="0">
                <a:solidFill>
                  <a:prstClr val="black"/>
                </a:solidFill>
              </a:rPr>
              <a:t>Tenure &amp; Promotion…</a:t>
            </a:r>
            <a:endParaRPr lang="en-US" sz="28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6" name="Rectangle 3"/>
          <p:cNvSpPr txBox="1">
            <a:spLocks noChangeArrowheads="1"/>
          </p:cNvSpPr>
          <p:nvPr/>
        </p:nvSpPr>
        <p:spPr>
          <a:xfrm>
            <a:off x="533400" y="2438400"/>
            <a:ext cx="4114800" cy="3657600"/>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b="1" u="sng" dirty="0"/>
          </a:p>
          <a:p>
            <a:pPr marL="0" indent="0">
              <a:buNone/>
            </a:pPr>
            <a:r>
              <a:rPr lang="en-US" sz="2800" b="1" dirty="0"/>
              <a:t>	</a:t>
            </a:r>
            <a:endParaRPr lang="en-US" sz="2400" b="1" dirty="0"/>
          </a:p>
          <a:p>
            <a:endParaRPr lang="en-US" sz="2800" b="1" dirty="0"/>
          </a:p>
          <a:p>
            <a:endParaRPr lang="en-US" sz="2800" b="1" dirty="0"/>
          </a:p>
          <a:p>
            <a:endParaRPr lang="en-US" sz="2800" b="1" dirty="0"/>
          </a:p>
        </p:txBody>
      </p:sp>
      <p:pic>
        <p:nvPicPr>
          <p:cNvPr id="13" name="Picture 12">
            <a:extLst>
              <a:ext uri="{FF2B5EF4-FFF2-40B4-BE49-F238E27FC236}">
                <a16:creationId xmlns:a16="http://schemas.microsoft.com/office/drawing/2014/main" id="{69FEE242-6F90-4DD8-A6FA-148724F27E2C}"/>
              </a:ext>
            </a:extLst>
          </p:cNvPr>
          <p:cNvPicPr>
            <a:picLocks noChangeAspect="1"/>
          </p:cNvPicPr>
          <p:nvPr/>
        </p:nvPicPr>
        <p:blipFill>
          <a:blip r:embed="rId3"/>
          <a:stretch>
            <a:fillRect/>
          </a:stretch>
        </p:blipFill>
        <p:spPr>
          <a:xfrm>
            <a:off x="4746438" y="1744911"/>
            <a:ext cx="4037625" cy="2065089"/>
          </a:xfrm>
          <a:prstGeom prst="rect">
            <a:avLst/>
          </a:prstGeom>
        </p:spPr>
      </p:pic>
      <p:pic>
        <p:nvPicPr>
          <p:cNvPr id="12" name="Picture 11">
            <a:extLst>
              <a:ext uri="{FF2B5EF4-FFF2-40B4-BE49-F238E27FC236}">
                <a16:creationId xmlns:a16="http://schemas.microsoft.com/office/drawing/2014/main" id="{F238F996-0E0F-4085-9BD2-200C7A5F14F4}"/>
              </a:ext>
            </a:extLst>
          </p:cNvPr>
          <p:cNvPicPr>
            <a:picLocks noChangeAspect="1"/>
          </p:cNvPicPr>
          <p:nvPr/>
        </p:nvPicPr>
        <p:blipFill>
          <a:blip r:embed="rId4"/>
          <a:stretch>
            <a:fillRect/>
          </a:stretch>
        </p:blipFill>
        <p:spPr>
          <a:xfrm>
            <a:off x="5176069" y="2998497"/>
            <a:ext cx="2443931" cy="3298705"/>
          </a:xfrm>
          <a:prstGeom prst="rect">
            <a:avLst/>
          </a:prstGeom>
        </p:spPr>
      </p:pic>
    </p:spTree>
    <p:extLst>
      <p:ext uri="{BB962C8B-B14F-4D97-AF65-F5344CB8AC3E}">
        <p14:creationId xmlns:p14="http://schemas.microsoft.com/office/powerpoint/2010/main" val="343189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bwMode="auto">
          <a:xfrm>
            <a:off x="381000" y="1371600"/>
            <a:ext cx="8534400" cy="5105400"/>
          </a:xfrm>
        </p:spPr>
        <p:txBody>
          <a:bodyPr wrap="square" numCol="1" anchor="t" anchorCtr="0" compatLnSpc="1">
            <a:prstTxWarp prst="textNoShape">
              <a:avLst/>
            </a:prstTxWarp>
            <a:noAutofit/>
          </a:bodyPr>
          <a:lstStyle/>
          <a:p>
            <a:pPr eaLnBrk="1" hangingPunct="1"/>
            <a:r>
              <a:rPr lang="en-US" altLang="en-US" sz="2800" b="1" dirty="0">
                <a:solidFill>
                  <a:srgbClr val="FF9900"/>
                </a:solidFill>
                <a:effectLst>
                  <a:outerShdw blurRad="38100" dist="38100" dir="2700000" algn="tl">
                    <a:srgbClr val="000000">
                      <a:alpha val="43137"/>
                    </a:srgbClr>
                  </a:outerShdw>
                </a:effectLst>
              </a:rPr>
              <a:t>List and </a:t>
            </a:r>
            <a:r>
              <a:rPr lang="en-US" altLang="en-US" sz="2800" b="1" u="sng" dirty="0">
                <a:solidFill>
                  <a:srgbClr val="FF9900"/>
                </a:solidFill>
                <a:effectLst>
                  <a:outerShdw blurRad="38100" dist="38100" dir="2700000" algn="tl">
                    <a:srgbClr val="000000">
                      <a:alpha val="43137"/>
                    </a:srgbClr>
                  </a:outerShdw>
                </a:effectLst>
              </a:rPr>
              <a:t>number</a:t>
            </a:r>
            <a:r>
              <a:rPr lang="en-US" altLang="en-US" sz="2800" b="1" dirty="0">
                <a:solidFill>
                  <a:srgbClr val="FF9900"/>
                </a:solidFill>
                <a:effectLst>
                  <a:outerShdw blurRad="38100" dist="38100" dir="2700000" algn="tl">
                    <a:srgbClr val="000000">
                      <a:alpha val="43137"/>
                    </a:srgbClr>
                  </a:outerShdw>
                </a:effectLst>
              </a:rPr>
              <a:t> publications</a:t>
            </a:r>
            <a:r>
              <a:rPr lang="en-US" altLang="en-US" sz="2800" b="1" dirty="0"/>
              <a:t>, preferably newest to oldest </a:t>
            </a:r>
          </a:p>
          <a:p>
            <a:pPr eaLnBrk="1" hangingPunct="1"/>
            <a:r>
              <a:rPr lang="en-US" altLang="en-US" sz="2800" b="1" dirty="0"/>
              <a:t>Clearly </a:t>
            </a:r>
            <a:r>
              <a:rPr lang="en-US" altLang="en-US" sz="2800" b="1" dirty="0">
                <a:solidFill>
                  <a:srgbClr val="FF9900"/>
                </a:solidFill>
                <a:effectLst>
                  <a:outerShdw blurRad="38100" dist="38100" dir="2700000" algn="tl">
                    <a:srgbClr val="000000">
                      <a:alpha val="43137"/>
                    </a:srgbClr>
                  </a:outerShdw>
                </a:effectLst>
              </a:rPr>
              <a:t>indicate your contribution </a:t>
            </a:r>
            <a:r>
              <a:rPr lang="en-US" altLang="en-US" sz="2800" b="1" dirty="0"/>
              <a:t>(e.g., corresponding author, collaborator/coauthor, etc.) &amp; your graduate students and postdocs</a:t>
            </a:r>
          </a:p>
          <a:p>
            <a:pPr eaLnBrk="1" hangingPunct="1"/>
            <a:r>
              <a:rPr lang="en-US" altLang="en-US" sz="2800" b="1" dirty="0">
                <a:solidFill>
                  <a:srgbClr val="FF9900"/>
                </a:solidFill>
                <a:effectLst>
                  <a:outerShdw blurRad="38100" dist="38100" dir="2700000" algn="tl">
                    <a:srgbClr val="000000">
                      <a:alpha val="43137"/>
                    </a:srgbClr>
                  </a:outerShdw>
                </a:effectLst>
              </a:rPr>
              <a:t>Include only articles that are published or in press </a:t>
            </a:r>
            <a:r>
              <a:rPr lang="en-US" altLang="en-US" sz="2800" b="1" dirty="0"/>
              <a:t>(with documentation of final acceptance) under Articles published in Refereed Journals section.  </a:t>
            </a:r>
          </a:p>
          <a:p>
            <a:pPr lvl="1"/>
            <a:r>
              <a:rPr lang="en-US" altLang="en-US" sz="2400" b="1" dirty="0"/>
              <a:t>Manuscripts in preparation or submitted or in preparation should be listed elsewhere</a:t>
            </a:r>
          </a:p>
          <a:p>
            <a:pPr lvl="1"/>
            <a:r>
              <a:rPr lang="en-US" altLang="en-US" sz="2400" b="1" dirty="0"/>
              <a:t>Don’t intermix publication types</a:t>
            </a:r>
          </a:p>
        </p:txBody>
      </p:sp>
      <p:sp>
        <p:nvSpPr>
          <p:cNvPr id="3584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3AF6B59-252B-4F28-A3B1-96C44F7CBB5F}" type="slidenum">
              <a:rPr lang="en-US" altLang="en-US" smtClean="0">
                <a:solidFill>
                  <a:schemeClr val="bg1"/>
                </a:solidFill>
              </a:rPr>
              <a:pPr fontAlgn="base">
                <a:spcBef>
                  <a:spcPct val="0"/>
                </a:spcBef>
                <a:spcAft>
                  <a:spcPct val="0"/>
                </a:spcAft>
              </a:pPr>
              <a:t>20</a:t>
            </a:fld>
            <a:endParaRPr lang="en-US" altLang="en-US">
              <a:solidFill>
                <a:schemeClr val="bg1"/>
              </a:solidFill>
            </a:endParaRPr>
          </a:p>
        </p:txBody>
      </p:sp>
      <p:sp>
        <p:nvSpPr>
          <p:cNvPr id="6" name="TextBox 5"/>
          <p:cNvSpPr txBox="1"/>
          <p:nvPr/>
        </p:nvSpPr>
        <p:spPr>
          <a:xfrm>
            <a:off x="533400" y="381000"/>
            <a:ext cx="8001000" cy="858857"/>
          </a:xfrm>
          <a:prstGeom prst="bevel">
            <a:avLst/>
          </a:prstGeom>
          <a:solidFill>
            <a:schemeClr val="accent6"/>
          </a:solidFill>
        </p:spPr>
        <p:txBody>
          <a:bodyPr wrap="square" rtlCol="0">
            <a:spAutoFit/>
          </a:bodyPr>
          <a:lstStyle/>
          <a:p>
            <a:pPr algn="ctr"/>
            <a:r>
              <a:rPr lang="en-US" sz="3600" b="1" dirty="0"/>
              <a:t>Publication Tips to Strengthen Dossier</a:t>
            </a:r>
            <a:endParaRPr lang="en-US" sz="36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061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bwMode="auto">
          <a:xfrm>
            <a:off x="727869" y="1524000"/>
            <a:ext cx="7688262" cy="5867400"/>
          </a:xfrm>
        </p:spPr>
        <p:txBody>
          <a:bodyPr wrap="square" numCol="1" anchor="t" anchorCtr="0" compatLnSpc="1">
            <a:prstTxWarp prst="textNoShape">
              <a:avLst/>
            </a:prstTxWarp>
            <a:normAutofit fontScale="92500" lnSpcReduction="20000"/>
          </a:bodyPr>
          <a:lstStyle/>
          <a:p>
            <a:r>
              <a:rPr lang="en-US" b="1" dirty="0"/>
              <a:t>Include a summary table at the beginning of this section conveying total amount of funding, total amount of funding as Lead PI, and total funding awarded to your program</a:t>
            </a:r>
          </a:p>
          <a:p>
            <a:endParaRPr lang="en-US" b="1" dirty="0"/>
          </a:p>
          <a:p>
            <a:r>
              <a:rPr lang="en-US" altLang="en-US" b="1" dirty="0"/>
              <a:t>Per each grant listed, include title, PI and co-PIs, agency, start and end dates, total amount awarded, and how much funding went to your program.</a:t>
            </a:r>
          </a:p>
          <a:p>
            <a:pPr lvl="1"/>
            <a:r>
              <a:rPr lang="en-US" altLang="en-US" b="1" dirty="0"/>
              <a:t>Indicate </a:t>
            </a:r>
          </a:p>
          <a:p>
            <a:pPr lvl="2"/>
            <a:r>
              <a:rPr lang="en-US" altLang="en-US" b="1" dirty="0"/>
              <a:t>Your role and if you were the Lead PI or Co-PI</a:t>
            </a:r>
          </a:p>
          <a:p>
            <a:pPr lvl="2"/>
            <a:r>
              <a:rPr lang="en-US" altLang="en-US" b="1" dirty="0"/>
              <a:t>Grant specific cost-share </a:t>
            </a:r>
          </a:p>
          <a:p>
            <a:pPr lvl="2"/>
            <a:r>
              <a:rPr lang="en-US" altLang="en-US" b="1" dirty="0"/>
              <a:t>In-kind funding</a:t>
            </a:r>
          </a:p>
          <a:p>
            <a:pPr lvl="2"/>
            <a:endParaRPr lang="en-US" altLang="en-US" b="1" dirty="0"/>
          </a:p>
          <a:p>
            <a:pPr marL="0" indent="0">
              <a:buNone/>
            </a:pPr>
            <a:r>
              <a:rPr lang="en-US" b="1" dirty="0"/>
              <a:t> </a:t>
            </a:r>
          </a:p>
          <a:p>
            <a:endParaRPr lang="en-US" altLang="en-US" b="1" dirty="0"/>
          </a:p>
          <a:p>
            <a:pPr marL="457200" lvl="1" indent="0">
              <a:buNone/>
            </a:pPr>
            <a:endParaRPr lang="en-US" altLang="en-US" b="1" dirty="0"/>
          </a:p>
        </p:txBody>
      </p:sp>
      <p:sp>
        <p:nvSpPr>
          <p:cNvPr id="3891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F363A05-80FA-4352-8B28-8946112B0433}" type="slidenum">
              <a:rPr lang="en-US" altLang="en-US" smtClean="0">
                <a:solidFill>
                  <a:schemeClr val="bg1"/>
                </a:solidFill>
              </a:rPr>
              <a:pPr fontAlgn="base">
                <a:spcBef>
                  <a:spcPct val="0"/>
                </a:spcBef>
                <a:spcAft>
                  <a:spcPct val="0"/>
                </a:spcAft>
              </a:pPr>
              <a:t>21</a:t>
            </a:fld>
            <a:endParaRPr lang="en-US" altLang="en-US">
              <a:solidFill>
                <a:schemeClr val="bg1"/>
              </a:solidFill>
            </a:endParaRPr>
          </a:p>
        </p:txBody>
      </p:sp>
      <p:sp>
        <p:nvSpPr>
          <p:cNvPr id="7" name="Title 6"/>
          <p:cNvSpPr txBox="1">
            <a:spLocks noGrp="1"/>
          </p:cNvSpPr>
          <p:nvPr>
            <p:ph type="title"/>
          </p:nvPr>
        </p:nvSpPr>
        <p:spPr>
          <a:xfrm>
            <a:off x="457200" y="416709"/>
            <a:ext cx="8229600" cy="858857"/>
          </a:xfrm>
          <a:prstGeom prst="bevel">
            <a:avLst/>
          </a:prstGeom>
          <a:solidFill>
            <a:schemeClr val="accent6"/>
          </a:solidFill>
        </p:spPr>
        <p:txBody>
          <a:bodyPr wrap="square" rtlCol="0">
            <a:spAutoFit/>
          </a:bodyPr>
          <a:lstStyle/>
          <a:p>
            <a:pPr algn="ctr"/>
            <a:r>
              <a:rPr lang="en-US" sz="3600" b="1" dirty="0"/>
              <a:t>Helpful Grant Tips to Strengthen Dossier</a:t>
            </a:r>
            <a:endParaRPr lang="en-US" sz="36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01244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sz="half" idx="1"/>
          </p:nvPr>
        </p:nvSpPr>
        <p:spPr bwMode="auto">
          <a:xfrm>
            <a:off x="609600" y="1472605"/>
            <a:ext cx="8077200" cy="4928195"/>
          </a:xfrm>
        </p:spPr>
        <p:txBody>
          <a:bodyPr wrap="square" numCol="1" anchor="t" anchorCtr="0" compatLnSpc="1">
            <a:prstTxWarp prst="textNoShape">
              <a:avLst/>
            </a:prstTxWarp>
            <a:normAutofit fontScale="85000" lnSpcReduction="20000"/>
          </a:bodyPr>
          <a:lstStyle/>
          <a:p>
            <a:pPr eaLnBrk="1" hangingPunct="1"/>
            <a:r>
              <a:rPr lang="en-US" altLang="en-US" b="1" dirty="0"/>
              <a:t>Occurs in many different venues</a:t>
            </a:r>
          </a:p>
          <a:p>
            <a:pPr lvl="1"/>
            <a:r>
              <a:rPr lang="en-US" altLang="en-US" b="1" dirty="0"/>
              <a:t>On and mostly off campus</a:t>
            </a:r>
          </a:p>
          <a:p>
            <a:pPr eaLnBrk="1" hangingPunct="1"/>
            <a:endParaRPr lang="en-US" altLang="en-US" b="1" dirty="0"/>
          </a:p>
          <a:p>
            <a:pPr eaLnBrk="1" hangingPunct="1"/>
            <a:r>
              <a:rPr lang="en-US" altLang="en-US" b="1" dirty="0"/>
              <a:t>Organize materials so it is easy to understand </a:t>
            </a:r>
          </a:p>
          <a:p>
            <a:pPr lvl="1"/>
            <a:r>
              <a:rPr lang="en-US" altLang="en-US" b="1" dirty="0"/>
              <a:t>What is </a:t>
            </a:r>
            <a:r>
              <a:rPr lang="en-US" altLang="en-US" b="1" u="sng" dirty="0"/>
              <a:t>your</a:t>
            </a:r>
            <a:r>
              <a:rPr lang="en-US" altLang="en-US" b="1" dirty="0"/>
              <a:t> Extension program(s)</a:t>
            </a:r>
          </a:p>
          <a:p>
            <a:pPr lvl="1"/>
            <a:r>
              <a:rPr lang="en-US" altLang="en-US" b="1" dirty="0"/>
              <a:t>Who your audience is </a:t>
            </a:r>
          </a:p>
          <a:p>
            <a:pPr lvl="1"/>
            <a:r>
              <a:rPr lang="en-US" altLang="en-US" b="1" dirty="0"/>
              <a:t>How many you are reaching</a:t>
            </a:r>
          </a:p>
          <a:p>
            <a:pPr lvl="1"/>
            <a:r>
              <a:rPr lang="en-US" altLang="en-US" b="1" dirty="0"/>
              <a:t>What impacts you are making</a:t>
            </a:r>
          </a:p>
          <a:p>
            <a:pPr eaLnBrk="1" hangingPunct="1"/>
            <a:endParaRPr lang="en-US" altLang="en-US" b="1" dirty="0"/>
          </a:p>
          <a:p>
            <a:pPr eaLnBrk="1" hangingPunct="1"/>
            <a:r>
              <a:rPr lang="en-US" altLang="en-US" b="1" dirty="0"/>
              <a:t>Reviews and assessments from peers and participants</a:t>
            </a:r>
          </a:p>
          <a:p>
            <a:pPr eaLnBrk="1" hangingPunct="1"/>
            <a:r>
              <a:rPr lang="en-US" altLang="en-US" b="1" dirty="0"/>
              <a:t>In-service training</a:t>
            </a:r>
          </a:p>
          <a:p>
            <a:pPr eaLnBrk="1" hangingPunct="1"/>
            <a:r>
              <a:rPr lang="en-US" altLang="en-US" b="1" dirty="0"/>
              <a:t>Volunteer training</a:t>
            </a:r>
          </a:p>
          <a:p>
            <a:pPr eaLnBrk="1" hangingPunct="1"/>
            <a:r>
              <a:rPr lang="en-US" altLang="en-US" b="1" dirty="0"/>
              <a:t>Different types of presentations</a:t>
            </a:r>
          </a:p>
          <a:p>
            <a:pPr eaLnBrk="1" hangingPunct="1"/>
            <a:r>
              <a:rPr lang="en-US" altLang="en-US" b="1" dirty="0"/>
              <a:t>Different types of publications</a:t>
            </a:r>
          </a:p>
        </p:txBody>
      </p:sp>
      <p:sp>
        <p:nvSpPr>
          <p:cNvPr id="2765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0D05D2F-415C-429C-8DCA-76276C6AE465}" type="slidenum">
              <a:rPr lang="en-US" altLang="en-US" smtClean="0">
                <a:solidFill>
                  <a:schemeClr val="bg1"/>
                </a:solidFill>
              </a:rPr>
              <a:pPr fontAlgn="base">
                <a:spcBef>
                  <a:spcPct val="0"/>
                </a:spcBef>
                <a:spcAft>
                  <a:spcPct val="0"/>
                </a:spcAft>
              </a:pPr>
              <a:t>22</a:t>
            </a:fld>
            <a:endParaRPr lang="en-US" altLang="en-US" dirty="0">
              <a:solidFill>
                <a:schemeClr val="bg1"/>
              </a:solidFill>
            </a:endParaRPr>
          </a:p>
        </p:txBody>
      </p:sp>
      <p:sp>
        <p:nvSpPr>
          <p:cNvPr id="6" name="Title 6"/>
          <p:cNvSpPr txBox="1">
            <a:spLocks/>
          </p:cNvSpPr>
          <p:nvPr/>
        </p:nvSpPr>
        <p:spPr>
          <a:xfrm>
            <a:off x="457200" y="416709"/>
            <a:ext cx="8229600" cy="858857"/>
          </a:xfrm>
          <a:prstGeom prst="bevel">
            <a:avLst/>
          </a:prstGeom>
          <a:solidFill>
            <a:schemeClr val="accent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Extension Based Tips</a:t>
            </a:r>
            <a:endParaRPr lang="en-US" sz="36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7981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bwMode="auto">
          <a:xfrm>
            <a:off x="381000" y="2590799"/>
            <a:ext cx="4343400" cy="3581400"/>
          </a:xfrm>
        </p:spPr>
        <p:txBody>
          <a:bodyPr wrap="square" numCol="1" anchor="t" anchorCtr="0" compatLnSpc="1">
            <a:prstTxWarp prst="textNoShape">
              <a:avLst/>
            </a:prstTxWarp>
            <a:normAutofit fontScale="92500" lnSpcReduction="10000"/>
          </a:bodyPr>
          <a:lstStyle/>
          <a:p>
            <a:pPr marL="0" indent="0" eaLnBrk="1" hangingPunct="1">
              <a:buNone/>
            </a:pPr>
            <a:r>
              <a:rPr lang="en-US" altLang="en-US" b="1" dirty="0"/>
              <a:t>Look for balance</a:t>
            </a:r>
          </a:p>
          <a:p>
            <a:pPr lvl="1" eaLnBrk="1" hangingPunct="1"/>
            <a:r>
              <a:rPr lang="en-US" altLang="en-US" b="1" dirty="0"/>
              <a:t>Not too much as to affect T/R/E  responsibilities </a:t>
            </a:r>
          </a:p>
          <a:p>
            <a:r>
              <a:rPr lang="en-US" altLang="en-US" b="1" dirty="0"/>
              <a:t>Service/Responsibility</a:t>
            </a:r>
          </a:p>
          <a:p>
            <a:r>
              <a:rPr lang="en-US" altLang="en-US" b="1" dirty="0">
                <a:solidFill>
                  <a:schemeClr val="accent6">
                    <a:lumMod val="75000"/>
                  </a:schemeClr>
                </a:solidFill>
                <a:effectLst>
                  <a:outerShdw blurRad="38100" dist="38100" dir="2700000" algn="tl">
                    <a:srgbClr val="000000">
                      <a:alpha val="43137"/>
                    </a:srgbClr>
                  </a:outerShdw>
                </a:effectLst>
              </a:rPr>
              <a:t>Mentoring Junior Faculty-Promotion to Professor</a:t>
            </a:r>
          </a:p>
          <a:p>
            <a:endParaRPr lang="en-US" altLang="en-US" b="1" dirty="0"/>
          </a:p>
        </p:txBody>
      </p:sp>
      <p:pic>
        <p:nvPicPr>
          <p:cNvPr id="450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37681"/>
            <a:ext cx="3803650" cy="2687637"/>
          </a:xfrm>
          <a:prstGeom prst="rect">
            <a:avLst/>
          </a:prstGeom>
          <a:solidFill>
            <a:schemeClr val="accent6">
              <a:lumMod val="75000"/>
            </a:schemeClr>
          </a:solidFill>
          <a:ln w="38100">
            <a:solidFill>
              <a:srgbClr val="FF9900"/>
            </a:solidFill>
          </a:ln>
          <a:extLst/>
        </p:spPr>
      </p:pic>
      <p:sp>
        <p:nvSpPr>
          <p:cNvPr id="6" name="TextBox 5"/>
          <p:cNvSpPr txBox="1"/>
          <p:nvPr/>
        </p:nvSpPr>
        <p:spPr>
          <a:xfrm>
            <a:off x="457200" y="593725"/>
            <a:ext cx="8305800" cy="1595021"/>
          </a:xfrm>
          <a:prstGeom prst="bevel">
            <a:avLst/>
          </a:prstGeom>
          <a:solidFill>
            <a:schemeClr val="accent6"/>
          </a:solidFill>
        </p:spPr>
        <p:txBody>
          <a:bodyPr wrap="square" rtlCol="0">
            <a:spAutoFit/>
          </a:bodyPr>
          <a:lstStyle/>
          <a:p>
            <a:pPr algn="ctr"/>
            <a:r>
              <a:rPr lang="en-US" sz="3600" b="1" dirty="0"/>
              <a:t>Institutional, Disciplinary, and/or Professional Service</a:t>
            </a:r>
            <a:endParaRPr lang="en-US" sz="36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46920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304800" y="1525686"/>
            <a:ext cx="8610600" cy="4525963"/>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solidFill>
                  <a:prstClr val="black"/>
                </a:solidFill>
              </a:rPr>
              <a:t>Dossier is the </a:t>
            </a:r>
            <a:r>
              <a:rPr lang="en-US" sz="2800" b="1" i="1" u="sng" dirty="0">
                <a:solidFill>
                  <a:schemeClr val="accent1">
                    <a:lumMod val="75000"/>
                  </a:schemeClr>
                </a:solidFill>
              </a:rPr>
              <a:t>only</a:t>
            </a:r>
            <a:r>
              <a:rPr lang="en-US" sz="2800" b="1" dirty="0">
                <a:solidFill>
                  <a:prstClr val="black"/>
                </a:solidFill>
              </a:rPr>
              <a:t> material most will have for getting to know you</a:t>
            </a:r>
          </a:p>
          <a:p>
            <a:r>
              <a:rPr lang="en-US" sz="2800" b="1" dirty="0">
                <a:solidFill>
                  <a:prstClr val="black"/>
                </a:solidFill>
              </a:rPr>
              <a:t>Make it </a:t>
            </a:r>
            <a:r>
              <a:rPr lang="en-US" sz="2800" b="1" dirty="0">
                <a:solidFill>
                  <a:schemeClr val="tx2">
                    <a:lumMod val="60000"/>
                    <a:lumOff val="40000"/>
                  </a:schemeClr>
                </a:solidFill>
                <a:effectLst>
                  <a:outerShdw blurRad="38100" dist="38100" dir="2700000" algn="tl">
                    <a:srgbClr val="000000">
                      <a:alpha val="43137"/>
                    </a:srgbClr>
                  </a:outerShdw>
                </a:effectLst>
              </a:rPr>
              <a:t>EASY</a:t>
            </a:r>
            <a:r>
              <a:rPr lang="en-US" sz="2800" b="1" dirty="0">
                <a:solidFill>
                  <a:prstClr val="black"/>
                </a:solidFill>
              </a:rPr>
              <a:t> to read</a:t>
            </a:r>
          </a:p>
          <a:p>
            <a:r>
              <a:rPr lang="en-US" sz="2800" b="1" i="1" u="sng" dirty="0"/>
              <a:t>Clearly designate</a:t>
            </a:r>
            <a:r>
              <a:rPr lang="en-US" sz="2800" b="1" i="1" dirty="0"/>
              <a:t> </a:t>
            </a:r>
            <a:r>
              <a:rPr lang="en-US" sz="2800" b="1" dirty="0"/>
              <a:t>or include only</a:t>
            </a:r>
            <a:r>
              <a:rPr lang="en-US" sz="2800" b="1" i="1" dirty="0"/>
              <a:t> y</a:t>
            </a:r>
            <a:r>
              <a:rPr lang="en-US" sz="2800" b="1" dirty="0"/>
              <a:t>our scholarship record from your last promotion, and/or your start date</a:t>
            </a:r>
          </a:p>
          <a:p>
            <a:pPr lvl="1"/>
            <a:r>
              <a:rPr lang="en-US" sz="2400" b="1" dirty="0"/>
              <a:t>Include these dates</a:t>
            </a:r>
          </a:p>
          <a:p>
            <a:pPr lvl="1"/>
            <a:r>
              <a:rPr lang="en-US" sz="2400" b="1" dirty="0"/>
              <a:t>Make sure they are correct &amp; consistently presented </a:t>
            </a:r>
          </a:p>
          <a:p>
            <a:r>
              <a:rPr lang="en-US" sz="3200" b="1" dirty="0"/>
              <a:t>Statement of Responsibilities </a:t>
            </a:r>
          </a:p>
          <a:p>
            <a:pPr lvl="1"/>
            <a:r>
              <a:rPr lang="en-US" sz="2400" b="1" dirty="0"/>
              <a:t>Should be consistent with appointment letter</a:t>
            </a:r>
            <a:endParaRPr lang="en-US" sz="2800" b="1" dirty="0">
              <a:solidFill>
                <a:prstClr val="black"/>
              </a:solidFill>
            </a:endParaRPr>
          </a:p>
        </p:txBody>
      </p:sp>
      <p:sp>
        <p:nvSpPr>
          <p:cNvPr id="4" name="TextBox 3"/>
          <p:cNvSpPr txBox="1"/>
          <p:nvPr/>
        </p:nvSpPr>
        <p:spPr>
          <a:xfrm>
            <a:off x="419100" y="381000"/>
            <a:ext cx="8382000" cy="940653"/>
          </a:xfrm>
          <a:prstGeom prst="bevel">
            <a:avLst/>
          </a:prstGeom>
          <a:solidFill>
            <a:schemeClr val="accent6"/>
          </a:solidFill>
        </p:spPr>
        <p:txBody>
          <a:bodyPr wrap="square" rtlCol="0">
            <a:spAutoFit/>
          </a:bodyPr>
          <a:lstStyle/>
          <a:p>
            <a:pPr algn="ctr"/>
            <a:r>
              <a:rPr lang="en-US" sz="4000" b="1" dirty="0">
                <a:solidFill>
                  <a:prstClr val="black"/>
                </a:solidFill>
              </a:rPr>
              <a:t>Additional Tips to Strengthen Dossier</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09448813"/>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304800" y="1525686"/>
            <a:ext cx="8610600" cy="4525963"/>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t>Dossiers should be checked by the submitting department </a:t>
            </a:r>
            <a:r>
              <a:rPr lang="en-US" sz="2800" b="1" i="1" dirty="0"/>
              <a:t>before </a:t>
            </a:r>
            <a:r>
              <a:rPr lang="en-US" sz="2800" b="1" dirty="0"/>
              <a:t>submission </a:t>
            </a:r>
          </a:p>
          <a:p>
            <a:pPr lvl="1"/>
            <a:r>
              <a:rPr lang="en-US" sz="2400" b="1" dirty="0"/>
              <a:t>Section A-1 and statement of responsibilities</a:t>
            </a:r>
          </a:p>
          <a:p>
            <a:r>
              <a:rPr lang="en-US" sz="2800" b="1" dirty="0"/>
              <a:t>First impressions matter</a:t>
            </a:r>
          </a:p>
          <a:p>
            <a:pPr lvl="1"/>
            <a:r>
              <a:rPr lang="en-US" sz="2400" b="1" dirty="0"/>
              <a:t>No typos, careless errors</a:t>
            </a:r>
          </a:p>
          <a:p>
            <a:pPr lvl="1"/>
            <a:r>
              <a:rPr lang="en-US" sz="2400" b="1" dirty="0">
                <a:solidFill>
                  <a:schemeClr val="accent1">
                    <a:lumMod val="75000"/>
                  </a:schemeClr>
                </a:solidFill>
              </a:rPr>
              <a:t>Your departmental rep is </a:t>
            </a:r>
            <a:r>
              <a:rPr lang="en-US" sz="2400" b="1" u="sng" dirty="0">
                <a:solidFill>
                  <a:schemeClr val="accent1">
                    <a:lumMod val="75000"/>
                  </a:schemeClr>
                </a:solidFill>
              </a:rPr>
              <a:t>NOT</a:t>
            </a:r>
            <a:r>
              <a:rPr lang="en-US" sz="2400" b="1" dirty="0">
                <a:solidFill>
                  <a:schemeClr val="accent1">
                    <a:lumMod val="75000"/>
                  </a:schemeClr>
                </a:solidFill>
              </a:rPr>
              <a:t> present when your dossier is reviewed by UTIA P &amp; T committee</a:t>
            </a:r>
          </a:p>
          <a:p>
            <a:r>
              <a:rPr lang="en-US" sz="2800" b="1" dirty="0"/>
              <a:t>Demonstrate transparency in dossier</a:t>
            </a:r>
          </a:p>
          <a:p>
            <a:pPr lvl="1"/>
            <a:r>
              <a:rPr lang="en-US" sz="2400" b="1" dirty="0"/>
              <a:t>Don’t embellish or hide problems</a:t>
            </a:r>
            <a:endParaRPr lang="en-US" sz="2800" b="1" dirty="0">
              <a:solidFill>
                <a:prstClr val="black"/>
              </a:solidFill>
            </a:endParaRPr>
          </a:p>
        </p:txBody>
      </p:sp>
      <p:sp>
        <p:nvSpPr>
          <p:cNvPr id="4" name="TextBox 3"/>
          <p:cNvSpPr txBox="1"/>
          <p:nvPr/>
        </p:nvSpPr>
        <p:spPr>
          <a:xfrm>
            <a:off x="419100" y="381000"/>
            <a:ext cx="8382000" cy="940653"/>
          </a:xfrm>
          <a:prstGeom prst="bevel">
            <a:avLst/>
          </a:prstGeom>
          <a:solidFill>
            <a:schemeClr val="accent6"/>
          </a:solidFill>
        </p:spPr>
        <p:txBody>
          <a:bodyPr wrap="square" rtlCol="0">
            <a:spAutoFit/>
          </a:bodyPr>
          <a:lstStyle/>
          <a:p>
            <a:pPr algn="ctr"/>
            <a:r>
              <a:rPr lang="en-US" sz="4000" b="1" dirty="0">
                <a:solidFill>
                  <a:prstClr val="black"/>
                </a:solidFill>
              </a:rPr>
              <a:t>Dossier </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53682279"/>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391789" y="1752600"/>
            <a:ext cx="8534400" cy="5105400"/>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t>If </a:t>
            </a:r>
            <a:r>
              <a:rPr lang="en-US" sz="2800" b="1" dirty="0">
                <a:solidFill>
                  <a:schemeClr val="accent6">
                    <a:lumMod val="75000"/>
                  </a:schemeClr>
                </a:solidFill>
                <a:effectLst>
                  <a:outerShdw blurRad="38100" dist="38100" dir="2700000" algn="tl">
                    <a:srgbClr val="000000">
                      <a:alpha val="43137"/>
                    </a:srgbClr>
                  </a:outerShdw>
                </a:effectLst>
              </a:rPr>
              <a:t>previous employment </a:t>
            </a:r>
            <a:r>
              <a:rPr lang="en-US" sz="2800" b="1" dirty="0"/>
              <a:t>is to be included, formal acknowledgement by academic deans along with the time period of review to be conducted by the UTIA P&amp;T committee and others is important (e.g., different institution versus UTIA).</a:t>
            </a:r>
            <a:endParaRPr lang="en-US" sz="2800" b="1" dirty="0">
              <a:solidFill>
                <a:prstClr val="black"/>
              </a:solidFill>
            </a:endParaRPr>
          </a:p>
          <a:p>
            <a:r>
              <a:rPr lang="en-US" sz="2800" b="1" dirty="0"/>
              <a:t>Approval by academic deans to include </a:t>
            </a:r>
            <a:r>
              <a:rPr lang="en-US" sz="2800" b="1" dirty="0">
                <a:solidFill>
                  <a:schemeClr val="accent6">
                    <a:lumMod val="75000"/>
                  </a:schemeClr>
                </a:solidFill>
                <a:effectLst>
                  <a:outerShdw blurRad="38100" dist="38100" dir="2700000" algn="tl">
                    <a:srgbClr val="000000">
                      <a:alpha val="43137"/>
                    </a:srgbClr>
                  </a:outerShdw>
                </a:effectLst>
              </a:rPr>
              <a:t>service before tenure track appointment</a:t>
            </a:r>
            <a:r>
              <a:rPr lang="en-US" sz="2800" b="1" dirty="0"/>
              <a:t> is also important (e.g., Research assistant professor to tenure track)</a:t>
            </a:r>
          </a:p>
          <a:p>
            <a:r>
              <a:rPr lang="en-US" sz="2800" b="1" dirty="0"/>
              <a:t>Other atypical instances should be documented to ensure straightforward review</a:t>
            </a:r>
          </a:p>
          <a:p>
            <a:endParaRPr lang="en-US" sz="2800" b="1" dirty="0"/>
          </a:p>
        </p:txBody>
      </p:sp>
      <p:sp>
        <p:nvSpPr>
          <p:cNvPr id="4" name="TextBox 3"/>
          <p:cNvSpPr txBox="1"/>
          <p:nvPr/>
        </p:nvSpPr>
        <p:spPr>
          <a:xfrm>
            <a:off x="125089" y="152400"/>
            <a:ext cx="8801100" cy="1431429"/>
          </a:xfrm>
          <a:prstGeom prst="bevel">
            <a:avLst/>
          </a:prstGeom>
          <a:solidFill>
            <a:schemeClr val="accent6"/>
          </a:solidFill>
        </p:spPr>
        <p:txBody>
          <a:bodyPr wrap="square" rtlCol="0">
            <a:spAutoFit/>
          </a:bodyPr>
          <a:lstStyle/>
          <a:p>
            <a:pPr algn="ctr"/>
            <a:r>
              <a:rPr lang="en-US" sz="3200" b="1" dirty="0">
                <a:solidFill>
                  <a:prstClr val="black"/>
                </a:solidFill>
              </a:rPr>
              <a:t>Time Line for Review Should</a:t>
            </a:r>
          </a:p>
          <a:p>
            <a:pPr algn="ctr"/>
            <a:r>
              <a:rPr lang="en-US" sz="3200" b="1" dirty="0">
                <a:solidFill>
                  <a:prstClr val="black"/>
                </a:solidFill>
              </a:rPr>
              <a:t>be Clearly Documented </a:t>
            </a:r>
            <a:endParaRPr lang="en-US" sz="32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40964020"/>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554" y="304800"/>
            <a:ext cx="8763000" cy="920204"/>
          </a:xfrm>
          <a:prstGeom prst="bevel">
            <a:avLst/>
          </a:prstGeom>
          <a:solidFill>
            <a:schemeClr val="accent6"/>
          </a:solidFill>
        </p:spPr>
        <p:txBody>
          <a:bodyPr wrap="square" rtlCol="0">
            <a:spAutoFit/>
          </a:bodyPr>
          <a:lstStyle/>
          <a:p>
            <a:pPr algn="ctr"/>
            <a:r>
              <a:rPr lang="en-US" sz="3900" b="1" dirty="0">
                <a:solidFill>
                  <a:prstClr val="black"/>
                </a:solidFill>
              </a:rPr>
              <a:t>“Spoon Feed” Your Reviewers</a:t>
            </a:r>
            <a:r>
              <a:rPr lang="en-US" sz="3900" b="1" dirty="0">
                <a:solidFill>
                  <a:prstClr val="black"/>
                </a:solidFill>
                <a:sym typeface="Wingdings" pitchFamily="2" charset="2"/>
              </a:rPr>
              <a:t>!</a:t>
            </a:r>
            <a:endParaRPr lang="en-US" sz="39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7" name="Rectangle 3"/>
          <p:cNvSpPr txBox="1">
            <a:spLocks noChangeArrowheads="1"/>
          </p:cNvSpPr>
          <p:nvPr/>
        </p:nvSpPr>
        <p:spPr>
          <a:xfrm>
            <a:off x="359595" y="1447800"/>
            <a:ext cx="8610600" cy="4876800"/>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solidFill>
                  <a:prstClr val="black"/>
                </a:solidFill>
              </a:rPr>
              <a:t>Expect to summarize your “raw” data in each section to best reflect </a:t>
            </a:r>
            <a:r>
              <a:rPr lang="en-US" sz="2800" b="1" i="1" dirty="0">
                <a:solidFill>
                  <a:schemeClr val="tx2">
                    <a:lumMod val="60000"/>
                    <a:lumOff val="40000"/>
                  </a:schemeClr>
                </a:solidFill>
                <a:effectLst>
                  <a:outerShdw blurRad="38100" dist="38100" dir="2700000" algn="tl">
                    <a:srgbClr val="000000">
                      <a:alpha val="43137"/>
                    </a:srgbClr>
                  </a:outerShdw>
                </a:effectLst>
              </a:rPr>
              <a:t>your RESULTS</a:t>
            </a:r>
            <a:r>
              <a:rPr lang="en-US" sz="2800" b="1" dirty="0">
                <a:solidFill>
                  <a:schemeClr val="tx2">
                    <a:lumMod val="60000"/>
                    <a:lumOff val="40000"/>
                  </a:schemeClr>
                </a:solidFill>
              </a:rPr>
              <a:t> </a:t>
            </a:r>
            <a:r>
              <a:rPr lang="en-US" sz="2800" b="1" i="1" u="sng" dirty="0">
                <a:solidFill>
                  <a:schemeClr val="tx2">
                    <a:lumMod val="60000"/>
                    <a:lumOff val="40000"/>
                  </a:schemeClr>
                </a:solidFill>
                <a:effectLst>
                  <a:outerShdw blurRad="38100" dist="38100" dir="2700000" algn="tl">
                    <a:srgbClr val="000000">
                      <a:alpha val="43137"/>
                    </a:srgbClr>
                  </a:outerShdw>
                </a:effectLst>
              </a:rPr>
              <a:t>during period evaluated</a:t>
            </a:r>
          </a:p>
          <a:p>
            <a:pPr lvl="1"/>
            <a:r>
              <a:rPr lang="en-US" sz="2400" b="1" i="1" dirty="0">
                <a:solidFill>
                  <a:schemeClr val="accent6">
                    <a:lumMod val="75000"/>
                  </a:schemeClr>
                </a:solidFill>
                <a:effectLst>
                  <a:outerShdw blurRad="38100" dist="38100" dir="2700000" algn="tl">
                    <a:srgbClr val="000000">
                      <a:alpha val="43137"/>
                    </a:srgbClr>
                  </a:outerShdw>
                </a:effectLst>
              </a:rPr>
              <a:t>Overall summary table at beginning of dossier is helpful</a:t>
            </a:r>
          </a:p>
          <a:p>
            <a:r>
              <a:rPr lang="en-US" sz="2800" b="1" dirty="0"/>
              <a:t>Tables, graphs or charts at beginning of other sections are all effective ways to document accomplishments </a:t>
            </a:r>
          </a:p>
          <a:p>
            <a:r>
              <a:rPr lang="en-US" sz="2800" b="1" dirty="0"/>
              <a:t>Make sure that tables, graphs, or charts are legible, don’t assume reviewers will print documents in color</a:t>
            </a:r>
          </a:p>
          <a:p>
            <a:r>
              <a:rPr lang="en-US" sz="2800" b="1" dirty="0">
                <a:solidFill>
                  <a:schemeClr val="accent6">
                    <a:lumMod val="75000"/>
                  </a:schemeClr>
                </a:solidFill>
                <a:effectLst>
                  <a:outerShdw blurRad="38100" dist="38100" dir="2700000" algn="tl">
                    <a:srgbClr val="000000">
                      <a:alpha val="43137"/>
                    </a:srgbClr>
                  </a:outerShdw>
                </a:effectLst>
              </a:rPr>
              <a:t>Make sure all your numbers add up</a:t>
            </a:r>
          </a:p>
          <a:p>
            <a:r>
              <a:rPr lang="en-US" sz="2800" b="1" dirty="0"/>
              <a:t>Show consistency and accuracy across all sections</a:t>
            </a:r>
          </a:p>
          <a:p>
            <a:r>
              <a:rPr lang="en-US" sz="2800" b="1" dirty="0"/>
              <a:t>Dossier &amp; CV need to be well aligned </a:t>
            </a:r>
            <a:endParaRPr lang="en-US" sz="2800" b="1" dirty="0">
              <a:solidFill>
                <a:prstClr val="black"/>
              </a:solidFill>
            </a:endParaRPr>
          </a:p>
        </p:txBody>
      </p:sp>
    </p:spTree>
    <p:extLst>
      <p:ext uri="{BB962C8B-B14F-4D97-AF65-F5344CB8AC3E}">
        <p14:creationId xmlns:p14="http://schemas.microsoft.com/office/powerpoint/2010/main" val="2835594905"/>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37" y="1981200"/>
            <a:ext cx="8275962" cy="4525963"/>
          </a:xfrm>
        </p:spPr>
        <p:txBody>
          <a:bodyPr>
            <a:noAutofit/>
          </a:bodyPr>
          <a:lstStyle/>
          <a:p>
            <a:pPr lvl="0"/>
            <a:r>
              <a:rPr lang="en-US" sz="2800" b="1" dirty="0"/>
              <a:t>Important and valued by UTIA P&amp;T Committee &amp; others</a:t>
            </a:r>
          </a:p>
          <a:p>
            <a:r>
              <a:rPr lang="en-US" sz="2800" b="1" dirty="0"/>
              <a:t>Department Head’s choice</a:t>
            </a:r>
          </a:p>
          <a:p>
            <a:r>
              <a:rPr lang="en-US" sz="2800" b="1" dirty="0"/>
              <a:t>Effort to ‘assist’ with obtaining evaluative letters where majority if not all of individuals have no obvious or direct working relationship with candidate is important for obtaining an unbiased review of accomplishments and output   </a:t>
            </a:r>
          </a:p>
        </p:txBody>
      </p:sp>
      <p:sp>
        <p:nvSpPr>
          <p:cNvPr id="4" name="TextBox 3"/>
          <p:cNvSpPr txBox="1"/>
          <p:nvPr/>
        </p:nvSpPr>
        <p:spPr>
          <a:xfrm>
            <a:off x="1068062" y="533400"/>
            <a:ext cx="6961511" cy="777061"/>
          </a:xfrm>
          <a:prstGeom prst="bevel">
            <a:avLst/>
          </a:prstGeom>
          <a:solidFill>
            <a:schemeClr val="accent6"/>
          </a:solidFill>
        </p:spPr>
        <p:txBody>
          <a:bodyPr wrap="square" rtlCol="0">
            <a:spAutoFit/>
          </a:bodyPr>
          <a:lstStyle/>
          <a:p>
            <a:pPr algn="ctr"/>
            <a:r>
              <a:rPr lang="en-US" sz="3200" b="1" dirty="0">
                <a:solidFill>
                  <a:prstClr val="black"/>
                </a:solidFill>
              </a:rPr>
              <a:t>External Letters of Assessment Tip</a:t>
            </a:r>
            <a:endParaRPr lang="en-US" sz="32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30551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800" y="1752600"/>
            <a:ext cx="7848600" cy="4603750"/>
          </a:xfrm>
        </p:spPr>
        <p:txBody>
          <a:bodyPr>
            <a:normAutofit fontScale="92500" lnSpcReduction="10000"/>
          </a:bodyPr>
          <a:lstStyle/>
          <a:p>
            <a:pPr eaLnBrk="1" fontAlgn="auto" hangingPunct="1">
              <a:spcAft>
                <a:spcPts val="0"/>
              </a:spcAft>
              <a:buFont typeface="Wingdings 3" charset="2"/>
              <a:buChar char=""/>
              <a:defRPr/>
            </a:pPr>
            <a:r>
              <a:rPr lang="en-US" b="1" dirty="0">
                <a:solidFill>
                  <a:schemeClr val="tx1">
                    <a:lumMod val="75000"/>
                    <a:lumOff val="25000"/>
                  </a:schemeClr>
                </a:solidFill>
              </a:rPr>
              <a:t>Include a table of contents.</a:t>
            </a:r>
          </a:p>
          <a:p>
            <a:pPr eaLnBrk="1" fontAlgn="auto" hangingPunct="1">
              <a:spcAft>
                <a:spcPts val="0"/>
              </a:spcAft>
              <a:buFont typeface="Wingdings 3" charset="2"/>
              <a:buChar char=""/>
              <a:defRPr/>
            </a:pPr>
            <a:r>
              <a:rPr lang="en-US" b="1" dirty="0">
                <a:solidFill>
                  <a:srgbClr val="FF8300"/>
                </a:solidFill>
              </a:rPr>
              <a:t>Arrange each section as listed in Appendix B, page 44-50 of the Manual for Faculty Evaluation.</a:t>
            </a:r>
          </a:p>
          <a:p>
            <a:pPr eaLnBrk="1" fontAlgn="auto" hangingPunct="1">
              <a:spcAft>
                <a:spcPts val="0"/>
              </a:spcAft>
              <a:buFont typeface="Wingdings 3" charset="2"/>
              <a:buChar char=""/>
              <a:defRPr/>
            </a:pPr>
            <a:r>
              <a:rPr lang="en-US" b="1" dirty="0">
                <a:solidFill>
                  <a:srgbClr val="FF8300"/>
                </a:solidFill>
              </a:rPr>
              <a:t>Each section should be paginated with the section and page number (i.e., A-1, A-2; B-1, B-2, etc.). </a:t>
            </a:r>
          </a:p>
          <a:p>
            <a:pPr eaLnBrk="1" fontAlgn="auto" hangingPunct="1">
              <a:spcAft>
                <a:spcPts val="0"/>
              </a:spcAft>
              <a:buFont typeface="Wingdings 3" charset="2"/>
              <a:buChar char=""/>
              <a:defRPr/>
            </a:pPr>
            <a:r>
              <a:rPr lang="en-US" b="1" dirty="0">
                <a:solidFill>
                  <a:srgbClr val="FF8300"/>
                </a:solidFill>
              </a:rPr>
              <a:t>Number each item in different listings </a:t>
            </a:r>
          </a:p>
          <a:p>
            <a:r>
              <a:rPr lang="en-US" altLang="en-US" b="1" dirty="0"/>
              <a:t>Be sure all required documents are included (A1 summary sheet </a:t>
            </a:r>
            <a:r>
              <a:rPr lang="en-US" altLang="en-US" b="1" dirty="0" err="1"/>
              <a:t>etc</a:t>
            </a:r>
            <a:r>
              <a:rPr lang="en-US" altLang="en-US" b="1" dirty="0"/>
              <a:t>)</a:t>
            </a:r>
          </a:p>
          <a:p>
            <a:pPr eaLnBrk="1" fontAlgn="auto" hangingPunct="1">
              <a:spcAft>
                <a:spcPts val="0"/>
              </a:spcAft>
              <a:buFont typeface="Wingdings 3" charset="2"/>
              <a:buChar char=""/>
              <a:defRPr/>
            </a:pPr>
            <a:endParaRPr lang="en-US" b="1" dirty="0">
              <a:solidFill>
                <a:srgbClr val="FF8300"/>
              </a:solidFill>
            </a:endParaRPr>
          </a:p>
          <a:p>
            <a:pPr marL="0" indent="0" eaLnBrk="1" fontAlgn="auto" hangingPunct="1">
              <a:spcAft>
                <a:spcPts val="0"/>
              </a:spcAft>
              <a:buFont typeface="Wingdings 3" charset="2"/>
              <a:buNone/>
              <a:defRPr/>
            </a:pPr>
            <a:endParaRPr lang="en-US" b="1" dirty="0">
              <a:solidFill>
                <a:schemeClr val="tx1">
                  <a:lumMod val="75000"/>
                  <a:lumOff val="25000"/>
                </a:schemeClr>
              </a:solidFill>
            </a:endParaRPr>
          </a:p>
        </p:txBody>
      </p:sp>
      <p:sp>
        <p:nvSpPr>
          <p:cNvPr id="7" name="TextBox 6"/>
          <p:cNvSpPr txBox="1"/>
          <p:nvPr/>
        </p:nvSpPr>
        <p:spPr>
          <a:xfrm>
            <a:off x="419100" y="381000"/>
            <a:ext cx="8382000" cy="940653"/>
          </a:xfrm>
          <a:prstGeom prst="bevel">
            <a:avLst/>
          </a:prstGeom>
          <a:solidFill>
            <a:schemeClr val="accent6"/>
          </a:solidFill>
        </p:spPr>
        <p:txBody>
          <a:bodyPr wrap="square" rtlCol="0">
            <a:spAutoFit/>
          </a:bodyPr>
          <a:lstStyle/>
          <a:p>
            <a:pPr algn="ctr"/>
            <a:r>
              <a:rPr lang="en-US" sz="4000" b="1" dirty="0">
                <a:solidFill>
                  <a:prstClr val="black"/>
                </a:solidFill>
              </a:rPr>
              <a:t>Format Considerations</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7588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358823"/>
            <a:ext cx="8686800" cy="1143000"/>
          </a:xfrm>
        </p:spPr>
        <p:txBody>
          <a:bodyPr>
            <a:normAutofit fontScale="90000"/>
          </a:bodyPr>
          <a:lstStyle/>
          <a:p>
            <a:r>
              <a:rPr lang="en-US" b="1" dirty="0"/>
              <a:t>Getting Better Informed of Expectations</a:t>
            </a:r>
          </a:p>
        </p:txBody>
      </p:sp>
      <p:sp>
        <p:nvSpPr>
          <p:cNvPr id="3" name="Content Placeholder 2"/>
          <p:cNvSpPr>
            <a:spLocks noGrp="1"/>
          </p:cNvSpPr>
          <p:nvPr>
            <p:ph idx="1"/>
          </p:nvPr>
        </p:nvSpPr>
        <p:spPr>
          <a:xfrm>
            <a:off x="457200" y="2590800"/>
            <a:ext cx="8212667" cy="3505200"/>
          </a:xfrm>
        </p:spPr>
        <p:txBody>
          <a:bodyPr>
            <a:normAutofit/>
          </a:bodyPr>
          <a:lstStyle/>
          <a:p>
            <a:r>
              <a:rPr lang="en-US" sz="3600" b="1" dirty="0"/>
              <a:t>Mentors-Advisors (</a:t>
            </a:r>
            <a:r>
              <a:rPr lang="en-US" sz="3600" b="1" dirty="0">
                <a:solidFill>
                  <a:srgbClr val="0070C0"/>
                </a:solidFill>
              </a:rPr>
              <a:t>Seek input</a:t>
            </a:r>
            <a:r>
              <a:rPr lang="en-US" sz="3600" b="1" dirty="0"/>
              <a:t>)</a:t>
            </a:r>
          </a:p>
          <a:p>
            <a:r>
              <a:rPr lang="en-US" sz="3600" b="1" dirty="0"/>
              <a:t>Department Head-</a:t>
            </a:r>
            <a:r>
              <a:rPr lang="en-US" b="1" dirty="0">
                <a:solidFill>
                  <a:srgbClr val="0070C0"/>
                </a:solidFill>
              </a:rPr>
              <a:t>Annual Evaluation</a:t>
            </a:r>
            <a:r>
              <a:rPr lang="en-US" sz="2800" b="1" dirty="0">
                <a:solidFill>
                  <a:srgbClr val="0070C0"/>
                </a:solidFill>
              </a:rPr>
              <a:t> </a:t>
            </a:r>
          </a:p>
          <a:p>
            <a:r>
              <a:rPr lang="en-US" sz="3600" b="1" dirty="0"/>
              <a:t>Departmental Faculty Review Team</a:t>
            </a:r>
          </a:p>
          <a:p>
            <a:r>
              <a:rPr lang="en-US" sz="3600" b="1" dirty="0"/>
              <a:t>Mid-Cycle Review</a:t>
            </a:r>
          </a:p>
          <a:p>
            <a:r>
              <a:rPr lang="en-US" sz="3600" b="1" dirty="0">
                <a:solidFill>
                  <a:srgbClr val="0070C0"/>
                </a:solidFill>
              </a:rPr>
              <a:t>Take feedback constructively </a:t>
            </a:r>
          </a:p>
          <a:p>
            <a:endParaRPr lang="en-US" sz="3600" b="1" dirty="0"/>
          </a:p>
          <a:p>
            <a:pPr marL="0" indent="0">
              <a:buNone/>
            </a:pPr>
            <a:endParaRPr lang="en-US" sz="3600" b="1" dirty="0"/>
          </a:p>
        </p:txBody>
      </p:sp>
      <p:sp>
        <p:nvSpPr>
          <p:cNvPr id="5" name="Title 3"/>
          <p:cNvSpPr txBox="1">
            <a:spLocks/>
          </p:cNvSpPr>
          <p:nvPr/>
        </p:nvSpPr>
        <p:spPr>
          <a:xfrm>
            <a:off x="440267" y="1605795"/>
            <a:ext cx="8229600" cy="777061"/>
          </a:xfrm>
          <a:prstGeom prst="bevel">
            <a:avLst/>
          </a:prstGeom>
          <a:solidFill>
            <a:schemeClr val="accent6"/>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a:solidFill>
                  <a:prstClr val="black"/>
                </a:solidFill>
              </a:rPr>
              <a:t>Tenure &amp; Promotion</a:t>
            </a:r>
            <a:endParaRPr lang="en-US" sz="2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0358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8600" y="1066800"/>
            <a:ext cx="8839200" cy="1293714"/>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solidFill>
                  <a:prstClr val="black"/>
                </a:solidFill>
              </a:rPr>
              <a:t>Dossiers are now uploaded on the UTIA P&amp;T </a:t>
            </a:r>
            <a:r>
              <a:rPr lang="en-US" b="1" dirty="0" err="1">
                <a:solidFill>
                  <a:prstClr val="black"/>
                </a:solidFill>
              </a:rPr>
              <a:t>Sharepoint</a:t>
            </a:r>
            <a:r>
              <a:rPr lang="en-US" b="1" dirty="0">
                <a:solidFill>
                  <a:prstClr val="black"/>
                </a:solidFill>
              </a:rPr>
              <a:t> site (single PDF or 3 PDFs?)</a:t>
            </a:r>
          </a:p>
          <a:p>
            <a:pPr lvl="1"/>
            <a:r>
              <a:rPr lang="en-US" sz="2400" b="1" dirty="0">
                <a:solidFill>
                  <a:prstClr val="black"/>
                </a:solidFill>
              </a:rPr>
              <a:t>Avoids formatting &amp; printing issues occurring with multiple Word documents  </a:t>
            </a:r>
          </a:p>
          <a:p>
            <a:pPr lvl="1"/>
            <a:r>
              <a:rPr lang="en-US" sz="2400" b="1" dirty="0">
                <a:solidFill>
                  <a:prstClr val="black"/>
                </a:solidFill>
              </a:rPr>
              <a:t>Avoids challenges/issues that may result from a reviewer attempting to hunt for and then assemble dossier components before review</a:t>
            </a:r>
          </a:p>
          <a:p>
            <a:r>
              <a:rPr lang="en-US" sz="2800" b="1" dirty="0">
                <a:solidFill>
                  <a:prstClr val="black"/>
                </a:solidFill>
              </a:rPr>
              <a:t>Adobe allows for combining pdf files into a single document.  </a:t>
            </a:r>
          </a:p>
          <a:p>
            <a:pPr lvl="1"/>
            <a:r>
              <a:rPr lang="en-US" sz="2400" b="1" dirty="0">
                <a:solidFill>
                  <a:prstClr val="black"/>
                </a:solidFill>
              </a:rPr>
              <a:t>Candidate provide Department pdf of dossier</a:t>
            </a:r>
          </a:p>
          <a:p>
            <a:pPr lvl="1"/>
            <a:r>
              <a:rPr lang="en-US" sz="2400" b="1" dirty="0">
                <a:solidFill>
                  <a:prstClr val="black"/>
                </a:solidFill>
              </a:rPr>
              <a:t>Department adds relevant sections, saves document as a PDF file, then uploads single document on UTIA P&amp;T site </a:t>
            </a:r>
          </a:p>
          <a:p>
            <a:pPr marL="0" indent="0">
              <a:buNone/>
            </a:pPr>
            <a:endParaRPr lang="en-US" b="1" dirty="0">
              <a:solidFill>
                <a:prstClr val="black"/>
              </a:solidFill>
            </a:endParaRPr>
          </a:p>
          <a:p>
            <a:endParaRPr lang="en-US" b="1" dirty="0"/>
          </a:p>
          <a:p>
            <a:pPr lvl="1"/>
            <a:endParaRPr lang="en-US" b="1" dirty="0"/>
          </a:p>
          <a:p>
            <a:endParaRPr lang="en-US" b="1" dirty="0">
              <a:solidFill>
                <a:prstClr val="black"/>
              </a:solidFill>
            </a:endParaRPr>
          </a:p>
        </p:txBody>
      </p:sp>
      <p:sp>
        <p:nvSpPr>
          <p:cNvPr id="5" name="TextBox 4"/>
          <p:cNvSpPr txBox="1"/>
          <p:nvPr/>
        </p:nvSpPr>
        <p:spPr>
          <a:xfrm>
            <a:off x="457200" y="152400"/>
            <a:ext cx="8458200" cy="858857"/>
          </a:xfrm>
          <a:prstGeom prst="bevel">
            <a:avLst/>
          </a:prstGeom>
          <a:solidFill>
            <a:schemeClr val="accent6"/>
          </a:solidFill>
        </p:spPr>
        <p:txBody>
          <a:bodyPr wrap="square" rtlCol="0">
            <a:spAutoFit/>
          </a:bodyPr>
          <a:lstStyle/>
          <a:p>
            <a:pPr algn="ctr"/>
            <a:r>
              <a:rPr lang="en-US" sz="3600" b="1" dirty="0">
                <a:solidFill>
                  <a:prstClr val="black"/>
                </a:solidFill>
              </a:rPr>
              <a:t>Uploading Dossier</a:t>
            </a:r>
            <a:endParaRPr lang="en-US" sz="36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98332868"/>
      </p:ext>
    </p:extLst>
  </p:cSld>
  <p:clrMapOvr>
    <a:masterClrMapping/>
  </p:clrMapOvr>
  <p:transition>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8100" y="0"/>
            <a:ext cx="8839200" cy="1293714"/>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endParaRPr lang="en-US" b="1" dirty="0">
              <a:solidFill>
                <a:prstClr val="black"/>
              </a:solidFill>
            </a:endParaRPr>
          </a:p>
          <a:p>
            <a:pPr algn="ctr"/>
            <a:endParaRPr lang="en-US" b="1" dirty="0"/>
          </a:p>
          <a:p>
            <a:pPr lvl="1" algn="ctr"/>
            <a:endParaRPr lang="en-US" b="1" dirty="0"/>
          </a:p>
          <a:p>
            <a:pPr marL="0" indent="0" algn="ctr">
              <a:buNone/>
            </a:pPr>
            <a:r>
              <a:rPr lang="en-US" b="1" dirty="0">
                <a:solidFill>
                  <a:prstClr val="black"/>
                </a:solidFill>
              </a:rPr>
              <a:t>On behalf of the 2018-2019 &amp; 2019-2020 </a:t>
            </a:r>
          </a:p>
          <a:p>
            <a:pPr marL="0" indent="0" algn="ctr">
              <a:buNone/>
            </a:pPr>
            <a:r>
              <a:rPr lang="en-US" b="1" dirty="0">
                <a:solidFill>
                  <a:prstClr val="black"/>
                </a:solidFill>
              </a:rPr>
              <a:t>UTIA P&amp;T Committees</a:t>
            </a:r>
          </a:p>
          <a:p>
            <a:pPr marL="0" indent="0" algn="ctr">
              <a:buNone/>
            </a:pPr>
            <a:endParaRPr lang="en-US" b="1" dirty="0">
              <a:solidFill>
                <a:prstClr val="black"/>
              </a:solidFill>
            </a:endParaRPr>
          </a:p>
          <a:p>
            <a:pPr marL="0" indent="0" algn="ctr">
              <a:buNone/>
            </a:pPr>
            <a:endParaRPr lang="en-US" b="1" dirty="0">
              <a:solidFill>
                <a:prstClr val="black"/>
              </a:solidFill>
            </a:endParaRPr>
          </a:p>
          <a:p>
            <a:pPr marL="0" indent="0" algn="ctr">
              <a:buNone/>
            </a:pPr>
            <a:r>
              <a:rPr lang="en-US" b="1" dirty="0">
                <a:solidFill>
                  <a:prstClr val="black"/>
                </a:solidFill>
              </a:rPr>
              <a:t>All the Best!  </a:t>
            </a:r>
          </a:p>
        </p:txBody>
      </p:sp>
      <p:sp>
        <p:nvSpPr>
          <p:cNvPr id="5" name="TextBox 4"/>
          <p:cNvSpPr txBox="1"/>
          <p:nvPr/>
        </p:nvSpPr>
        <p:spPr>
          <a:xfrm>
            <a:off x="342900" y="4572000"/>
            <a:ext cx="8458200" cy="858857"/>
          </a:xfrm>
          <a:prstGeom prst="bevel">
            <a:avLst/>
          </a:prstGeom>
          <a:solidFill>
            <a:schemeClr val="accent6"/>
          </a:solidFill>
        </p:spPr>
        <p:txBody>
          <a:bodyPr wrap="square" rtlCol="0">
            <a:spAutoFit/>
          </a:bodyPr>
          <a:lstStyle/>
          <a:p>
            <a:pPr algn="ctr"/>
            <a:r>
              <a:rPr lang="en-US" sz="3600" b="1" dirty="0">
                <a:solidFill>
                  <a:prstClr val="black"/>
                </a:solidFill>
              </a:rPr>
              <a:t>Thank you!</a:t>
            </a:r>
            <a:endParaRPr lang="en-US" sz="36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2" name="TextBox 1"/>
          <p:cNvSpPr txBox="1"/>
          <p:nvPr/>
        </p:nvSpPr>
        <p:spPr>
          <a:xfrm>
            <a:off x="685800" y="5791200"/>
            <a:ext cx="7543800" cy="646331"/>
          </a:xfrm>
          <a:prstGeom prst="rect">
            <a:avLst/>
          </a:prstGeom>
          <a:noFill/>
        </p:spPr>
        <p:txBody>
          <a:bodyPr wrap="square" rtlCol="0">
            <a:spAutoFit/>
          </a:bodyPr>
          <a:lstStyle/>
          <a:p>
            <a:pPr algn="ctr"/>
            <a:r>
              <a:rPr lang="en-US" i="1" dirty="0"/>
              <a:t>This presentation is a slightly modified version based on 2018 P&amp;T Committee Perspective slide (kindly provided by Dr. Feng Chen, past Chair)  </a:t>
            </a:r>
          </a:p>
        </p:txBody>
      </p:sp>
    </p:spTree>
    <p:extLst>
      <p:ext uri="{BB962C8B-B14F-4D97-AF65-F5344CB8AC3E}">
        <p14:creationId xmlns:p14="http://schemas.microsoft.com/office/powerpoint/2010/main" val="3601497261"/>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457200" y="2057400"/>
            <a:ext cx="8153400" cy="3916363"/>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solidFill>
                  <a:prstClr val="black"/>
                </a:solidFill>
              </a:rPr>
              <a:t>Your “Pitch”</a:t>
            </a:r>
          </a:p>
          <a:p>
            <a:pPr lvl="1"/>
            <a:r>
              <a:rPr lang="en-US" sz="4000" b="1" dirty="0">
                <a:solidFill>
                  <a:srgbClr val="FF0000"/>
                </a:solidFill>
                <a:effectLst>
                  <a:outerShdw blurRad="38100" dist="38100" dir="2700000" algn="tl">
                    <a:srgbClr val="000000">
                      <a:alpha val="43137"/>
                    </a:srgbClr>
                  </a:outerShdw>
                </a:effectLst>
              </a:rPr>
              <a:t>Highlights R/T/E accomplishments </a:t>
            </a:r>
            <a:r>
              <a:rPr lang="en-US" sz="4000" b="1" i="1" u="sng" dirty="0">
                <a:solidFill>
                  <a:schemeClr val="tx2">
                    <a:lumMod val="60000"/>
                    <a:lumOff val="40000"/>
                  </a:schemeClr>
                </a:solidFill>
                <a:effectLst>
                  <a:outerShdw blurRad="38100" dist="38100" dir="2700000" algn="tl">
                    <a:srgbClr val="000000">
                      <a:alpha val="43137"/>
                    </a:srgbClr>
                  </a:outerShdw>
                </a:effectLst>
              </a:rPr>
              <a:t>during evaluation period</a:t>
            </a:r>
          </a:p>
          <a:p>
            <a:pPr lvl="1"/>
            <a:r>
              <a:rPr lang="en-US" sz="4000" b="1" dirty="0">
                <a:solidFill>
                  <a:prstClr val="black"/>
                </a:solidFill>
              </a:rPr>
              <a:t>Conveys potential for continued success &amp; “fit” UTIA-Department</a:t>
            </a:r>
          </a:p>
          <a:p>
            <a:pPr marL="457200" lvl="1" indent="0">
              <a:buNone/>
            </a:pPr>
            <a:endParaRPr lang="en-US" sz="4000" b="1" dirty="0">
              <a:solidFill>
                <a:prstClr val="black"/>
              </a:solidFill>
            </a:endParaRPr>
          </a:p>
        </p:txBody>
      </p:sp>
      <p:sp>
        <p:nvSpPr>
          <p:cNvPr id="5" name="TextBox 4"/>
          <p:cNvSpPr txBox="1"/>
          <p:nvPr/>
        </p:nvSpPr>
        <p:spPr>
          <a:xfrm>
            <a:off x="457200" y="762000"/>
            <a:ext cx="8382000" cy="940653"/>
          </a:xfrm>
          <a:prstGeom prst="bevel">
            <a:avLst/>
          </a:prstGeom>
          <a:solidFill>
            <a:schemeClr val="accent6"/>
          </a:solidFill>
        </p:spPr>
        <p:txBody>
          <a:bodyPr wrap="square" rtlCol="0">
            <a:spAutoFit/>
          </a:bodyPr>
          <a:lstStyle/>
          <a:p>
            <a:pPr algn="ctr"/>
            <a:r>
              <a:rPr lang="en-US" sz="4000" b="1" dirty="0">
                <a:solidFill>
                  <a:prstClr val="black"/>
                </a:solidFill>
              </a:rPr>
              <a:t>Dossier is </a:t>
            </a:r>
            <a:r>
              <a:rPr lang="en-US" sz="4000" b="1" i="1" dirty="0">
                <a:solidFill>
                  <a:prstClr val="black"/>
                </a:solidFill>
              </a:rPr>
              <a:t>Not</a:t>
            </a:r>
            <a:r>
              <a:rPr lang="en-US" sz="4000" b="1" dirty="0">
                <a:solidFill>
                  <a:prstClr val="black"/>
                </a:solidFill>
              </a:rPr>
              <a:t> an Autobiography…</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12195902"/>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533400" y="2743200"/>
            <a:ext cx="8229600" cy="4525963"/>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a:solidFill>
                  <a:prstClr val="black"/>
                </a:solidFill>
              </a:rPr>
              <a:t>Dossiers of individuals recently promoted  </a:t>
            </a:r>
          </a:p>
          <a:p>
            <a:pPr lvl="1"/>
            <a:r>
              <a:rPr lang="en-US" sz="3200" b="1" dirty="0">
                <a:solidFill>
                  <a:prstClr val="black"/>
                </a:solidFill>
              </a:rPr>
              <a:t>UTIA Chancellor’s Library</a:t>
            </a:r>
          </a:p>
          <a:p>
            <a:pPr lvl="1"/>
            <a:r>
              <a:rPr lang="en-US" sz="3200" b="1" dirty="0">
                <a:solidFill>
                  <a:prstClr val="black"/>
                </a:solidFill>
              </a:rPr>
              <a:t>Not for content…</a:t>
            </a:r>
          </a:p>
          <a:p>
            <a:pPr lvl="1"/>
            <a:r>
              <a:rPr lang="en-US" sz="3200" b="1" dirty="0">
                <a:solidFill>
                  <a:schemeClr val="tx2">
                    <a:lumMod val="60000"/>
                    <a:lumOff val="40000"/>
                  </a:schemeClr>
                </a:solidFill>
              </a:rPr>
              <a:t>Effective ways to convey YOUR unique accomplishments and contributions</a:t>
            </a:r>
          </a:p>
        </p:txBody>
      </p:sp>
      <p:sp>
        <p:nvSpPr>
          <p:cNvPr id="6" name="TextBox 5"/>
          <p:cNvSpPr txBox="1"/>
          <p:nvPr/>
        </p:nvSpPr>
        <p:spPr>
          <a:xfrm>
            <a:off x="312821" y="685800"/>
            <a:ext cx="8458200" cy="1758613"/>
          </a:xfrm>
          <a:prstGeom prst="bevel">
            <a:avLst/>
          </a:prstGeom>
          <a:solidFill>
            <a:schemeClr val="accent6"/>
          </a:solidFill>
        </p:spPr>
        <p:txBody>
          <a:bodyPr wrap="square" rtlCol="0">
            <a:spAutoFit/>
          </a:bodyPr>
          <a:lstStyle/>
          <a:p>
            <a:pPr algn="ctr"/>
            <a:r>
              <a:rPr lang="en-US" sz="4000" b="1" dirty="0">
                <a:solidFill>
                  <a:prstClr val="black"/>
                </a:solidFill>
              </a:rPr>
              <a:t>“Best” Guides for Composing  a Successful </a:t>
            </a:r>
            <a:r>
              <a:rPr lang="en-US" sz="4000" b="1" i="1" dirty="0">
                <a:ln w="12700">
                  <a:solidFill>
                    <a:prstClr val="black"/>
                  </a:solidFill>
                  <a:prstDash val="solid"/>
                </a:ln>
                <a:solidFill>
                  <a:prstClr val="black"/>
                </a:solidFill>
                <a:effectLst>
                  <a:outerShdw blurRad="41275" dist="20320" dir="1800000" algn="tl" rotWithShape="0">
                    <a:srgbClr val="000000">
                      <a:alpha val="40000"/>
                    </a:srgbClr>
                  </a:outerShdw>
                </a:effectLst>
              </a:rPr>
              <a:t>Dossier</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58588203"/>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609600" y="2133600"/>
            <a:ext cx="8077200" cy="4525963"/>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a:solidFill>
                  <a:schemeClr val="tx2">
                    <a:lumMod val="60000"/>
                    <a:lumOff val="40000"/>
                  </a:schemeClr>
                </a:solidFill>
                <a:effectLst>
                  <a:outerShdw blurRad="38100" dist="38100" dir="2700000" algn="tl">
                    <a:srgbClr val="000000">
                      <a:alpha val="43137"/>
                    </a:srgbClr>
                  </a:outerShdw>
                </a:effectLst>
              </a:rPr>
              <a:t>Real people… </a:t>
            </a:r>
            <a:r>
              <a:rPr lang="en-US" sz="4800" b="1" i="1" dirty="0">
                <a:solidFill>
                  <a:schemeClr val="tx2">
                    <a:lumMod val="60000"/>
                    <a:lumOff val="40000"/>
                  </a:schemeClr>
                </a:solidFill>
                <a:effectLst>
                  <a:outerShdw blurRad="38100" dist="38100" dir="2700000" algn="tl">
                    <a:srgbClr val="000000">
                      <a:alpha val="43137"/>
                    </a:srgbClr>
                  </a:outerShdw>
                </a:effectLst>
              </a:rPr>
              <a:t>who want you to succeed!</a:t>
            </a:r>
          </a:p>
          <a:p>
            <a:pPr lvl="1"/>
            <a:r>
              <a:rPr lang="en-US" sz="4000" b="1" dirty="0"/>
              <a:t>Departmental Faculty</a:t>
            </a:r>
          </a:p>
          <a:p>
            <a:pPr lvl="1"/>
            <a:r>
              <a:rPr lang="en-US" sz="4000" b="1" dirty="0"/>
              <a:t>Department Heads</a:t>
            </a:r>
          </a:p>
          <a:p>
            <a:pPr lvl="1"/>
            <a:r>
              <a:rPr lang="en-US" sz="4000" b="1" dirty="0"/>
              <a:t>Deans</a:t>
            </a:r>
          </a:p>
          <a:p>
            <a:pPr lvl="1"/>
            <a:r>
              <a:rPr lang="en-US" sz="4000" b="1" dirty="0"/>
              <a:t>Chancellor</a:t>
            </a:r>
          </a:p>
          <a:p>
            <a:pPr marL="914400" lvl="2" indent="0">
              <a:buNone/>
            </a:pPr>
            <a:endParaRPr lang="en-US" sz="4000" b="1" dirty="0">
              <a:solidFill>
                <a:prstClr val="black"/>
              </a:solidFill>
            </a:endParaRPr>
          </a:p>
          <a:p>
            <a:pPr lvl="1"/>
            <a:endParaRPr lang="en-US" sz="4000" b="1" dirty="0">
              <a:solidFill>
                <a:prstClr val="black"/>
              </a:solidFill>
            </a:endParaRPr>
          </a:p>
        </p:txBody>
      </p:sp>
      <p:sp>
        <p:nvSpPr>
          <p:cNvPr id="5" name="TextBox 4"/>
          <p:cNvSpPr txBox="1"/>
          <p:nvPr/>
        </p:nvSpPr>
        <p:spPr>
          <a:xfrm>
            <a:off x="457200" y="228600"/>
            <a:ext cx="8382000" cy="1758613"/>
          </a:xfrm>
          <a:prstGeom prst="bevel">
            <a:avLst/>
          </a:prstGeom>
          <a:solidFill>
            <a:schemeClr val="accent6"/>
          </a:solidFill>
        </p:spPr>
        <p:txBody>
          <a:bodyPr wrap="square" rtlCol="0">
            <a:spAutoFit/>
          </a:bodyPr>
          <a:lstStyle/>
          <a:p>
            <a:pPr algn="ctr"/>
            <a:r>
              <a:rPr lang="en-US" sz="4000" b="1" dirty="0">
                <a:solidFill>
                  <a:prstClr val="black"/>
                </a:solidFill>
              </a:rPr>
              <a:t>Like Grant Writing… Compose Dossier for Your Reviewers</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92965140"/>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430696" y="1388479"/>
            <a:ext cx="8229600" cy="4525963"/>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tx2">
                    <a:lumMod val="60000"/>
                    <a:lumOff val="40000"/>
                  </a:schemeClr>
                </a:solidFill>
                <a:effectLst>
                  <a:outerShdw blurRad="38100" dist="38100" dir="2700000" algn="tl">
                    <a:srgbClr val="000000">
                      <a:alpha val="43137"/>
                    </a:srgbClr>
                  </a:outerShdw>
                </a:effectLst>
              </a:rPr>
              <a:t>We are real people too</a:t>
            </a:r>
            <a:r>
              <a:rPr lang="en-US" sz="3600" b="1" dirty="0">
                <a:solidFill>
                  <a:schemeClr val="tx2">
                    <a:lumMod val="60000"/>
                    <a:lumOff val="40000"/>
                  </a:schemeClr>
                </a:solidFill>
                <a:effectLst>
                  <a:outerShdw blurRad="38100" dist="38100" dir="2700000" algn="tl">
                    <a:srgbClr val="000000">
                      <a:alpha val="43137"/>
                    </a:srgbClr>
                  </a:outerShdw>
                </a:effectLst>
                <a:sym typeface="Wingdings" panose="05000000000000000000" pitchFamily="2" charset="2"/>
              </a:rPr>
              <a:t> and </a:t>
            </a:r>
            <a:r>
              <a:rPr lang="en-US" sz="3600" b="1" dirty="0">
                <a:solidFill>
                  <a:schemeClr val="tx2">
                    <a:lumMod val="60000"/>
                    <a:lumOff val="40000"/>
                  </a:schemeClr>
                </a:solidFill>
                <a:effectLst>
                  <a:outerShdw blurRad="38100" dist="38100" dir="2700000" algn="tl">
                    <a:srgbClr val="000000">
                      <a:alpha val="43137"/>
                    </a:srgbClr>
                  </a:outerShdw>
                </a:effectLst>
              </a:rPr>
              <a:t>want you to succeed!</a:t>
            </a:r>
          </a:p>
          <a:p>
            <a:r>
              <a:rPr lang="en-US" sz="3600" b="1" dirty="0">
                <a:solidFill>
                  <a:prstClr val="black"/>
                </a:solidFill>
              </a:rPr>
              <a:t>9 Professors</a:t>
            </a:r>
          </a:p>
          <a:p>
            <a:pPr lvl="1"/>
            <a:r>
              <a:rPr lang="en-US" b="1" dirty="0">
                <a:solidFill>
                  <a:prstClr val="black"/>
                </a:solidFill>
              </a:rPr>
              <a:t>Tenured </a:t>
            </a:r>
          </a:p>
          <a:p>
            <a:pPr lvl="1"/>
            <a:r>
              <a:rPr lang="en-US" b="1" dirty="0">
                <a:solidFill>
                  <a:prstClr val="black"/>
                </a:solidFill>
              </a:rPr>
              <a:t>3 year term</a:t>
            </a:r>
          </a:p>
          <a:p>
            <a:pPr lvl="1"/>
            <a:endParaRPr lang="en-US" b="1" dirty="0">
              <a:solidFill>
                <a:prstClr val="black"/>
              </a:solidFill>
            </a:endParaRPr>
          </a:p>
          <a:p>
            <a:pPr marL="457200" lvl="1" indent="0">
              <a:buNone/>
            </a:pPr>
            <a:endParaRPr lang="en-US" b="1" dirty="0">
              <a:solidFill>
                <a:prstClr val="black"/>
              </a:solidFill>
            </a:endParaRPr>
          </a:p>
        </p:txBody>
      </p:sp>
      <p:sp>
        <p:nvSpPr>
          <p:cNvPr id="5" name="TextBox 4"/>
          <p:cNvSpPr txBox="1"/>
          <p:nvPr/>
        </p:nvSpPr>
        <p:spPr>
          <a:xfrm>
            <a:off x="457200" y="316244"/>
            <a:ext cx="8382000" cy="940653"/>
          </a:xfrm>
          <a:prstGeom prst="bevel">
            <a:avLst/>
          </a:prstGeom>
          <a:solidFill>
            <a:schemeClr val="accent6"/>
          </a:solidFill>
        </p:spPr>
        <p:txBody>
          <a:bodyPr wrap="square" rtlCol="0">
            <a:spAutoFit/>
          </a:bodyPr>
          <a:lstStyle/>
          <a:p>
            <a:pPr algn="ctr"/>
            <a:r>
              <a:rPr lang="en-US" sz="4000" b="1" dirty="0">
                <a:solidFill>
                  <a:prstClr val="black"/>
                </a:solidFill>
              </a:rPr>
              <a:t>UTIA Promotion &amp; Tenure Committee</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7" name="TextBox 6"/>
          <p:cNvSpPr txBox="1"/>
          <p:nvPr/>
        </p:nvSpPr>
        <p:spPr>
          <a:xfrm>
            <a:off x="5269809" y="6172200"/>
            <a:ext cx="1523174" cy="461665"/>
          </a:xfrm>
          <a:prstGeom prst="rect">
            <a:avLst/>
          </a:prstGeom>
          <a:solidFill>
            <a:schemeClr val="accent6"/>
          </a:solidFill>
          <a:ln>
            <a:solidFill>
              <a:schemeClr val="accent1"/>
            </a:solidFill>
          </a:ln>
        </p:spPr>
        <p:txBody>
          <a:bodyPr wrap="none" rtlCol="0">
            <a:spAutoFit/>
          </a:bodyPr>
          <a:lstStyle/>
          <a:p>
            <a:r>
              <a:rPr lang="en-US" sz="2400" b="1" dirty="0"/>
              <a:t>2019-2020</a:t>
            </a:r>
            <a:endParaRPr lang="en-US" b="1" dirty="0"/>
          </a:p>
        </p:txBody>
      </p:sp>
      <p:graphicFrame>
        <p:nvGraphicFramePr>
          <p:cNvPr id="2" name="Table 1">
            <a:extLst>
              <a:ext uri="{FF2B5EF4-FFF2-40B4-BE49-F238E27FC236}">
                <a16:creationId xmlns:a16="http://schemas.microsoft.com/office/drawing/2014/main" id="{D00CF26F-98B6-4660-986C-B08CEDEAE6AC}"/>
              </a:ext>
            </a:extLst>
          </p:cNvPr>
          <p:cNvGraphicFramePr>
            <a:graphicFrameLocks noGrp="1"/>
          </p:cNvGraphicFramePr>
          <p:nvPr>
            <p:extLst>
              <p:ext uri="{D42A27DB-BD31-4B8C-83A1-F6EECF244321}">
                <p14:modId xmlns:p14="http://schemas.microsoft.com/office/powerpoint/2010/main" val="13767151"/>
              </p:ext>
            </p:extLst>
          </p:nvPr>
        </p:nvGraphicFramePr>
        <p:xfrm>
          <a:off x="3810000" y="2133600"/>
          <a:ext cx="4800600" cy="3912422"/>
        </p:xfrm>
        <a:graphic>
          <a:graphicData uri="http://schemas.openxmlformats.org/drawingml/2006/table">
            <a:tbl>
              <a:tblPr firstRow="1" firstCol="1" lastRow="1" lastCol="1" bandRow="1" bandCol="1">
                <a:tableStyleId>{5C22544A-7EE6-4342-B048-85BDC9FD1C3A}</a:tableStyleId>
              </a:tblPr>
              <a:tblGrid>
                <a:gridCol w="2906046">
                  <a:extLst>
                    <a:ext uri="{9D8B030D-6E8A-4147-A177-3AD203B41FA5}">
                      <a16:colId xmlns:a16="http://schemas.microsoft.com/office/drawing/2014/main" val="2582363836"/>
                    </a:ext>
                  </a:extLst>
                </a:gridCol>
                <a:gridCol w="1894554">
                  <a:extLst>
                    <a:ext uri="{9D8B030D-6E8A-4147-A177-3AD203B41FA5}">
                      <a16:colId xmlns:a16="http://schemas.microsoft.com/office/drawing/2014/main" val="1531555243"/>
                    </a:ext>
                  </a:extLst>
                </a:gridCol>
              </a:tblGrid>
              <a:tr h="391116">
                <a:tc>
                  <a:txBody>
                    <a:bodyPr/>
                    <a:lstStyle/>
                    <a:p>
                      <a:pPr marL="558165" marR="0">
                        <a:lnSpc>
                          <a:spcPts val="1455"/>
                        </a:lnSpc>
                        <a:spcBef>
                          <a:spcPts val="0"/>
                        </a:spcBef>
                        <a:spcAft>
                          <a:spcPts val="0"/>
                        </a:spcAft>
                      </a:pPr>
                      <a:r>
                        <a:rPr lang="en-US" sz="1600" dirty="0">
                          <a:solidFill>
                            <a:schemeClr val="tx1"/>
                          </a:solidFill>
                          <a:effectLst/>
                        </a:rPr>
                        <a:t>Appointment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251460" marR="0">
                        <a:lnSpc>
                          <a:spcPts val="1455"/>
                        </a:lnSpc>
                        <a:spcBef>
                          <a:spcPts val="0"/>
                        </a:spcBef>
                        <a:spcAft>
                          <a:spcPts val="0"/>
                        </a:spcAft>
                      </a:pPr>
                      <a:r>
                        <a:rPr lang="en-US" sz="1600">
                          <a:solidFill>
                            <a:schemeClr val="tx1"/>
                          </a:solidFill>
                          <a:effectLst/>
                        </a:rPr>
                        <a:t>Department</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3058340844"/>
                  </a:ext>
                </a:extLst>
              </a:tr>
              <a:tr h="391116">
                <a:tc>
                  <a:txBody>
                    <a:bodyPr/>
                    <a:lstStyle/>
                    <a:p>
                      <a:pPr marL="65405" marR="0">
                        <a:lnSpc>
                          <a:spcPts val="1455"/>
                        </a:lnSpc>
                        <a:spcBef>
                          <a:spcPts val="0"/>
                        </a:spcBef>
                        <a:spcAft>
                          <a:spcPts val="0"/>
                        </a:spcAft>
                      </a:pPr>
                      <a:r>
                        <a:rPr lang="en-US" sz="1600" dirty="0">
                          <a:solidFill>
                            <a:schemeClr val="tx1"/>
                          </a:solidFill>
                          <a:effectLst/>
                        </a:rPr>
                        <a:t>95% Research/5%Teaching</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Plant Sciences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3682284162"/>
                  </a:ext>
                </a:extLst>
              </a:tr>
              <a:tr h="391116">
                <a:tc>
                  <a:txBody>
                    <a:bodyPr/>
                    <a:lstStyle/>
                    <a:p>
                      <a:pPr marL="65405" marR="0">
                        <a:lnSpc>
                          <a:spcPts val="1455"/>
                        </a:lnSpc>
                        <a:spcBef>
                          <a:spcPts val="0"/>
                        </a:spcBef>
                        <a:spcAft>
                          <a:spcPts val="0"/>
                        </a:spcAft>
                      </a:pPr>
                      <a:r>
                        <a:rPr lang="en-US" sz="1600" dirty="0">
                          <a:solidFill>
                            <a:schemeClr val="tx1"/>
                          </a:solidFill>
                          <a:effectLst/>
                        </a:rPr>
                        <a:t>100% Extension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EPP</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3831342604"/>
                  </a:ext>
                </a:extLst>
              </a:tr>
              <a:tr h="391116">
                <a:tc>
                  <a:txBody>
                    <a:bodyPr/>
                    <a:lstStyle/>
                    <a:p>
                      <a:pPr marL="65405" marR="0">
                        <a:lnSpc>
                          <a:spcPts val="1455"/>
                        </a:lnSpc>
                        <a:spcBef>
                          <a:spcPts val="0"/>
                        </a:spcBef>
                        <a:spcAft>
                          <a:spcPts val="0"/>
                        </a:spcAft>
                      </a:pPr>
                      <a:r>
                        <a:rPr lang="en-US" sz="1600">
                          <a:solidFill>
                            <a:schemeClr val="tx1"/>
                          </a:solidFill>
                          <a:effectLst/>
                        </a:rPr>
                        <a:t>88% Teaching/12%</a:t>
                      </a:r>
                      <a:r>
                        <a:rPr lang="en-US" sz="1600" spc="-5">
                          <a:solidFill>
                            <a:schemeClr val="tx1"/>
                          </a:solidFill>
                          <a:effectLst/>
                        </a:rPr>
                        <a:t> </a:t>
                      </a:r>
                      <a:r>
                        <a:rPr lang="en-US" sz="1600">
                          <a:solidFill>
                            <a:schemeClr val="tx1"/>
                          </a:solidFill>
                          <a:effectLst/>
                        </a:rPr>
                        <a:t>Extension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4-H ALEC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2482629888"/>
                  </a:ext>
                </a:extLst>
              </a:tr>
              <a:tr h="391116">
                <a:tc>
                  <a:txBody>
                    <a:bodyPr/>
                    <a:lstStyle/>
                    <a:p>
                      <a:pPr marL="65405" marR="0">
                        <a:lnSpc>
                          <a:spcPts val="1455"/>
                        </a:lnSpc>
                        <a:spcBef>
                          <a:spcPts val="0"/>
                        </a:spcBef>
                        <a:spcAft>
                          <a:spcPts val="0"/>
                        </a:spcAft>
                      </a:pPr>
                      <a:r>
                        <a:rPr lang="en-US" sz="1600">
                          <a:solidFill>
                            <a:schemeClr val="tx1"/>
                          </a:solidFill>
                          <a:effectLst/>
                        </a:rPr>
                        <a:t>85% Research/15% Teaching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Food Science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3975445230"/>
                  </a:ext>
                </a:extLst>
              </a:tr>
              <a:tr h="391116">
                <a:tc>
                  <a:txBody>
                    <a:bodyPr/>
                    <a:lstStyle/>
                    <a:p>
                      <a:pPr marL="65405" marR="0">
                        <a:lnSpc>
                          <a:spcPts val="1455"/>
                        </a:lnSpc>
                        <a:spcBef>
                          <a:spcPts val="0"/>
                        </a:spcBef>
                        <a:spcAft>
                          <a:spcPts val="0"/>
                        </a:spcAft>
                      </a:pPr>
                      <a:r>
                        <a:rPr lang="en-US" sz="1600">
                          <a:solidFill>
                            <a:schemeClr val="tx1"/>
                          </a:solidFill>
                          <a:effectLst/>
                        </a:rPr>
                        <a:t>58% Research/42%Teaching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FWF</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2226811491"/>
                  </a:ext>
                </a:extLst>
              </a:tr>
              <a:tr h="391116">
                <a:tc>
                  <a:txBody>
                    <a:bodyPr/>
                    <a:lstStyle/>
                    <a:p>
                      <a:pPr marL="65405" marR="0">
                        <a:lnSpc>
                          <a:spcPts val="1455"/>
                        </a:lnSpc>
                        <a:spcBef>
                          <a:spcPts val="0"/>
                        </a:spcBef>
                        <a:spcAft>
                          <a:spcPts val="0"/>
                        </a:spcAft>
                      </a:pPr>
                      <a:r>
                        <a:rPr lang="en-US" sz="1600">
                          <a:solidFill>
                            <a:schemeClr val="tx1"/>
                          </a:solidFill>
                          <a:effectLst/>
                        </a:rPr>
                        <a:t>100% Extension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BESS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582094038"/>
                  </a:ext>
                </a:extLst>
              </a:tr>
              <a:tr h="391116">
                <a:tc>
                  <a:txBody>
                    <a:bodyPr/>
                    <a:lstStyle/>
                    <a:p>
                      <a:pPr marL="65405" marR="0">
                        <a:lnSpc>
                          <a:spcPts val="1455"/>
                        </a:lnSpc>
                        <a:spcBef>
                          <a:spcPts val="0"/>
                        </a:spcBef>
                        <a:spcAft>
                          <a:spcPts val="0"/>
                        </a:spcAft>
                      </a:pPr>
                      <a:r>
                        <a:rPr lang="en-US" sz="1600">
                          <a:solidFill>
                            <a:schemeClr val="tx1"/>
                          </a:solidFill>
                          <a:effectLst/>
                        </a:rPr>
                        <a:t>100% Extension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FCS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2926154620"/>
                  </a:ext>
                </a:extLst>
              </a:tr>
              <a:tr h="392378">
                <a:tc>
                  <a:txBody>
                    <a:bodyPr/>
                    <a:lstStyle/>
                    <a:p>
                      <a:pPr marL="64770" marR="0">
                        <a:lnSpc>
                          <a:spcPts val="1465"/>
                        </a:lnSpc>
                        <a:spcBef>
                          <a:spcPts val="0"/>
                        </a:spcBef>
                        <a:spcAft>
                          <a:spcPts val="0"/>
                        </a:spcAft>
                      </a:pPr>
                      <a:r>
                        <a:rPr lang="en-US" sz="1600">
                          <a:solidFill>
                            <a:schemeClr val="tx1"/>
                          </a:solidFill>
                          <a:effectLst/>
                        </a:rPr>
                        <a:t>90% Research/10% Te</a:t>
                      </a:r>
                      <a:r>
                        <a:rPr lang="en-US" sz="1600" spc="5">
                          <a:solidFill>
                            <a:schemeClr val="tx1"/>
                          </a:solidFill>
                          <a:effectLst/>
                        </a:rPr>
                        <a:t>a</a:t>
                      </a:r>
                      <a:r>
                        <a:rPr lang="en-US" sz="1600">
                          <a:solidFill>
                            <a:schemeClr val="tx1"/>
                          </a:solidFill>
                          <a:effectLst/>
                        </a:rPr>
                        <a:t>ching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65"/>
                        </a:lnSpc>
                        <a:spcBef>
                          <a:spcPts val="0"/>
                        </a:spcBef>
                        <a:spcAft>
                          <a:spcPts val="0"/>
                        </a:spcAft>
                      </a:pPr>
                      <a:r>
                        <a:rPr lang="en-US" sz="1600" dirty="0">
                          <a:solidFill>
                            <a:schemeClr val="tx1"/>
                          </a:solidFill>
                          <a:effectLst/>
                        </a:rPr>
                        <a:t>Animal Sciences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1478845149"/>
                  </a:ext>
                </a:extLst>
              </a:tr>
              <a:tr h="391116">
                <a:tc>
                  <a:txBody>
                    <a:bodyPr/>
                    <a:lstStyle/>
                    <a:p>
                      <a:pPr marL="65405" marR="0">
                        <a:lnSpc>
                          <a:spcPts val="1455"/>
                        </a:lnSpc>
                        <a:spcBef>
                          <a:spcPts val="0"/>
                        </a:spcBef>
                        <a:spcAft>
                          <a:spcPts val="0"/>
                        </a:spcAft>
                      </a:pPr>
                      <a:r>
                        <a:rPr lang="en-US" sz="1600">
                          <a:solidFill>
                            <a:schemeClr val="tx1"/>
                          </a:solidFill>
                          <a:effectLst/>
                        </a:rPr>
                        <a:t>88% Research/12% Te</a:t>
                      </a:r>
                      <a:r>
                        <a:rPr lang="en-US" sz="1600" spc="5">
                          <a:solidFill>
                            <a:schemeClr val="tx1"/>
                          </a:solidFill>
                          <a:effectLst/>
                        </a:rPr>
                        <a:t>a</a:t>
                      </a:r>
                      <a:r>
                        <a:rPr lang="en-US" sz="1600">
                          <a:solidFill>
                            <a:schemeClr val="tx1"/>
                          </a:solidFill>
                          <a:effectLst/>
                        </a:rPr>
                        <a:t>ching</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tc>
                  <a:txBody>
                    <a:bodyPr/>
                    <a:lstStyle/>
                    <a:p>
                      <a:pPr marL="64770" marR="0">
                        <a:lnSpc>
                          <a:spcPts val="1455"/>
                        </a:lnSpc>
                        <a:spcBef>
                          <a:spcPts val="0"/>
                        </a:spcBef>
                        <a:spcAft>
                          <a:spcPts val="0"/>
                        </a:spcAft>
                      </a:pPr>
                      <a:r>
                        <a:rPr lang="en-US" sz="1600" dirty="0">
                          <a:solidFill>
                            <a:schemeClr val="tx1"/>
                          </a:solidFill>
                          <a:effectLst/>
                        </a:rPr>
                        <a:t>Ag &amp;</a:t>
                      </a:r>
                      <a:r>
                        <a:rPr lang="en-US" sz="1600" spc="-5" dirty="0">
                          <a:solidFill>
                            <a:schemeClr val="tx1"/>
                          </a:solidFill>
                          <a:effectLst/>
                        </a:rPr>
                        <a:t> </a:t>
                      </a:r>
                      <a:r>
                        <a:rPr lang="en-US" sz="1600" dirty="0">
                          <a:solidFill>
                            <a:schemeClr val="tx1"/>
                          </a:solidFill>
                          <a:effectLst/>
                        </a:rPr>
                        <a:t>Res Econ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2494295585"/>
                  </a:ext>
                </a:extLst>
              </a:tr>
            </a:tbl>
          </a:graphicData>
        </a:graphic>
      </p:graphicFrame>
    </p:spTree>
    <p:extLst>
      <p:ext uri="{BB962C8B-B14F-4D97-AF65-F5344CB8AC3E}">
        <p14:creationId xmlns:p14="http://schemas.microsoft.com/office/powerpoint/2010/main" val="1421670502"/>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
          <p:cNvSpPr txBox="1">
            <a:spLocks noChangeArrowheads="1"/>
          </p:cNvSpPr>
          <p:nvPr/>
        </p:nvSpPr>
        <p:spPr>
          <a:xfrm>
            <a:off x="533400" y="1341437"/>
            <a:ext cx="8229600" cy="4525963"/>
          </a:xfrm>
          <a:prstGeom prst="rect">
            <a:avLst/>
          </a:prstGeom>
          <a:noFill/>
        </p:spPr>
        <p:txBody>
          <a:bodyPr vert="horz" lIns="90487" tIns="44450" rIns="90487" bIns="4445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prstClr val="black"/>
                </a:solidFill>
              </a:rPr>
              <a:t>Be mindful of their challenges</a:t>
            </a:r>
          </a:p>
          <a:p>
            <a:pPr lvl="1"/>
            <a:r>
              <a:rPr lang="en-US" sz="3200" b="1" dirty="0">
                <a:solidFill>
                  <a:prstClr val="black"/>
                </a:solidFill>
              </a:rPr>
              <a:t>Very little </a:t>
            </a:r>
            <a:r>
              <a:rPr lang="en-US" sz="3200" b="1" dirty="0">
                <a:solidFill>
                  <a:prstClr val="black"/>
                </a:solidFill>
                <a:sym typeface="Wingdings" pitchFamily="2" charset="2"/>
              </a:rPr>
              <a:t>“extra” time</a:t>
            </a:r>
          </a:p>
          <a:p>
            <a:pPr lvl="1"/>
            <a:r>
              <a:rPr lang="en-US" sz="3200" b="1" dirty="0">
                <a:solidFill>
                  <a:prstClr val="black"/>
                </a:solidFill>
              </a:rPr>
              <a:t>“Volunteered” to review several dossiers</a:t>
            </a:r>
          </a:p>
          <a:p>
            <a:pPr lvl="2"/>
            <a:r>
              <a:rPr lang="en-US" sz="2800" b="1" dirty="0">
                <a:solidFill>
                  <a:prstClr val="black"/>
                </a:solidFill>
              </a:rPr>
              <a:t>Dossiers not available until mid-December</a:t>
            </a:r>
          </a:p>
          <a:p>
            <a:pPr lvl="2"/>
            <a:r>
              <a:rPr lang="en-US" sz="2800" b="1" dirty="0">
                <a:solidFill>
                  <a:prstClr val="black"/>
                </a:solidFill>
              </a:rPr>
              <a:t>Christmas break </a:t>
            </a:r>
            <a:r>
              <a:rPr lang="en-US" sz="2800" b="1" dirty="0">
                <a:solidFill>
                  <a:prstClr val="black"/>
                </a:solidFill>
                <a:sym typeface="Wingdings" pitchFamily="2" charset="2"/>
              </a:rPr>
              <a:t>up through b</a:t>
            </a:r>
            <a:r>
              <a:rPr lang="en-US" sz="2800" b="1" dirty="0">
                <a:solidFill>
                  <a:prstClr val="black"/>
                </a:solidFill>
              </a:rPr>
              <a:t>eginning of spring semester</a:t>
            </a:r>
            <a:r>
              <a:rPr lang="en-US" sz="2800" b="1" dirty="0">
                <a:solidFill>
                  <a:prstClr val="black"/>
                </a:solidFill>
                <a:sym typeface="Wingdings" pitchFamily="2" charset="2"/>
              </a:rPr>
              <a:t></a:t>
            </a:r>
            <a:endParaRPr lang="en-US" sz="2800" b="1" dirty="0">
              <a:solidFill>
                <a:prstClr val="black"/>
              </a:solidFill>
            </a:endParaRPr>
          </a:p>
          <a:p>
            <a:pPr lvl="2"/>
            <a:r>
              <a:rPr lang="en-US" sz="2800" b="1" dirty="0">
                <a:solidFill>
                  <a:prstClr val="black"/>
                </a:solidFill>
              </a:rPr>
              <a:t>Early morning/late nights</a:t>
            </a:r>
          </a:p>
          <a:p>
            <a:pPr marL="914400" lvl="2" indent="0">
              <a:buNone/>
            </a:pPr>
            <a:endParaRPr lang="en-US" sz="2800" b="1" dirty="0">
              <a:solidFill>
                <a:prstClr val="black"/>
              </a:solidFill>
            </a:endParaRPr>
          </a:p>
          <a:p>
            <a:pPr lvl="1"/>
            <a:endParaRPr lang="en-US" b="1" dirty="0">
              <a:solidFill>
                <a:prstClr val="black"/>
              </a:solidFill>
            </a:endParaRPr>
          </a:p>
        </p:txBody>
      </p:sp>
      <p:sp>
        <p:nvSpPr>
          <p:cNvPr id="6" name="TextBox 5"/>
          <p:cNvSpPr txBox="1"/>
          <p:nvPr/>
        </p:nvSpPr>
        <p:spPr>
          <a:xfrm>
            <a:off x="457200" y="272951"/>
            <a:ext cx="8382000" cy="940653"/>
          </a:xfrm>
          <a:prstGeom prst="bevel">
            <a:avLst/>
          </a:prstGeom>
          <a:solidFill>
            <a:schemeClr val="accent6"/>
          </a:solidFill>
        </p:spPr>
        <p:txBody>
          <a:bodyPr wrap="square" rtlCol="0">
            <a:spAutoFit/>
          </a:bodyPr>
          <a:lstStyle/>
          <a:p>
            <a:pPr algn="ctr"/>
            <a:r>
              <a:rPr lang="en-US" sz="4000" b="1" dirty="0">
                <a:solidFill>
                  <a:prstClr val="black"/>
                </a:solidFill>
              </a:rPr>
              <a:t>Compose Dossier for Your Reviewers</a:t>
            </a:r>
            <a:endParaRPr lang="en-US" sz="40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3" name="TextBox 2"/>
          <p:cNvSpPr txBox="1"/>
          <p:nvPr/>
        </p:nvSpPr>
        <p:spPr>
          <a:xfrm>
            <a:off x="558209" y="5496823"/>
            <a:ext cx="4863704" cy="523220"/>
          </a:xfrm>
          <a:prstGeom prst="rect">
            <a:avLst/>
          </a:prstGeom>
          <a:solidFill>
            <a:schemeClr val="accent6"/>
          </a:solidFill>
          <a:ln>
            <a:solidFill>
              <a:schemeClr val="tx1"/>
            </a:solidFill>
          </a:ln>
        </p:spPr>
        <p:txBody>
          <a:bodyPr wrap="none" rtlCol="0">
            <a:spAutoFit/>
          </a:bodyPr>
          <a:lstStyle/>
          <a:p>
            <a:r>
              <a:rPr lang="en-US" sz="2800" b="1" dirty="0"/>
              <a:t>UTIA P&amp;T Committee Members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556" t="1111" r="14444" b="-370"/>
          <a:stretch/>
        </p:blipFill>
        <p:spPr>
          <a:xfrm rot="5400000">
            <a:off x="6016388" y="4126676"/>
            <a:ext cx="2292824" cy="2438400"/>
          </a:xfrm>
          <a:prstGeom prst="rect">
            <a:avLst/>
          </a:prstGeom>
          <a:ln w="76200">
            <a:solidFill>
              <a:schemeClr val="accent1"/>
            </a:solidFill>
          </a:ln>
        </p:spPr>
      </p:pic>
      <p:sp>
        <p:nvSpPr>
          <p:cNvPr id="2" name="Rectangle 1"/>
          <p:cNvSpPr/>
          <p:nvPr/>
        </p:nvSpPr>
        <p:spPr>
          <a:xfrm>
            <a:off x="6237033" y="6500756"/>
            <a:ext cx="1851533" cy="369332"/>
          </a:xfrm>
          <a:prstGeom prst="rect">
            <a:avLst/>
          </a:prstGeom>
        </p:spPr>
        <p:txBody>
          <a:bodyPr wrap="none">
            <a:spAutoFit/>
          </a:bodyPr>
          <a:lstStyle/>
          <a:p>
            <a:r>
              <a:rPr lang="en-US" altLang="en-US" b="1" dirty="0">
                <a:solidFill>
                  <a:schemeClr val="tx2">
                    <a:lumMod val="60000"/>
                    <a:lumOff val="40000"/>
                  </a:schemeClr>
                </a:solidFill>
                <a:effectLst>
                  <a:outerShdw blurRad="38100" dist="38100" dir="2700000" algn="tl">
                    <a:srgbClr val="000000">
                      <a:alpha val="43137"/>
                    </a:srgbClr>
                  </a:outerShdw>
                </a:effectLst>
              </a:rPr>
              <a:t>Many 200+ pages</a:t>
            </a:r>
          </a:p>
        </p:txBody>
      </p:sp>
    </p:spTree>
    <p:extLst>
      <p:ext uri="{BB962C8B-B14F-4D97-AF65-F5344CB8AC3E}">
        <p14:creationId xmlns:p14="http://schemas.microsoft.com/office/powerpoint/2010/main" val="1972240709"/>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bwMode="auto">
          <a:xfrm>
            <a:off x="533400" y="1822739"/>
            <a:ext cx="8229600" cy="4724400"/>
          </a:xfrm>
        </p:spPr>
        <p:txBody>
          <a:bodyPr wrap="square" numCol="1" anchor="t" anchorCtr="0" compatLnSpc="1">
            <a:prstTxWarp prst="textNoShape">
              <a:avLst/>
            </a:prstTxWarp>
            <a:noAutofit/>
          </a:bodyPr>
          <a:lstStyle/>
          <a:p>
            <a:r>
              <a:rPr lang="en-US" altLang="en-US" sz="2800" b="1" dirty="0"/>
              <a:t>Dossier</a:t>
            </a:r>
          </a:p>
          <a:p>
            <a:r>
              <a:rPr lang="en-US" altLang="en-US" sz="2800" b="1" i="1" dirty="0"/>
              <a:t>Curriculum vitae</a:t>
            </a:r>
          </a:p>
          <a:p>
            <a:r>
              <a:rPr lang="en-US" altLang="en-US" sz="2800" b="1" dirty="0"/>
              <a:t>Supporting materials </a:t>
            </a:r>
          </a:p>
          <a:p>
            <a:r>
              <a:rPr lang="en-US" altLang="en-US" sz="2800" b="1" dirty="0"/>
              <a:t>Letters from external evaluators</a:t>
            </a:r>
          </a:p>
          <a:p>
            <a:r>
              <a:rPr lang="en-US" altLang="en-US" sz="2800" b="1" dirty="0"/>
              <a:t>Annual Retention Review Forms/Annual Review Forms/</a:t>
            </a:r>
            <a:r>
              <a:rPr lang="en-US" altLang="en-US" sz="2800" b="1" dirty="0">
                <a:solidFill>
                  <a:srgbClr val="FF9900"/>
                </a:solidFill>
                <a:effectLst>
                  <a:outerShdw blurRad="38100" dist="38100" dir="2700000" algn="tl">
                    <a:srgbClr val="000000">
                      <a:alpha val="43137"/>
                    </a:srgbClr>
                  </a:outerShdw>
                </a:effectLst>
              </a:rPr>
              <a:t>Mid-Cycle review?</a:t>
            </a:r>
          </a:p>
          <a:p>
            <a:r>
              <a:rPr lang="en-US" altLang="en-US" sz="2800" b="1" dirty="0"/>
              <a:t>Any/all other statements, reports, summaries and recommendations from peer committees and reviewers</a:t>
            </a:r>
          </a:p>
          <a:p>
            <a:endParaRPr lang="en-US" altLang="en-US" b="1" dirty="0"/>
          </a:p>
        </p:txBody>
      </p:sp>
      <p:sp>
        <p:nvSpPr>
          <p:cNvPr id="2560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B8C815C-EFE3-4EE9-9351-106F4715F2A3}" type="slidenum">
              <a:rPr lang="en-US" altLang="en-US">
                <a:solidFill>
                  <a:schemeClr val="bg1"/>
                </a:solidFill>
              </a:rPr>
              <a:pPr fontAlgn="base">
                <a:spcBef>
                  <a:spcPct val="0"/>
                </a:spcBef>
                <a:spcAft>
                  <a:spcPct val="0"/>
                </a:spcAft>
              </a:pPr>
              <a:t>9</a:t>
            </a:fld>
            <a:endParaRPr lang="en-US" altLang="en-US" dirty="0">
              <a:solidFill>
                <a:schemeClr val="bg1"/>
              </a:solidFill>
            </a:endParaRPr>
          </a:p>
        </p:txBody>
      </p:sp>
      <p:sp>
        <p:nvSpPr>
          <p:cNvPr id="5" name="TextBox 4"/>
          <p:cNvSpPr txBox="1"/>
          <p:nvPr/>
        </p:nvSpPr>
        <p:spPr>
          <a:xfrm>
            <a:off x="1295400" y="193625"/>
            <a:ext cx="6705600" cy="1431429"/>
          </a:xfrm>
          <a:prstGeom prst="bevel">
            <a:avLst/>
          </a:prstGeom>
          <a:solidFill>
            <a:schemeClr val="accent6"/>
          </a:solidFill>
        </p:spPr>
        <p:txBody>
          <a:bodyPr wrap="square" rtlCol="0">
            <a:spAutoFit/>
          </a:bodyPr>
          <a:lstStyle/>
          <a:p>
            <a:pPr algn="ctr"/>
            <a:r>
              <a:rPr lang="en-US" sz="3200" b="1" dirty="0">
                <a:solidFill>
                  <a:prstClr val="black"/>
                </a:solidFill>
              </a:rPr>
              <a:t>UTIA P &amp; T Committee</a:t>
            </a:r>
          </a:p>
          <a:p>
            <a:pPr algn="ctr"/>
            <a:r>
              <a:rPr lang="en-US" sz="3200" b="1" dirty="0">
                <a:solidFill>
                  <a:prstClr val="black"/>
                </a:solidFill>
              </a:rPr>
              <a:t> Member Review ‘Opportunities’</a:t>
            </a:r>
            <a:endParaRPr lang="en-US" sz="3200" b="1" i="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512019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p&amp;t workshop presentation.potx" id="{5A3E376B-86F1-4911-9709-9470886A6A26}" vid="{7D269CD0-EF95-4006-AD92-BFFAA8DF2E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4889</TotalTime>
  <Words>2670</Words>
  <Application>Microsoft Office PowerPoint</Application>
  <PresentationFormat>On-screen Show (4:3)</PresentationFormat>
  <Paragraphs>328</Paragraphs>
  <Slides>31</Slides>
  <Notes>15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31</vt:i4>
      </vt:variant>
    </vt:vector>
  </HeadingPairs>
  <TitlesOfParts>
    <vt:vector size="41" baseType="lpstr">
      <vt:lpstr>Arial</vt:lpstr>
      <vt:lpstr>Calibri</vt:lpstr>
      <vt:lpstr>Century Gothic</vt:lpstr>
      <vt:lpstr>Times New Roman</vt:lpstr>
      <vt:lpstr>Wingdings</vt:lpstr>
      <vt:lpstr>Wingdings 3</vt:lpstr>
      <vt:lpstr>Office Theme</vt:lpstr>
      <vt:lpstr>1_Office Theme</vt:lpstr>
      <vt:lpstr>2_Office Theme</vt:lpstr>
      <vt:lpstr>Ion Boardroom</vt:lpstr>
      <vt:lpstr>A UTIA P&amp;T Committee Perspective</vt:lpstr>
      <vt:lpstr>Tenure &amp; Promotion…</vt:lpstr>
      <vt:lpstr>Getting Better Informed of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Teaching</vt:lpstr>
      <vt:lpstr>PowerPoint Presentation</vt:lpstr>
      <vt:lpstr>PowerPoint Presentation</vt:lpstr>
      <vt:lpstr>PowerPoint Presentation</vt:lpstr>
      <vt:lpstr>Helpful Grant Tips to Strengthen Dossier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Lannett Edwards</dc:creator>
  <cp:lastModifiedBy>Walker, Forbes R</cp:lastModifiedBy>
  <cp:revision>319</cp:revision>
  <cp:lastPrinted>2013-06-06T20:34:17Z</cp:lastPrinted>
  <dcterms:created xsi:type="dcterms:W3CDTF">2012-08-07T18:30:09Z</dcterms:created>
  <dcterms:modified xsi:type="dcterms:W3CDTF">2020-04-26T17:43:05Z</dcterms:modified>
</cp:coreProperties>
</file>